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7"/>
  </p:notesMasterIdLst>
  <p:sldIdLst>
    <p:sldId id="386" r:id="rId2"/>
    <p:sldId id="376" r:id="rId3"/>
    <p:sldId id="377" r:id="rId4"/>
    <p:sldId id="378" r:id="rId5"/>
    <p:sldId id="521" r:id="rId6"/>
    <p:sldId id="522" r:id="rId7"/>
    <p:sldId id="523" r:id="rId8"/>
    <p:sldId id="524" r:id="rId9"/>
    <p:sldId id="525" r:id="rId10"/>
    <p:sldId id="526" r:id="rId11"/>
    <p:sldId id="527" r:id="rId12"/>
    <p:sldId id="528" r:id="rId13"/>
    <p:sldId id="395" r:id="rId14"/>
    <p:sldId id="396" r:id="rId15"/>
    <p:sldId id="397" r:id="rId16"/>
    <p:sldId id="398" r:id="rId17"/>
    <p:sldId id="399" r:id="rId18"/>
    <p:sldId id="400" r:id="rId19"/>
    <p:sldId id="388" r:id="rId20"/>
    <p:sldId id="723" r:id="rId21"/>
    <p:sldId id="401" r:id="rId22"/>
    <p:sldId id="402" r:id="rId23"/>
    <p:sldId id="403" r:id="rId24"/>
    <p:sldId id="752" r:id="rId25"/>
    <p:sldId id="405" r:id="rId26"/>
    <p:sldId id="406" r:id="rId27"/>
    <p:sldId id="436" r:id="rId28"/>
    <p:sldId id="437" r:id="rId29"/>
    <p:sldId id="438" r:id="rId30"/>
    <p:sldId id="439" r:id="rId31"/>
    <p:sldId id="442" r:id="rId32"/>
    <p:sldId id="735" r:id="rId33"/>
    <p:sldId id="444" r:id="rId34"/>
    <p:sldId id="736" r:id="rId35"/>
    <p:sldId id="566" r:id="rId36"/>
    <p:sldId id="737" r:id="rId37"/>
    <p:sldId id="570" r:id="rId38"/>
    <p:sldId id="571" r:id="rId39"/>
    <p:sldId id="572" r:id="rId40"/>
    <p:sldId id="738" r:id="rId41"/>
    <p:sldId id="511" r:id="rId42"/>
    <p:sldId id="512" r:id="rId43"/>
    <p:sldId id="739" r:id="rId44"/>
    <p:sldId id="740" r:id="rId45"/>
    <p:sldId id="443" r:id="rId46"/>
    <p:sldId id="741" r:id="rId47"/>
    <p:sldId id="408" r:id="rId48"/>
    <p:sldId id="410" r:id="rId49"/>
    <p:sldId id="743" r:id="rId50"/>
    <p:sldId id="744" r:id="rId51"/>
    <p:sldId id="564" r:id="rId52"/>
    <p:sldId id="745" r:id="rId53"/>
    <p:sldId id="746" r:id="rId54"/>
    <p:sldId id="747" r:id="rId55"/>
    <p:sldId id="748" r:id="rId56"/>
    <p:sldId id="749" r:id="rId57"/>
    <p:sldId id="750" r:id="rId58"/>
    <p:sldId id="751" r:id="rId59"/>
    <p:sldId id="759" r:id="rId60"/>
    <p:sldId id="760" r:id="rId61"/>
    <p:sldId id="763" r:id="rId62"/>
    <p:sldId id="761" r:id="rId63"/>
    <p:sldId id="758" r:id="rId64"/>
    <p:sldId id="762" r:id="rId65"/>
    <p:sldId id="415" r:id="rId66"/>
    <p:sldId id="742" r:id="rId67"/>
    <p:sldId id="845" r:id="rId68"/>
    <p:sldId id="846" r:id="rId69"/>
    <p:sldId id="851" r:id="rId70"/>
    <p:sldId id="698" r:id="rId71"/>
    <p:sldId id="699" r:id="rId72"/>
    <p:sldId id="700" r:id="rId73"/>
    <p:sldId id="701" r:id="rId74"/>
    <p:sldId id="866" r:id="rId75"/>
    <p:sldId id="563" r:id="rId76"/>
    <p:sldId id="864" r:id="rId77"/>
    <p:sldId id="702" r:id="rId78"/>
    <p:sldId id="703" r:id="rId79"/>
    <p:sldId id="704" r:id="rId80"/>
    <p:sldId id="707" r:id="rId81"/>
    <p:sldId id="705" r:id="rId82"/>
    <p:sldId id="865" r:id="rId83"/>
    <p:sldId id="706" r:id="rId84"/>
    <p:sldId id="753" r:id="rId85"/>
    <p:sldId id="842" r:id="rId86"/>
    <p:sldId id="577" r:id="rId87"/>
    <p:sldId id="871" r:id="rId88"/>
    <p:sldId id="578" r:id="rId89"/>
    <p:sldId id="875" r:id="rId90"/>
    <p:sldId id="872" r:id="rId91"/>
    <p:sldId id="876" r:id="rId92"/>
    <p:sldId id="877" r:id="rId93"/>
    <p:sldId id="838" r:id="rId94"/>
    <p:sldId id="841" r:id="rId95"/>
    <p:sldId id="879" r:id="rId96"/>
    <p:sldId id="878" r:id="rId97"/>
    <p:sldId id="880" r:id="rId98"/>
    <p:sldId id="881" r:id="rId99"/>
    <p:sldId id="882" r:id="rId100"/>
    <p:sldId id="920" r:id="rId101"/>
    <p:sldId id="936" r:id="rId102"/>
    <p:sldId id="830" r:id="rId103"/>
    <p:sldId id="689" r:id="rId104"/>
    <p:sldId id="553" r:id="rId105"/>
    <p:sldId id="592" r:id="rId106"/>
    <p:sldId id="691" r:id="rId107"/>
    <p:sldId id="692" r:id="rId108"/>
    <p:sldId id="560" r:id="rId109"/>
    <p:sldId id="565" r:id="rId110"/>
    <p:sldId id="886" r:id="rId111"/>
    <p:sldId id="348" r:id="rId112"/>
    <p:sldId id="887" r:id="rId113"/>
    <p:sldId id="695" r:id="rId114"/>
    <p:sldId id="829" r:id="rId115"/>
    <p:sldId id="921" r:id="rId116"/>
    <p:sldId id="711" r:id="rId117"/>
    <p:sldId id="712" r:id="rId118"/>
    <p:sldId id="869" r:id="rId119"/>
    <p:sldId id="713" r:id="rId120"/>
    <p:sldId id="714" r:id="rId121"/>
    <p:sldId id="767" r:id="rId122"/>
    <p:sldId id="765" r:id="rId123"/>
    <p:sldId id="870" r:id="rId124"/>
    <p:sldId id="804" r:id="rId125"/>
    <p:sldId id="805" r:id="rId126"/>
    <p:sldId id="889" r:id="rId127"/>
    <p:sldId id="769" r:id="rId128"/>
    <p:sldId id="770" r:id="rId129"/>
    <p:sldId id="771" r:id="rId130"/>
    <p:sldId id="772" r:id="rId131"/>
    <p:sldId id="773" r:id="rId132"/>
    <p:sldId id="681" r:id="rId133"/>
    <p:sldId id="573" r:id="rId134"/>
    <p:sldId id="594" r:id="rId135"/>
    <p:sldId id="708" r:id="rId136"/>
    <p:sldId id="656" r:id="rId137"/>
    <p:sldId id="658" r:id="rId138"/>
    <p:sldId id="659" r:id="rId139"/>
    <p:sldId id="756" r:id="rId140"/>
    <p:sldId id="943" r:id="rId141"/>
    <p:sldId id="944" r:id="rId142"/>
    <p:sldId id="888" r:id="rId143"/>
    <p:sldId id="696" r:id="rId144"/>
    <p:sldId id="289" r:id="rId145"/>
    <p:sldId id="559" r:id="rId146"/>
    <p:sldId id="697" r:id="rId147"/>
    <p:sldId id="883" r:id="rId148"/>
    <p:sldId id="947" r:id="rId149"/>
    <p:sldId id="655" r:id="rId150"/>
    <p:sldId id="779" r:id="rId151"/>
    <p:sldId id="755" r:id="rId152"/>
    <p:sldId id="831" r:id="rId153"/>
    <p:sldId id="715" r:id="rId154"/>
    <p:sldId id="922" r:id="rId155"/>
    <p:sldId id="718" r:id="rId156"/>
    <p:sldId id="719" r:id="rId157"/>
    <p:sldId id="884" r:id="rId158"/>
    <p:sldId id="885" r:id="rId159"/>
    <p:sldId id="693" r:id="rId160"/>
    <p:sldId id="694" r:id="rId161"/>
    <p:sldId id="721" r:id="rId162"/>
    <p:sldId id="787" r:id="rId163"/>
    <p:sldId id="788" r:id="rId164"/>
    <p:sldId id="789" r:id="rId165"/>
    <p:sldId id="790" r:id="rId166"/>
    <p:sldId id="890" r:id="rId167"/>
    <p:sldId id="792" r:id="rId168"/>
    <p:sldId id="923" r:id="rId169"/>
    <p:sldId id="794" r:id="rId170"/>
    <p:sldId id="795" r:id="rId171"/>
    <p:sldId id="793" r:id="rId172"/>
    <p:sldId id="786" r:id="rId173"/>
    <p:sldId id="754" r:id="rId174"/>
    <p:sldId id="799" r:id="rId175"/>
    <p:sldId id="800" r:id="rId176"/>
    <p:sldId id="801" r:id="rId177"/>
    <p:sldId id="802" r:id="rId178"/>
    <p:sldId id="803" r:id="rId179"/>
    <p:sldId id="852" r:id="rId180"/>
    <p:sldId id="853" r:id="rId181"/>
    <p:sldId id="858" r:id="rId182"/>
    <p:sldId id="859" r:id="rId183"/>
    <p:sldId id="860" r:id="rId184"/>
    <p:sldId id="862" r:id="rId185"/>
    <p:sldId id="863" r:id="rId186"/>
    <p:sldId id="868" r:id="rId187"/>
    <p:sldId id="686" r:id="rId188"/>
    <p:sldId id="861" r:id="rId189"/>
    <p:sldId id="709" r:id="rId190"/>
    <p:sldId id="924" r:id="rId191"/>
    <p:sldId id="843" r:id="rId192"/>
    <p:sldId id="844" r:id="rId193"/>
    <p:sldId id="839" r:id="rId194"/>
    <p:sldId id="840" r:id="rId195"/>
    <p:sldId id="579" r:id="rId196"/>
    <p:sldId id="581" r:id="rId197"/>
    <p:sldId id="580" r:id="rId198"/>
    <p:sldId id="310" r:id="rId199"/>
    <p:sldId id="582" r:id="rId200"/>
    <p:sldId id="583" r:id="rId201"/>
    <p:sldId id="584" r:id="rId202"/>
    <p:sldId id="585" r:id="rId203"/>
    <p:sldId id="586" r:id="rId204"/>
    <p:sldId id="587" r:id="rId205"/>
    <p:sldId id="588" r:id="rId206"/>
    <p:sldId id="589" r:id="rId207"/>
    <p:sldId id="590" r:id="rId208"/>
    <p:sldId id="591" r:id="rId209"/>
    <p:sldId id="593" r:id="rId210"/>
    <p:sldId id="595" r:id="rId211"/>
    <p:sldId id="607" r:id="rId212"/>
    <p:sldId id="609" r:id="rId213"/>
    <p:sldId id="610" r:id="rId214"/>
    <p:sldId id="611" r:id="rId215"/>
    <p:sldId id="673" r:id="rId216"/>
    <p:sldId id="781" r:id="rId217"/>
    <p:sldId id="782" r:id="rId218"/>
    <p:sldId id="783" r:id="rId219"/>
    <p:sldId id="768" r:id="rId220"/>
    <p:sldId id="660" r:id="rId221"/>
    <p:sldId id="662" r:id="rId222"/>
    <p:sldId id="613" r:id="rId223"/>
    <p:sldId id="665" r:id="rId224"/>
    <p:sldId id="666" r:id="rId225"/>
    <p:sldId id="774" r:id="rId226"/>
    <p:sldId id="775" r:id="rId227"/>
    <p:sldId id="667" r:id="rId228"/>
    <p:sldId id="668" r:id="rId229"/>
    <p:sldId id="597" r:id="rId230"/>
    <p:sldId id="313" r:id="rId231"/>
    <p:sldId id="598" r:id="rId232"/>
    <p:sldId id="600" r:id="rId233"/>
    <p:sldId id="601" r:id="rId234"/>
    <p:sldId id="602" r:id="rId235"/>
    <p:sldId id="603" r:id="rId236"/>
    <p:sldId id="604" r:id="rId237"/>
    <p:sldId id="605" r:id="rId238"/>
    <p:sldId id="606" r:id="rId239"/>
    <p:sldId id="807" r:id="rId240"/>
    <p:sldId id="808" r:id="rId241"/>
    <p:sldId id="809" r:id="rId242"/>
    <p:sldId id="848" r:id="rId243"/>
    <p:sldId id="849" r:id="rId244"/>
    <p:sldId id="891" r:id="rId245"/>
    <p:sldId id="892" r:id="rId246"/>
    <p:sldId id="623" r:id="rId247"/>
    <p:sldId id="625" r:id="rId248"/>
    <p:sldId id="627" r:id="rId249"/>
    <p:sldId id="776" r:id="rId250"/>
    <p:sldId id="791" r:id="rId251"/>
    <p:sldId id="777" r:id="rId252"/>
    <p:sldId id="778" r:id="rId253"/>
    <p:sldId id="628" r:id="rId254"/>
    <p:sldId id="630" r:id="rId255"/>
    <p:sldId id="631" r:id="rId256"/>
    <p:sldId id="817" r:id="rId257"/>
    <p:sldId id="672" r:id="rId258"/>
    <p:sldId id="822" r:id="rId259"/>
    <p:sldId id="823" r:id="rId260"/>
    <p:sldId id="818" r:id="rId261"/>
    <p:sldId id="821" r:id="rId262"/>
    <p:sldId id="632" r:id="rId263"/>
    <p:sldId id="634" r:id="rId264"/>
    <p:sldId id="635" r:id="rId265"/>
    <p:sldId id="796" r:id="rId266"/>
    <p:sldId id="797" r:id="rId267"/>
    <p:sldId id="798" r:id="rId268"/>
    <p:sldId id="640" r:id="rId269"/>
    <p:sldId id="826" r:id="rId270"/>
    <p:sldId id="827" r:id="rId271"/>
    <p:sldId id="643" r:id="rId272"/>
    <p:sldId id="651" r:id="rId273"/>
    <p:sldId id="824" r:id="rId274"/>
    <p:sldId id="647" r:id="rId275"/>
    <p:sldId id="828" r:id="rId276"/>
    <p:sldId id="946" r:id="rId277"/>
    <p:sldId id="948" r:id="rId278"/>
    <p:sldId id="949" r:id="rId279"/>
    <p:sldId id="952" r:id="rId280"/>
    <p:sldId id="950" r:id="rId281"/>
    <p:sldId id="958" r:id="rId282"/>
    <p:sldId id="961" r:id="rId283"/>
    <p:sldId id="959" r:id="rId284"/>
    <p:sldId id="960" r:id="rId285"/>
    <p:sldId id="962" r:id="rId286"/>
    <p:sldId id="954" r:id="rId287"/>
    <p:sldId id="963" r:id="rId288"/>
    <p:sldId id="964" r:id="rId289"/>
    <p:sldId id="965" r:id="rId290"/>
    <p:sldId id="966" r:id="rId291"/>
    <p:sldId id="967" r:id="rId292"/>
    <p:sldId id="945" r:id="rId293"/>
    <p:sldId id="391" r:id="rId294"/>
    <p:sldId id="392" r:id="rId295"/>
    <p:sldId id="475" r:id="rId296"/>
    <p:sldId id="471" r:id="rId297"/>
    <p:sldId id="977" r:id="rId298"/>
    <p:sldId id="473" r:id="rId299"/>
    <p:sldId id="980" r:id="rId300"/>
    <p:sldId id="407" r:id="rId301"/>
    <p:sldId id="806" r:id="rId302"/>
    <p:sldId id="810" r:id="rId303"/>
    <p:sldId id="288" r:id="rId304"/>
    <p:sldId id="812" r:id="rId305"/>
    <p:sldId id="816" r:id="rId306"/>
    <p:sldId id="813" r:id="rId307"/>
    <p:sldId id="814" r:id="rId308"/>
    <p:sldId id="411" r:id="rId309"/>
    <p:sldId id="815" r:id="rId310"/>
    <p:sldId id="476" r:id="rId311"/>
    <p:sldId id="477" r:id="rId312"/>
    <p:sldId id="493" r:id="rId313"/>
    <p:sldId id="488" r:id="rId314"/>
    <p:sldId id="485" r:id="rId315"/>
    <p:sldId id="486" r:id="rId316"/>
    <p:sldId id="503" r:id="rId317"/>
    <p:sldId id="504" r:id="rId318"/>
    <p:sldId id="505" r:id="rId319"/>
    <p:sldId id="518" r:id="rId320"/>
    <p:sldId id="520" r:id="rId321"/>
    <p:sldId id="981" r:id="rId322"/>
    <p:sldId id="982" r:id="rId323"/>
    <p:sldId id="983" r:id="rId324"/>
    <p:sldId id="724" r:id="rId325"/>
    <p:sldId id="480" r:id="rId326"/>
    <p:sldId id="482" r:id="rId327"/>
    <p:sldId id="494" r:id="rId328"/>
    <p:sldId id="484" r:id="rId329"/>
    <p:sldId id="496" r:id="rId330"/>
    <p:sldId id="497" r:id="rId331"/>
    <p:sldId id="498" r:id="rId332"/>
    <p:sldId id="500" r:id="rId333"/>
    <p:sldId id="499" r:id="rId334"/>
    <p:sldId id="502" r:id="rId335"/>
    <p:sldId id="514" r:id="rId336"/>
    <p:sldId id="515" r:id="rId337"/>
    <p:sldId id="516" r:id="rId338"/>
    <p:sldId id="784" r:id="rId339"/>
    <p:sldId id="517" r:id="rId340"/>
    <p:sldId id="532" r:id="rId341"/>
    <p:sldId id="330" r:id="rId342"/>
    <p:sldId id="533" r:id="rId343"/>
    <p:sldId id="534" r:id="rId344"/>
    <p:sldId id="535" r:id="rId345"/>
    <p:sldId id="536" r:id="rId346"/>
    <p:sldId id="510" r:id="rId347"/>
    <p:sldId id="506" r:id="rId348"/>
    <p:sldId id="507" r:id="rId349"/>
    <p:sldId id="508" r:id="rId350"/>
    <p:sldId id="529" r:id="rId351"/>
    <p:sldId id="531" r:id="rId352"/>
    <p:sldId id="530" r:id="rId353"/>
    <p:sldId id="509" r:id="rId354"/>
    <p:sldId id="366" r:id="rId355"/>
    <p:sldId id="537" r:id="rId356"/>
    <p:sldId id="352" r:id="rId357"/>
    <p:sldId id="538" r:id="rId358"/>
    <p:sldId id="785" r:id="rId359"/>
    <p:sldId id="539" r:id="rId360"/>
    <p:sldId id="296" r:id="rId361"/>
    <p:sldId id="540" r:id="rId362"/>
    <p:sldId id="541" r:id="rId363"/>
    <p:sldId id="542" r:id="rId364"/>
    <p:sldId id="726" r:id="rId365"/>
    <p:sldId id="543" r:id="rId366"/>
    <p:sldId id="545" r:id="rId367"/>
    <p:sldId id="546" r:id="rId368"/>
    <p:sldId id="547" r:id="rId369"/>
    <p:sldId id="548" r:id="rId370"/>
    <p:sldId id="727" r:id="rId371"/>
    <p:sldId id="549" r:id="rId372"/>
    <p:sldId id="725" r:id="rId373"/>
    <p:sldId id="728" r:id="rId374"/>
    <p:sldId id="729" r:id="rId375"/>
    <p:sldId id="550" r:id="rId376"/>
    <p:sldId id="552" r:id="rId377"/>
    <p:sldId id="551" r:id="rId378"/>
    <p:sldId id="730" r:id="rId379"/>
    <p:sldId id="893" r:id="rId380"/>
    <p:sldId id="554" r:id="rId381"/>
    <p:sldId id="557" r:id="rId382"/>
    <p:sldId id="731" r:id="rId383"/>
    <p:sldId id="555" r:id="rId384"/>
    <p:sldId id="556" r:id="rId385"/>
    <p:sldId id="558" r:id="rId386"/>
    <p:sldId id="832" r:id="rId387"/>
    <p:sldId id="833" r:id="rId388"/>
    <p:sldId id="835" r:id="rId389"/>
    <p:sldId id="834" r:id="rId390"/>
    <p:sldId id="617" r:id="rId391"/>
    <p:sldId id="622" r:id="rId392"/>
    <p:sldId id="618" r:id="rId393"/>
    <p:sldId id="621" r:id="rId394"/>
    <p:sldId id="968" r:id="rId395"/>
    <p:sldId id="969" r:id="rId396"/>
    <p:sldId id="970" r:id="rId397"/>
    <p:sldId id="971" r:id="rId398"/>
    <p:sldId id="972" r:id="rId399"/>
    <p:sldId id="973" r:id="rId400"/>
    <p:sldId id="974" r:id="rId401"/>
    <p:sldId id="975" r:id="rId402"/>
    <p:sldId id="925" r:id="rId403"/>
    <p:sldId id="933" r:id="rId404"/>
    <p:sldId id="941" r:id="rId405"/>
    <p:sldId id="939" r:id="rId406"/>
    <p:sldId id="940" r:id="rId407"/>
    <p:sldId id="942" r:id="rId408"/>
    <p:sldId id="937" r:id="rId409"/>
    <p:sldId id="732" r:id="rId410"/>
    <p:sldId id="733" r:id="rId411"/>
    <p:sldId id="561" r:id="rId412"/>
    <p:sldId id="562" r:id="rId413"/>
    <p:sldId id="676" r:id="rId414"/>
    <p:sldId id="677" r:id="rId415"/>
    <p:sldId id="678" r:id="rId416"/>
    <p:sldId id="680" r:id="rId417"/>
    <p:sldId id="679" r:id="rId418"/>
    <p:sldId id="308" r:id="rId419"/>
    <p:sldId id="734" r:id="rId420"/>
    <p:sldId id="894" r:id="rId421"/>
    <p:sldId id="898" r:id="rId422"/>
    <p:sldId id="908" r:id="rId423"/>
    <p:sldId id="899" r:id="rId424"/>
    <p:sldId id="907" r:id="rId425"/>
    <p:sldId id="455" r:id="rId426"/>
    <p:sldId id="900" r:id="rId427"/>
    <p:sldId id="917" r:id="rId428"/>
    <p:sldId id="918" r:id="rId429"/>
    <p:sldId id="901" r:id="rId430"/>
    <p:sldId id="919" r:id="rId431"/>
    <p:sldId id="915" r:id="rId432"/>
    <p:sldId id="912" r:id="rId433"/>
    <p:sldId id="902" r:id="rId434"/>
    <p:sldId id="913" r:id="rId435"/>
    <p:sldId id="903" r:id="rId436"/>
    <p:sldId id="904" r:id="rId437"/>
    <p:sldId id="914" r:id="rId438"/>
    <p:sldId id="916" r:id="rId439"/>
    <p:sldId id="905" r:id="rId440"/>
    <p:sldId id="909" r:id="rId441"/>
    <p:sldId id="897" r:id="rId442"/>
    <p:sldId id="896" r:id="rId443"/>
    <p:sldId id="978" r:id="rId444"/>
    <p:sldId id="474" r:id="rId445"/>
    <p:sldId id="979" r:id="rId4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Intro" id="{054EE569-0E14-42E3-8A2E-9C7E5DA4FDE4}">
          <p14:sldIdLst>
            <p14:sldId id="386"/>
            <p14:sldId id="376"/>
            <p14:sldId id="377"/>
            <p14:sldId id="378"/>
            <p14:sldId id="521"/>
            <p14:sldId id="522"/>
            <p14:sldId id="523"/>
            <p14:sldId id="524"/>
            <p14:sldId id="525"/>
            <p14:sldId id="526"/>
            <p14:sldId id="527"/>
            <p14:sldId id="528"/>
            <p14:sldId id="395"/>
            <p14:sldId id="396"/>
            <p14:sldId id="397"/>
            <p14:sldId id="398"/>
            <p14:sldId id="399"/>
            <p14:sldId id="400"/>
            <p14:sldId id="388"/>
            <p14:sldId id="723"/>
            <p14:sldId id="401"/>
          </p14:sldIdLst>
        </p14:section>
        <p14:section name="Getting Started: Hello F#" id="{6AE1C946-EA9E-4D70-983D-DAA802C74004}">
          <p14:sldIdLst>
            <p14:sldId id="402"/>
            <p14:sldId id="403"/>
            <p14:sldId id="752"/>
            <p14:sldId id="405"/>
            <p14:sldId id="406"/>
          </p14:sldIdLst>
        </p14:section>
        <p14:section name="Getting Started: CLI" id="{2903D640-428A-4236-B742-069D0C427CE7}">
          <p14:sldIdLst>
            <p14:sldId id="436"/>
            <p14:sldId id="437"/>
            <p14:sldId id="438"/>
            <p14:sldId id="439"/>
            <p14:sldId id="442"/>
            <p14:sldId id="735"/>
            <p14:sldId id="444"/>
            <p14:sldId id="736"/>
            <p14:sldId id="566"/>
            <p14:sldId id="737"/>
            <p14:sldId id="570"/>
            <p14:sldId id="571"/>
            <p14:sldId id="572"/>
            <p14:sldId id="738"/>
            <p14:sldId id="511"/>
            <p14:sldId id="512"/>
            <p14:sldId id="739"/>
            <p14:sldId id="740"/>
            <p14:sldId id="443"/>
            <p14:sldId id="741"/>
          </p14:sldIdLst>
        </p14:section>
        <p14:section name="Getting Started: Tools" id="{781F63A2-3C6C-4AB0-ACFE-771E53A8850C}">
          <p14:sldIdLst>
            <p14:sldId id="408"/>
            <p14:sldId id="410"/>
            <p14:sldId id="743"/>
            <p14:sldId id="744"/>
            <p14:sldId id="564"/>
            <p14:sldId id="745"/>
            <p14:sldId id="746"/>
            <p14:sldId id="747"/>
            <p14:sldId id="748"/>
            <p14:sldId id="749"/>
            <p14:sldId id="750"/>
            <p14:sldId id="751"/>
          </p14:sldIdLst>
        </p14:section>
        <p14:section name="Getting Started: Demo: Configure Windows" id="{70BA2560-1704-4637-820A-345CABAEC159}">
          <p14:sldIdLst>
            <p14:sldId id="759"/>
          </p14:sldIdLst>
        </p14:section>
        <p14:section name="Getting Started: Demo: Configure Ubuntu" id="{A31B284F-37FE-4E89-8D41-4D11F4ECF897}">
          <p14:sldIdLst>
            <p14:sldId id="760"/>
          </p14:sldIdLst>
        </p14:section>
        <p14:section name="Getting Started: Demo: CLI" id="{49371280-A5AF-4471-8CEA-E580CA834940}">
          <p14:sldIdLst>
            <p14:sldId id="763"/>
          </p14:sldIdLst>
        </p14:section>
        <p14:section name="Getting Started: Demo: FSI and Scripts" id="{1F00D6AB-6D44-4C98-9CD6-2D5D37CF8A22}">
          <p14:sldIdLst>
            <p14:sldId id="761"/>
          </p14:sldIdLst>
        </p14:section>
        <p14:section name="Getting Started: Demo: Create and Run F# with VS Code" id="{2BA1B350-2BD4-4871-B3F6-EFE8F93692BC}">
          <p14:sldIdLst>
            <p14:sldId id="758"/>
          </p14:sldIdLst>
        </p14:section>
        <p14:section name="Getting Started: Demo: Debug" id="{6548D49E-9CC9-4670-8DEC-72FCFF93983C}">
          <p14:sldIdLst>
            <p14:sldId id="762"/>
          </p14:sldIdLst>
        </p14:section>
        <p14:section name="Getting Started: Summary" id="{ACDA9DCB-10A4-4FA3-A5B1-820D3870F315}">
          <p14:sldIdLst>
            <p14:sldId id="415"/>
            <p14:sldId id="742"/>
          </p14:sldIdLst>
        </p14:section>
        <p14:section name="Basics: Intro" id="{E4E8E2BA-BCD3-4B74-8E2D-2A679A69E0A9}">
          <p14:sldIdLst>
            <p14:sldId id="845"/>
            <p14:sldId id="846"/>
          </p14:sldIdLst>
        </p14:section>
        <p14:section name="Basics: Entry Points" id="{C18026A4-FFAE-413D-A874-90E95A15A2E3}">
          <p14:sldIdLst>
            <p14:sldId id="851"/>
            <p14:sldId id="698"/>
            <p14:sldId id="699"/>
            <p14:sldId id="700"/>
            <p14:sldId id="701"/>
            <p14:sldId id="866"/>
          </p14:sldIdLst>
        </p14:section>
        <p14:section name="Basics: Demo: Entry Points" id="{2C4F0EB6-0625-4848-A23B-E5B13C26B8CA}">
          <p14:sldIdLst>
            <p14:sldId id="563"/>
          </p14:sldIdLst>
        </p14:section>
        <p14:section name="Basics: Console I/O" id="{CCB1CEA2-BFAC-4205-85CF-5A854A822D95}">
          <p14:sldIdLst>
            <p14:sldId id="864"/>
            <p14:sldId id="702"/>
            <p14:sldId id="703"/>
            <p14:sldId id="704"/>
            <p14:sldId id="707"/>
            <p14:sldId id="705"/>
            <p14:sldId id="865"/>
            <p14:sldId id="706"/>
          </p14:sldIdLst>
        </p14:section>
        <p14:section name="Basics: Demo: Console I/O" id="{DF317576-30C9-4AA8-9E98-72EF84F4E236}">
          <p14:sldIdLst>
            <p14:sldId id="753"/>
          </p14:sldIdLst>
        </p14:section>
        <p14:section name="Basics: Primitive Data Types" id="{0385A3BD-2CD7-4E3B-9D84-B583D68C01A4}">
          <p14:sldIdLst>
            <p14:sldId id="842"/>
            <p14:sldId id="577"/>
            <p14:sldId id="871"/>
            <p14:sldId id="578"/>
            <p14:sldId id="875"/>
            <p14:sldId id="872"/>
            <p14:sldId id="876"/>
            <p14:sldId id="877"/>
            <p14:sldId id="838"/>
          </p14:sldIdLst>
        </p14:section>
        <p14:section name="Basics: Strings" id="{EC335D7F-9E2A-418B-871E-D9762055186B}">
          <p14:sldIdLst>
            <p14:sldId id="841"/>
            <p14:sldId id="879"/>
            <p14:sldId id="878"/>
            <p14:sldId id="880"/>
            <p14:sldId id="881"/>
            <p14:sldId id="882"/>
            <p14:sldId id="920"/>
            <p14:sldId id="936"/>
          </p14:sldIdLst>
        </p14:section>
        <p14:section name="Basics: Expressions" id="{7935CB8B-9675-4D2A-B302-7C6697B0B19E}">
          <p14:sldIdLst>
            <p14:sldId id="830"/>
            <p14:sldId id="689"/>
            <p14:sldId id="553"/>
            <p14:sldId id="592"/>
            <p14:sldId id="691"/>
            <p14:sldId id="692"/>
            <p14:sldId id="560"/>
            <p14:sldId id="565"/>
            <p14:sldId id="886"/>
            <p14:sldId id="348"/>
            <p14:sldId id="887"/>
            <p14:sldId id="695"/>
          </p14:sldIdLst>
        </p14:section>
        <p14:section name="Basics: Bindings" id="{AF7B58B8-1830-4354-8F65-01C74E321FB6}">
          <p14:sldIdLst>
            <p14:sldId id="829"/>
            <p14:sldId id="921"/>
            <p14:sldId id="711"/>
            <p14:sldId id="712"/>
            <p14:sldId id="869"/>
            <p14:sldId id="713"/>
            <p14:sldId id="714"/>
            <p14:sldId id="767"/>
            <p14:sldId id="765"/>
            <p14:sldId id="870"/>
            <p14:sldId id="804"/>
            <p14:sldId id="805"/>
            <p14:sldId id="889"/>
          </p14:sldIdLst>
        </p14:section>
        <p14:section name="Basics: Generics" id="{76B73394-A097-4654-A0B2-817B8B122350}">
          <p14:sldIdLst>
            <p14:sldId id="769"/>
            <p14:sldId id="770"/>
            <p14:sldId id="771"/>
            <p14:sldId id="772"/>
            <p14:sldId id="773"/>
            <p14:sldId id="681"/>
          </p14:sldIdLst>
        </p14:section>
        <p14:section name="Basics: Inference" id="{47E11C73-CC09-4B2B-B0A0-564B92719A0E}">
          <p14:sldIdLst>
            <p14:sldId id="573"/>
            <p14:sldId id="594"/>
            <p14:sldId id="708"/>
          </p14:sldIdLst>
        </p14:section>
        <p14:section name="Basics: Conversion" id="{B70DFC8B-61AE-49E0-A531-470BD2BABDF2}">
          <p14:sldIdLst>
            <p14:sldId id="656"/>
            <p14:sldId id="658"/>
            <p14:sldId id="659"/>
          </p14:sldIdLst>
        </p14:section>
        <p14:section name="Basics: Demo: Variables and Functions" id="{20816F19-25DE-4624-901C-DD507B78EE1F}">
          <p14:sldIdLst>
            <p14:sldId id="756"/>
          </p14:sldIdLst>
        </p14:section>
        <p14:section name="Organization: Intro" id="{2CEC7FC7-C53B-4366-AF17-2A962159B1C2}">
          <p14:sldIdLst>
            <p14:sldId id="943"/>
            <p14:sldId id="944"/>
          </p14:sldIdLst>
        </p14:section>
        <p14:section name="Organization: Loops" id="{8F3E4782-459E-407E-8C93-5A5C509BC6EB}">
          <p14:sldIdLst>
            <p14:sldId id="888"/>
            <p14:sldId id="696"/>
            <p14:sldId id="289"/>
            <p14:sldId id="559"/>
            <p14:sldId id="697"/>
            <p14:sldId id="883"/>
            <p14:sldId id="947"/>
            <p14:sldId id="655"/>
            <p14:sldId id="779"/>
          </p14:sldIdLst>
        </p14:section>
        <p14:section name="Organization: Demo: Iteration" id="{9944F24B-9BFF-496A-B778-FE4744EF38FC}">
          <p14:sldIdLst>
            <p14:sldId id="755"/>
          </p14:sldIdLst>
        </p14:section>
        <p14:section name="Organization: Conditionals" id="{78BE8725-13E1-437E-BEAC-C1F47FC3D937}">
          <p14:sldIdLst>
            <p14:sldId id="831"/>
            <p14:sldId id="715"/>
            <p14:sldId id="922"/>
            <p14:sldId id="718"/>
            <p14:sldId id="719"/>
            <p14:sldId id="884"/>
            <p14:sldId id="885"/>
            <p14:sldId id="693"/>
            <p14:sldId id="694"/>
            <p14:sldId id="721"/>
          </p14:sldIdLst>
        </p14:section>
        <p14:section name="Organization: Pattern Matching" id="{E6564695-88A2-4926-BE1C-84874F7DED81}">
          <p14:sldIdLst>
            <p14:sldId id="787"/>
            <p14:sldId id="788"/>
            <p14:sldId id="789"/>
            <p14:sldId id="790"/>
            <p14:sldId id="890"/>
            <p14:sldId id="792"/>
            <p14:sldId id="923"/>
            <p14:sldId id="794"/>
            <p14:sldId id="795"/>
            <p14:sldId id="793"/>
            <p14:sldId id="786"/>
          </p14:sldIdLst>
        </p14:section>
        <p14:section name="Organization: Demo: Decision Making" id="{F2181E66-5D00-4307-A826-61EA7E9FB5B4}">
          <p14:sldIdLst>
            <p14:sldId id="754"/>
          </p14:sldIdLst>
        </p14:section>
        <p14:section name="Organization: Exceptions" id="{3BC95F21-2F69-49F4-A9EF-D0B78A57C4FA}">
          <p14:sldIdLst>
            <p14:sldId id="799"/>
            <p14:sldId id="800"/>
            <p14:sldId id="801"/>
            <p14:sldId id="802"/>
            <p14:sldId id="803"/>
          </p14:sldIdLst>
        </p14:section>
        <p14:section name="Organization: Modularity" id="{A1C8085B-0386-4DC9-A23E-83E0D131235D}">
          <p14:sldIdLst>
            <p14:sldId id="852"/>
            <p14:sldId id="853"/>
            <p14:sldId id="858"/>
            <p14:sldId id="859"/>
            <p14:sldId id="860"/>
            <p14:sldId id="862"/>
            <p14:sldId id="863"/>
            <p14:sldId id="868"/>
            <p14:sldId id="686"/>
            <p14:sldId id="861"/>
            <p14:sldId id="709"/>
            <p14:sldId id="924"/>
          </p14:sldIdLst>
        </p14:section>
        <p14:section name="Organization: Summary" id="{98779D38-FAC9-4B3D-BA46-12F9656316C0}">
          <p14:sldIdLst>
            <p14:sldId id="843"/>
            <p14:sldId id="844"/>
          </p14:sldIdLst>
        </p14:section>
        <p14:section name="Types: Overview" id="{623BD866-9B9A-41FE-AAA1-FFA3784B9951}">
          <p14:sldIdLst>
            <p14:sldId id="839"/>
            <p14:sldId id="840"/>
          </p14:sldIdLst>
        </p14:section>
        <p14:section name="Types: Tuples" id="{5E06BA56-D578-4DB8-97E7-F924D90D366F}">
          <p14:sldIdLst>
            <p14:sldId id="579"/>
            <p14:sldId id="581"/>
            <p14:sldId id="580"/>
            <p14:sldId id="310"/>
            <p14:sldId id="582"/>
            <p14:sldId id="583"/>
            <p14:sldId id="584"/>
            <p14:sldId id="585"/>
          </p14:sldIdLst>
        </p14:section>
        <p14:section name="Types: Records" id="{B02E13A6-F011-4346-B3C8-118C3D2918BC}">
          <p14:sldIdLst>
            <p14:sldId id="586"/>
            <p14:sldId id="587"/>
            <p14:sldId id="588"/>
            <p14:sldId id="589"/>
            <p14:sldId id="590"/>
            <p14:sldId id="591"/>
            <p14:sldId id="593"/>
            <p14:sldId id="595"/>
          </p14:sldIdLst>
        </p14:section>
        <p14:section name="Types: Discriminated Unions" id="{684C5B2A-B94E-458C-A8F1-A5FB6B2484F9}">
          <p14:sldIdLst>
            <p14:sldId id="607"/>
            <p14:sldId id="609"/>
            <p14:sldId id="610"/>
            <p14:sldId id="611"/>
            <p14:sldId id="673"/>
            <p14:sldId id="781"/>
            <p14:sldId id="782"/>
            <p14:sldId id="783"/>
            <p14:sldId id="768"/>
          </p14:sldIdLst>
        </p14:section>
        <p14:section name="Types: Options" id="{58E8FFBA-FFB9-4CF7-8DE9-D96CF6107D82}">
          <p14:sldIdLst>
            <p14:sldId id="660"/>
            <p14:sldId id="662"/>
            <p14:sldId id="613"/>
            <p14:sldId id="665"/>
            <p14:sldId id="666"/>
            <p14:sldId id="774"/>
            <p14:sldId id="775"/>
            <p14:sldId id="667"/>
            <p14:sldId id="668"/>
          </p14:sldIdLst>
        </p14:section>
        <p14:section name="Types: Units of Measure" id="{D4E79A5F-1504-4728-9C5F-5B0D7349B202}">
          <p14:sldIdLst>
            <p14:sldId id="597"/>
            <p14:sldId id="313"/>
            <p14:sldId id="598"/>
            <p14:sldId id="600"/>
            <p14:sldId id="601"/>
            <p14:sldId id="602"/>
            <p14:sldId id="603"/>
            <p14:sldId id="604"/>
            <p14:sldId id="605"/>
            <p14:sldId id="606"/>
          </p14:sldIdLst>
        </p14:section>
        <p14:section name="Types: Equatability" id="{9478A9B5-97F3-4ADF-89CB-14EF411BB864}">
          <p14:sldIdLst>
            <p14:sldId id="807"/>
            <p14:sldId id="808"/>
            <p14:sldId id="809"/>
          </p14:sldIdLst>
        </p14:section>
        <p14:section name="Types: Summary" id="{2C5DBDD5-E749-443C-80CA-C68CF87F244D}">
          <p14:sldIdLst>
            <p14:sldId id="848"/>
            <p14:sldId id="849"/>
          </p14:sldIdLst>
        </p14:section>
        <p14:section name="Collections: Intro" id="{B495FE5A-0A37-43A1-BBFB-7E8044C17C8F}">
          <p14:sldIdLst>
            <p14:sldId id="891"/>
            <p14:sldId id="892"/>
          </p14:sldIdLst>
        </p14:section>
        <p14:section name="Collections: Lists" id="{7ABD1262-57D2-4E74-B0BB-2321B1C6AD55}">
          <p14:sldIdLst>
            <p14:sldId id="623"/>
            <p14:sldId id="625"/>
            <p14:sldId id="627"/>
            <p14:sldId id="776"/>
            <p14:sldId id="791"/>
            <p14:sldId id="777"/>
            <p14:sldId id="778"/>
          </p14:sldIdLst>
        </p14:section>
        <p14:section name="Collections: Arrays" id="{07428891-3136-46A0-B966-3771855A58CD}">
          <p14:sldIdLst>
            <p14:sldId id="628"/>
            <p14:sldId id="630"/>
            <p14:sldId id="631"/>
            <p14:sldId id="817"/>
            <p14:sldId id="672"/>
            <p14:sldId id="822"/>
            <p14:sldId id="823"/>
            <p14:sldId id="818"/>
            <p14:sldId id="821"/>
          </p14:sldIdLst>
        </p14:section>
        <p14:section name="Collections: Sequences" id="{4E085498-DB41-43A5-A0C6-59AB18C7A633}">
          <p14:sldIdLst>
            <p14:sldId id="632"/>
            <p14:sldId id="634"/>
            <p14:sldId id="635"/>
            <p14:sldId id="796"/>
            <p14:sldId id="797"/>
            <p14:sldId id="798"/>
          </p14:sldIdLst>
        </p14:section>
        <p14:section name="Collections: Maps, Sets and Dictionaries" id="{B3BAB19E-472E-4E6A-90A5-CAB9FCA736B9}">
          <p14:sldIdLst>
            <p14:sldId id="640"/>
            <p14:sldId id="826"/>
            <p14:sldId id="827"/>
            <p14:sldId id="643"/>
            <p14:sldId id="651"/>
            <p14:sldId id="824"/>
            <p14:sldId id="647"/>
            <p14:sldId id="828"/>
            <p14:sldId id="946"/>
          </p14:sldIdLst>
        </p14:section>
        <p14:section name="Collections: Collection Processing" id="{42FC7738-32CC-4AF3-AED1-FBF8BAE5C5B7}">
          <p14:sldIdLst>
            <p14:sldId id="948"/>
            <p14:sldId id="949"/>
            <p14:sldId id="952"/>
            <p14:sldId id="950"/>
            <p14:sldId id="958"/>
            <p14:sldId id="961"/>
            <p14:sldId id="959"/>
            <p14:sldId id="960"/>
            <p14:sldId id="962"/>
            <p14:sldId id="954"/>
            <p14:sldId id="963"/>
            <p14:sldId id="964"/>
            <p14:sldId id="965"/>
            <p14:sldId id="966"/>
            <p14:sldId id="967"/>
          </p14:sldIdLst>
        </p14:section>
        <p14:section name="Collections: Summary" id="{6A2689F9-CFEC-41B3-B5B7-E56A08763D31}">
          <p14:sldIdLst>
            <p14:sldId id="945"/>
          </p14:sldIdLst>
        </p14:section>
        <p14:section name="Functions: Intro" id="{05505B60-A874-4369-88AB-EACEEC80D88C}">
          <p14:sldIdLst>
            <p14:sldId id="391"/>
            <p14:sldId id="392"/>
          </p14:sldIdLst>
        </p14:section>
        <p14:section name="Functions: What are Functions" id="{7E1E72CF-8331-4BFA-B93A-281AD1F3BCF3}">
          <p14:sldIdLst>
            <p14:sldId id="475"/>
            <p14:sldId id="471"/>
            <p14:sldId id="977"/>
            <p14:sldId id="473"/>
            <p14:sldId id="980"/>
          </p14:sldIdLst>
        </p14:section>
        <p14:section name="Functions: Concepts" id="{9262159B-D4B3-462F-924D-32D15E3F9B26}">
          <p14:sldIdLst>
            <p14:sldId id="407"/>
            <p14:sldId id="806"/>
            <p14:sldId id="810"/>
            <p14:sldId id="288"/>
            <p14:sldId id="812"/>
            <p14:sldId id="816"/>
            <p14:sldId id="813"/>
            <p14:sldId id="814"/>
            <p14:sldId id="411"/>
            <p14:sldId id="815"/>
          </p14:sldIdLst>
        </p14:section>
        <p14:section name="Functions: Working With Functions" id="{E94155A0-981C-4F30-8379-BEBD95F26DE9}">
          <p14:sldIdLst>
            <p14:sldId id="476"/>
            <p14:sldId id="477"/>
            <p14:sldId id="493"/>
            <p14:sldId id="488"/>
            <p14:sldId id="485"/>
            <p14:sldId id="486"/>
            <p14:sldId id="503"/>
            <p14:sldId id="504"/>
            <p14:sldId id="505"/>
            <p14:sldId id="518"/>
            <p14:sldId id="520"/>
            <p14:sldId id="981"/>
            <p14:sldId id="982"/>
            <p14:sldId id="983"/>
          </p14:sldIdLst>
        </p14:section>
        <p14:section name="Functions: Application" id="{70EC92D8-98F7-4409-B0F1-0A2DE4B516A8}">
          <p14:sldIdLst>
            <p14:sldId id="724"/>
            <p14:sldId id="480"/>
            <p14:sldId id="482"/>
            <p14:sldId id="494"/>
            <p14:sldId id="484"/>
            <p14:sldId id="496"/>
            <p14:sldId id="497"/>
            <p14:sldId id="498"/>
            <p14:sldId id="500"/>
            <p14:sldId id="499"/>
            <p14:sldId id="502"/>
            <p14:sldId id="514"/>
            <p14:sldId id="515"/>
            <p14:sldId id="516"/>
            <p14:sldId id="784"/>
            <p14:sldId id="517"/>
          </p14:sldIdLst>
        </p14:section>
        <p14:section name="Functions: Prefix and Infix" id="{69AAAA3E-6E17-4ACA-8178-79F4260AFA62}">
          <p14:sldIdLst>
            <p14:sldId id="532"/>
            <p14:sldId id="330"/>
            <p14:sldId id="533"/>
            <p14:sldId id="534"/>
            <p14:sldId id="535"/>
            <p14:sldId id="536"/>
          </p14:sldIdLst>
        </p14:section>
        <p14:section name="Functions: Partial and Currying" id="{E19EE8AB-876A-412C-87D3-7A9474ECF01A}">
          <p14:sldIdLst>
            <p14:sldId id="510"/>
            <p14:sldId id="506"/>
            <p14:sldId id="507"/>
            <p14:sldId id="508"/>
            <p14:sldId id="529"/>
            <p14:sldId id="531"/>
            <p14:sldId id="530"/>
            <p14:sldId id="509"/>
            <p14:sldId id="366"/>
          </p14:sldIdLst>
        </p14:section>
        <p14:section name="Functions: Lambdas" id="{EE2550C3-B3AF-42E8-A1D8-7896060ABF38}">
          <p14:sldIdLst>
            <p14:sldId id="537"/>
            <p14:sldId id="352"/>
            <p14:sldId id="538"/>
          </p14:sldIdLst>
        </p14:section>
        <p14:section name="Functions: Recursion" id="{45119DF9-8F1B-4364-A118-36867807897F}">
          <p14:sldIdLst>
            <p14:sldId id="785"/>
            <p14:sldId id="539"/>
            <p14:sldId id="296"/>
            <p14:sldId id="540"/>
            <p14:sldId id="541"/>
            <p14:sldId id="542"/>
          </p14:sldIdLst>
        </p14:section>
        <p14:section name="Functions: Pipelines" id="{5F04D58D-9E07-4C0C-9949-E7684D7541F5}">
          <p14:sldIdLst>
            <p14:sldId id="726"/>
            <p14:sldId id="543"/>
            <p14:sldId id="545"/>
            <p14:sldId id="546"/>
            <p14:sldId id="547"/>
            <p14:sldId id="548"/>
          </p14:sldIdLst>
        </p14:section>
        <p14:section name="Functions: Higher Order" id="{064EB716-7D4D-41A4-A0A3-FBD40F0C1C9A}">
          <p14:sldIdLst>
            <p14:sldId id="727"/>
            <p14:sldId id="549"/>
            <p14:sldId id="725"/>
            <p14:sldId id="728"/>
            <p14:sldId id="729"/>
            <p14:sldId id="550"/>
            <p14:sldId id="552"/>
            <p14:sldId id="551"/>
            <p14:sldId id="730"/>
          </p14:sldIdLst>
        </p14:section>
        <p14:section name="Functions: Composition" id="{5B78D741-48E2-4801-8228-4400AFC77ACC}">
          <p14:sldIdLst>
            <p14:sldId id="893"/>
            <p14:sldId id="554"/>
            <p14:sldId id="557"/>
            <p14:sldId id="731"/>
            <p14:sldId id="555"/>
            <p14:sldId id="556"/>
            <p14:sldId id="558"/>
          </p14:sldIdLst>
        </p14:section>
        <p14:section name="Functional Design Patterns" id="{01559658-451A-4845-B04B-A3DB8343A3EB}">
          <p14:sldIdLst>
            <p14:sldId id="832"/>
            <p14:sldId id="833"/>
            <p14:sldId id="835"/>
            <p14:sldId id="834"/>
          </p14:sldIdLst>
        </p14:section>
        <p14:section name="Functions: Folds" id="{27155279-1D7E-4105-927B-FAE58786A20E}">
          <p14:sldIdLst>
            <p14:sldId id="617"/>
            <p14:sldId id="622"/>
            <p14:sldId id="618"/>
            <p14:sldId id="621"/>
            <p14:sldId id="968"/>
            <p14:sldId id="969"/>
            <p14:sldId id="970"/>
            <p14:sldId id="971"/>
            <p14:sldId id="972"/>
            <p14:sldId id="973"/>
            <p14:sldId id="974"/>
            <p14:sldId id="975"/>
          </p14:sldIdLst>
        </p14:section>
        <p14:section name="Functions: Results" id="{D38F8561-53DB-4346-87C5-08DD123644EA}">
          <p14:sldIdLst>
            <p14:sldId id="925"/>
            <p14:sldId id="933"/>
            <p14:sldId id="941"/>
            <p14:sldId id="939"/>
            <p14:sldId id="940"/>
            <p14:sldId id="942"/>
            <p14:sldId id="937"/>
          </p14:sldIdLst>
        </p14:section>
        <p14:section name="Functions: Dependencies" id="{3FAB3430-9ACD-4D7E-B2DD-92E66F997A11}">
          <p14:sldIdLst>
            <p14:sldId id="732"/>
            <p14:sldId id="733"/>
            <p14:sldId id="561"/>
            <p14:sldId id="562"/>
          </p14:sldIdLst>
        </p14:section>
        <p14:section name="Functions: Managing State" id="{1E2E51A3-CA2E-48FD-A0A7-5643E1B231DF}">
          <p14:sldIdLst>
            <p14:sldId id="676"/>
            <p14:sldId id="677"/>
            <p14:sldId id="678"/>
            <p14:sldId id="680"/>
            <p14:sldId id="679"/>
            <p14:sldId id="308"/>
          </p14:sldIdLst>
        </p14:section>
        <p14:section name="Functions: Summary" id="{A5F44FD1-940C-4097-8B21-E4C2EC5E0141}">
          <p14:sldIdLst>
            <p14:sldId id="734"/>
          </p14:sldIdLst>
        </p14:section>
        <p14:section name="Next: All" id="{71AE1271-2FEC-4693-A340-B5CFDABFEDDB}">
          <p14:sldIdLst>
            <p14:sldId id="894"/>
            <p14:sldId id="898"/>
            <p14:sldId id="908"/>
            <p14:sldId id="899"/>
            <p14:sldId id="907"/>
            <p14:sldId id="455"/>
            <p14:sldId id="900"/>
            <p14:sldId id="917"/>
            <p14:sldId id="918"/>
            <p14:sldId id="901"/>
            <p14:sldId id="919"/>
            <p14:sldId id="915"/>
            <p14:sldId id="912"/>
            <p14:sldId id="902"/>
            <p14:sldId id="913"/>
            <p14:sldId id="903"/>
            <p14:sldId id="904"/>
            <p14:sldId id="914"/>
            <p14:sldId id="916"/>
            <p14:sldId id="905"/>
            <p14:sldId id="909"/>
            <p14:sldId id="897"/>
            <p14:sldId id="896"/>
          </p14:sldIdLst>
        </p14:section>
        <p14:section name="Misc" id="{CBB26B77-9334-4719-A3A7-BCC1418785F7}">
          <p14:sldIdLst>
            <p14:sldId id="978"/>
            <p14:sldId id="474"/>
            <p14:sldId id="9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5030" autoAdjust="0"/>
  </p:normalViewPr>
  <p:slideViewPr>
    <p:cSldViewPr snapToGrid="0">
      <p:cViewPr varScale="1">
        <p:scale>
          <a:sx n="98" d="100"/>
          <a:sy n="98" d="100"/>
        </p:scale>
        <p:origin x="77"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theme" Target="theme/theme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notesMaster" Target="notesMasters/notesMaster1.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4E4EE-A4B5-4D3C-9AF0-AB24BC825B34}"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31665-1B7B-438B-A1B5-E92A3577F86E}" type="slidenum">
              <a:rPr lang="en-US" smtClean="0"/>
              <a:t>‹#›</a:t>
            </a:fld>
            <a:endParaRPr lang="en-US"/>
          </a:p>
        </p:txBody>
      </p:sp>
    </p:spTree>
    <p:extLst>
      <p:ext uri="{BB962C8B-B14F-4D97-AF65-F5344CB8AC3E}">
        <p14:creationId xmlns:p14="http://schemas.microsoft.com/office/powerpoint/2010/main" val="27593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fsharpforfunandprofit.com/posts/convenience-types/" TargetMode="External"/><Relationship Id="rId13" Type="http://schemas.openxmlformats.org/officeDocument/2006/relationships/hyperlink" Target="https://fsharpforfunandprofit.com/posts/correctness-immutability/" TargetMode="External"/><Relationship Id="rId18" Type="http://schemas.openxmlformats.org/officeDocument/2006/relationships/hyperlink" Target="https://fsharpforfunandprofit.com/posts/concurrency-actor-model/" TargetMode="External"/><Relationship Id="rId3" Type="http://schemas.openxmlformats.org/officeDocument/2006/relationships/hyperlink" Target="https://fsharpforfunandprofit.com/posts/fvsc-sum-of-squares/" TargetMode="External"/><Relationship Id="rId21" Type="http://schemas.openxmlformats.org/officeDocument/2006/relationships/hyperlink" Target="https://fsharpforfunandprofit.com/posts/completeness-seamless-dotnet-interop/" TargetMode="External"/><Relationship Id="rId7" Type="http://schemas.openxmlformats.org/officeDocument/2006/relationships/hyperlink" Target="https://fsharpforfunandprofit.com/posts/conciseness-extracting-boilerplate/" TargetMode="External"/><Relationship Id="rId12" Type="http://schemas.openxmlformats.org/officeDocument/2006/relationships/hyperlink" Target="https://fsharpforfunandprofit.com/posts/the-option-type/#option-is-not-null" TargetMode="External"/><Relationship Id="rId17" Type="http://schemas.openxmlformats.org/officeDocument/2006/relationships/hyperlink" Target="https://fsharpforfunandprofit.com/posts/concurrency-async-and-parallel/" TargetMode="External"/><Relationship Id="rId2" Type="http://schemas.openxmlformats.org/officeDocument/2006/relationships/slide" Target="../slides/slide26.xml"/><Relationship Id="rId16" Type="http://schemas.openxmlformats.org/officeDocument/2006/relationships/hyperlink" Target="https://fsharpforfunandprofit.com/posts/units-of-measure/" TargetMode="External"/><Relationship Id="rId20" Type="http://schemas.openxmlformats.org/officeDocument/2006/relationships/hyperlink" Target="https://fsharpforfunandprofit.com/posts/completeness-anything-csharp-can-do/" TargetMode="External"/><Relationship Id="rId1" Type="http://schemas.openxmlformats.org/officeDocument/2006/relationships/notesMaster" Target="../notesMasters/notesMaster1.xml"/><Relationship Id="rId6" Type="http://schemas.openxmlformats.org/officeDocument/2006/relationships/hyperlink" Target="https://fsharpforfunandprofit.com/posts/conciseness-type-definitions/" TargetMode="External"/><Relationship Id="rId11" Type="http://schemas.openxmlformats.org/officeDocument/2006/relationships/hyperlink" Target="https://fsharpforfunandprofit.com/posts/correctness-type-checking/" TargetMode="External"/><Relationship Id="rId5" Type="http://schemas.openxmlformats.org/officeDocument/2006/relationships/hyperlink" Target="https://fsharpforfunandprofit.com/posts/fvsc-download/" TargetMode="External"/><Relationship Id="rId15" Type="http://schemas.openxmlformats.org/officeDocument/2006/relationships/hyperlink" Target="https://fsharpforfunandprofit.com/posts/designing-for-correctness/" TargetMode="External"/><Relationship Id="rId10" Type="http://schemas.openxmlformats.org/officeDocument/2006/relationships/hyperlink" Target="https://fsharpforfunandprofit.com/posts/conciseness-functions-as-building-blocks/" TargetMode="External"/><Relationship Id="rId19" Type="http://schemas.openxmlformats.org/officeDocument/2006/relationships/hyperlink" Target="https://fsharpforfunandprofit.com/posts/concurrency-reactive/" TargetMode="External"/><Relationship Id="rId4" Type="http://schemas.openxmlformats.org/officeDocument/2006/relationships/hyperlink" Target="https://fsharpforfunandprofit.com/posts/conciseness-type-inference/" TargetMode="External"/><Relationship Id="rId9" Type="http://schemas.openxmlformats.org/officeDocument/2006/relationships/hyperlink" Target="https://fsharpforfunandprofit.com/posts/designing-with-types-representing-states/" TargetMode="External"/><Relationship Id="rId14" Type="http://schemas.openxmlformats.org/officeDocument/2006/relationships/hyperlink" Target="https://fsharpforfunandprofit.com/posts/correctness-exhaustive-pattern-match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619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941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7127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9380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8534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91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5759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2201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271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9626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8256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734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FInancial</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4016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9176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6595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3197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8516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8148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3190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1029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5863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7455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0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really popular in the services, finance and data science</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7802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9989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076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1771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96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7582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3839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387</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12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define structure, type defines a set of choices / </a:t>
            </a:r>
            <a:r>
              <a:rPr lang="en-US" dirty="0" err="1"/>
              <a:t>structions</a:t>
            </a:r>
            <a:endParaRPr lang="en-US" dirty="0"/>
          </a:p>
          <a:p>
            <a:r>
              <a:rPr lang="en-US" dirty="0"/>
              <a:t>Union in C / C++</a:t>
            </a:r>
          </a:p>
          <a:p>
            <a:r>
              <a:rPr lang="en-US" dirty="0"/>
              <a:t>Sum 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380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49666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2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When building apps with .NET, and also with F#, you get access to the whole ecosystem of .NET to assist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includes several programming languages, that fit different needs, primarily OO and functional, as well see the later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There's a huge set of existing libraries and open source projects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honestly, this has been one of the great areas of growth and strength with .NET since becoming cross platform and open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 selection of libraries available are robust and let you focus on just building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there are a great set of both free and for pay tools that can be used to build apps, and across windows, mac and </a:t>
            </a:r>
            <a:r>
              <a:rPr lang="en-US" b="0" i="0" dirty="0" err="1">
                <a:solidFill>
                  <a:srgbClr val="EFEFEF"/>
                </a:solidFill>
                <a:effectLst/>
                <a:latin typeface="PS TT Commons Roman"/>
              </a:rPr>
              <a:t>linux</a:t>
            </a:r>
            <a:r>
              <a:rPr lang="en-US" b="0" i="0" dirty="0">
                <a:solidFill>
                  <a:srgbClr val="EFEFEF"/>
                </a:solidFill>
                <a:effectLst/>
                <a:latin typeface="PS TT Commons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824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42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In this course, we are using .NET 6, and F# version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6 is truly cross platform and can run anywhere.  </a:t>
            </a:r>
            <a:r>
              <a:rPr lang="en-US" b="0" i="0" dirty="0" err="1">
                <a:solidFill>
                  <a:srgbClr val="EFEFEF"/>
                </a:solidFill>
                <a:effectLst/>
                <a:latin typeface="PS TT Commons Roman"/>
              </a:rPr>
              <a:t>Dependendies</a:t>
            </a:r>
            <a:r>
              <a:rPr lang="en-US" b="0" i="0" dirty="0">
                <a:solidFill>
                  <a:srgbClr val="EFEFEF"/>
                </a:solidFill>
                <a:effectLst/>
                <a:latin typeface="PS TT Commons Roman"/>
              </a:rPr>
              <a:t> on windows that were in previous versions have been complete removed.  Tools exist for each platform, and the apps built with it can run on all of them too.</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789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be focusing on F#, but there are multiple languages on .NET to write code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it the functional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 is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VB is also 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00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To follow along with this course, you will not need any knowledge of 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This course will teach you everything you need to know from the ground up and is aimed at learning the foundations of F# apps on .NET.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If you have knowledge of other programming languages, in particular C#, then that will help, along with having some fundamental knowledge of the .NET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F# is functional in nature, and hence the way things are done in the language are often very different from OO and languages such as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having some exposure to them is convenient as a point of contrast.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283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During this course I’ll go over many demos that demonstrate the concepts  of F# and functional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Financial app, streams of transactions, time series data, and calculating current state.  A kind of time is money system, using common scenarios in financial systems, as well as time-series, and apps build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by no means the only application, but it’s one that demonstrates solution patterns unique 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hence this will not just be a theoretical course, you will get practical knowledge.  How cool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Event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Different Accounts /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Persistent data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Search on the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Calculating current state / 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we will also build an application together to demonstrate F# in practice and performing common tasks in application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Collecting user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Representing different types of data and logic, using functional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Calculating aggregate and polymorphic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Parsing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Storing/reading data to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Inverting dependencies to make the application more composable and robust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t>
            </a: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977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I’m a big believer in learning via doing.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FEFEF"/>
                </a:solidFill>
                <a:effectLst/>
                <a:latin typeface="PS TT Commons Roman"/>
              </a:rPr>
              <a:t>Nothting</a:t>
            </a:r>
            <a:r>
              <a:rPr lang="en-US" b="0" i="0" dirty="0">
                <a:solidFill>
                  <a:srgbClr val="EFEFEF"/>
                </a:solidFill>
                <a:effectLst/>
                <a:latin typeface="PS TT Commons Roman"/>
              </a:rPr>
              <a:t> makes an imprint on memory like following along and writing / executing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All the code I show is available in the exercise files in the course content on the Pluralsight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go and get those if you want to follow along.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also, if you have questions, please ask them in the course discussion group as I love to help out in that environment and augment the learning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10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76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 is one of the programming languages on the .NET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while it’s not as popular as say, c#, it’s awesome for building applications and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 has a rich history, is actively maintained and evolving, and has full support of the </a:t>
            </a:r>
            <a:r>
              <a:rPr lang="en-US" b="0" i="0" dirty="0" err="1">
                <a:solidFill>
                  <a:srgbClr val="EFEFEF"/>
                </a:solidFill>
                <a:effectLst/>
                <a:latin typeface="PS TT Commons Roman"/>
              </a:rPr>
              <a:t>.net</a:t>
            </a:r>
            <a:r>
              <a:rPr lang="en-US" b="0" i="0" dirty="0">
                <a:solidFill>
                  <a:srgbClr val="EFEFEF"/>
                </a:solidFill>
                <a:effectLst/>
                <a:latin typeface="PS TT Commons Roman"/>
              </a:rPr>
              <a:t> platform capabilities.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any type of application you can build with .NET, you can also build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different from C# in it is a functional first programming language,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focusing on declaratively expressing what to do and now how to every little detail.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Code written in F# is often much more concise than equivalent object oriented code, and often more correct and error free.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Simply said, learning F# will make you a better programmer, even in OO languages such as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26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Recommended script: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slide shows the versions of [</a:t>
            </a:r>
            <a:r>
              <a:rPr lang="en-US" sz="1200" b="0" i="1" u="none" strike="noStrike" kern="1200" dirty="0">
                <a:solidFill>
                  <a:schemeClr val="tx1"/>
                </a:solidFill>
                <a:effectLst/>
                <a:latin typeface="+mn-lt"/>
                <a:ea typeface="+mn-ea"/>
                <a:cs typeface="+mn-cs"/>
              </a:rPr>
              <a:t>major tool, framework, language, etc.</a:t>
            </a:r>
            <a:r>
              <a:rPr lang="en-US" sz="1200" b="0" i="0" u="none" strike="noStrike" kern="1200" dirty="0">
                <a:solidFill>
                  <a:schemeClr val="tx1"/>
                </a:solidFill>
                <a:effectLst/>
                <a:latin typeface="+mn-lt"/>
                <a:ea typeface="+mn-ea"/>
                <a:cs typeface="+mn-cs"/>
              </a:rPr>
              <a:t>] for which the information in this course applies.”</a:t>
            </a:r>
            <a:endParaRPr lang="en-US" i="0"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2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introduction to the course and .NET ecosystem out of the way, let’s start getting our hands dirty learning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start this by starting with a first lesson called hello </a:t>
            </a:r>
            <a:r>
              <a:rPr lang="en-US" b="0" i="0" dirty="0" err="1">
                <a:solidFill>
                  <a:srgbClr val="EFEFEF"/>
                </a:solidFill>
                <a:effectLst/>
                <a:latin typeface="PS TT Commons Roman"/>
              </a:rPr>
              <a:t>f#</a:t>
            </a:r>
            <a:r>
              <a:rPr lang="en-US" b="0" i="0" dirty="0">
                <a:solidFill>
                  <a:srgbClr val="EFEFEF"/>
                </a:solidFill>
                <a:effectLst/>
                <a:latin typeface="PS TT Commons Roman"/>
              </a:rPr>
              <a:t> where we’ll learn a bit of the history of F#, what you can build with it, and WHY you would use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learn about the various tools that you will need to use to develop in F#, third party tools, and both IDE, interactive and notebook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 intend that you can follow along with this course with your own environments, so I’ll walk you through setting up an F# development environment and show you several means of using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then start creating code from the ground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start by learning how to use the .NET CLI to create, build and run 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shift our focus to Visual Studio Code, and we’ll use Visual Studio Code to run and debug F# projects, and also to use the environment to interactively run F# code in script files interactively with F# interactive, all within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we’ll finish this first module there, leaving you with knowledge of using the tools in various patterns to utilize F#, setting you up for the following module where we start diving deeply into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736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start getting familiar with F#. In this lesson we’ll learn some of the history of F#, what you can do with it, and the reasons for you would want to use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ABF00-A319-4B3A-8853-1D81F8CD8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19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is .NET’s functional programming language.</a:t>
            </a:r>
          </a:p>
          <a:p>
            <a:endParaRPr lang="en-US" dirty="0"/>
          </a:p>
          <a:p>
            <a:r>
              <a:rPr lang="en-US" dirty="0"/>
              <a:t>It is statically typed and type safe, which means that the compiler can check that we are using types and functions correctly and find errors at compile time.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 has its roots in the </a:t>
            </a:r>
            <a:r>
              <a:rPr lang="en-US" dirty="0" err="1"/>
              <a:t>Caml</a:t>
            </a:r>
            <a:r>
              <a:rPr lang="en-US" dirty="0"/>
              <a:t>/</a:t>
            </a:r>
            <a:r>
              <a:rPr lang="en-US" dirty="0" err="1"/>
              <a:t>Ocaml</a:t>
            </a:r>
            <a:r>
              <a:rPr lang="en-US" dirty="0"/>
              <a:t> family of </a:t>
            </a:r>
            <a:r>
              <a:rPr lang="en-US" dirty="0" err="1"/>
              <a:t>langugages</a:t>
            </a:r>
            <a:r>
              <a:rPr lang="en-US" dirty="0"/>
              <a:t>, which provide a combination of functional, imperative and OO styles.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Caml</a:t>
            </a:r>
            <a:r>
              <a:rPr lang="en-US" dirty="0"/>
              <a:t> first appeared in 1987, and Objective </a:t>
            </a:r>
            <a:r>
              <a:rPr lang="en-US" dirty="0" err="1"/>
              <a:t>Caml</a:t>
            </a:r>
            <a:r>
              <a:rPr lang="en-US" dirty="0"/>
              <a:t>, in 1996.  It was renamed </a:t>
            </a:r>
            <a:r>
              <a:rPr lang="en-US" dirty="0" err="1"/>
              <a:t>Ocamel</a:t>
            </a:r>
            <a:r>
              <a:rPr lang="en-US" dirty="0"/>
              <a:t> in 2011) so it’s been around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you have worked with any </a:t>
            </a:r>
            <a:r>
              <a:rPr lang="en-US" dirty="0" err="1"/>
              <a:t>Ocaml</a:t>
            </a:r>
            <a:r>
              <a:rPr lang="en-US" dirty="0"/>
              <a:t> based languages, F# will feel very familiar.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 have been using the new features of C# 10, then some concepts may feel familiar, such as record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because as C# has evolved, it has adopted many functional programming concepts that have actually existed in F# for quite a while.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why I say if you are a C# programmer, F# is great to learn as it will make you a better C# programmer by learning the functional patterns that C# ever evolves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93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an actively maintained programming language and has been evolving since its first version in 2005.</a:t>
            </a:r>
          </a:p>
          <a:p>
            <a:endParaRPr lang="en-US" dirty="0"/>
          </a:p>
          <a:p>
            <a:r>
              <a:rPr lang="en-US" dirty="0"/>
              <a:t>It is developed using an open development process with its users and Microsoft.</a:t>
            </a:r>
          </a:p>
          <a:p>
            <a:endParaRPr lang="en-US" dirty="0"/>
          </a:p>
          <a:p>
            <a:r>
              <a:rPr lang="en-US" dirty="0"/>
              <a:t>It is actively maintained, as has had many updates over the last 16 years.</a:t>
            </a:r>
          </a:p>
          <a:p>
            <a:endParaRPr lang="en-US" dirty="0"/>
          </a:p>
          <a:p>
            <a:r>
              <a:rPr lang="en-US" dirty="0"/>
              <a:t>Many of these brough major new features (the major versions). Such as F# 6 adding more adv</a:t>
            </a:r>
          </a:p>
          <a:p>
            <a:endParaRPr lang="en-US" dirty="0"/>
          </a:p>
          <a:p>
            <a:r>
              <a:rPr lang="en-US" dirty="0"/>
              <a:t>While many were minor releases that added more capabilities, particularly around integration with .NET.</a:t>
            </a:r>
          </a:p>
          <a:p>
            <a:endParaRPr lang="en-US" dirty="0"/>
          </a:p>
          <a:p>
            <a:r>
              <a:rPr lang="en-US" dirty="0"/>
              <a:t>Older versions of F# are compatible with newer versions, so old code will compile and run.  That’s a big part of the open process and moving the language forward without breaking things.</a:t>
            </a:r>
          </a:p>
          <a:p>
            <a:endParaRPr lang="en-US" dirty="0"/>
          </a:p>
          <a:p>
            <a:r>
              <a:rPr lang="en-US" dirty="0"/>
              <a:t>That being said, F# is mature and now generally focuses on enhancements for ease of use and performance.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1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a language for creating code that runs on </a:t>
            </a:r>
            <a:r>
              <a:rPr lang="en-US" dirty="0" err="1"/>
              <a:t>.net</a:t>
            </a:r>
            <a:r>
              <a:rPr lang="en-US" dirty="0"/>
              <a:t>, and you can build just about any type of “application” and run them anywhere .NET runs.  </a:t>
            </a:r>
          </a:p>
          <a:p>
            <a:endParaRPr lang="en-US" dirty="0"/>
          </a:p>
          <a:p>
            <a:r>
              <a:rPr lang="en-US" dirty="0"/>
              <a:t>I use application loosely as a trend today is services that implement small parts of applications, so I don’t want you to think of monoliths.</a:t>
            </a:r>
          </a:p>
          <a:p>
            <a:endParaRPr lang="en-US" dirty="0"/>
          </a:p>
          <a:p>
            <a:r>
              <a:rPr lang="en-US" dirty="0"/>
              <a:t>In fact, F# has great adoption in developing microservices.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.NET can run almost anywhere, then so can your F# code.</a:t>
            </a:r>
          </a:p>
          <a:p>
            <a:endParaRPr lang="en-US" dirty="0"/>
          </a:p>
          <a:p>
            <a:r>
              <a:rPr lang="en-US" dirty="0"/>
              <a:t>In this course we will focus on console applications.  We are mostly focused on learning F# programming, and this will keep things simple and focused on the language.  These apps use the terminal and a text based interface to interact with the user.</a:t>
            </a:r>
          </a:p>
          <a:p>
            <a:endParaRPr lang="en-US" dirty="0"/>
          </a:p>
          <a:p>
            <a:r>
              <a:rPr lang="en-US" dirty="0"/>
              <a:t>F# can also be used to build desktop applications, such as WPF applications, with rich interfaces, displaying information and collecting data from users, all run on a user desktop.  </a:t>
            </a:r>
          </a:p>
          <a:p>
            <a:endParaRPr lang="en-US" dirty="0"/>
          </a:p>
          <a:p>
            <a:r>
              <a:rPr lang="en-US" dirty="0"/>
              <a:t>An area where F# is often overlooked is in developing web applications.  Templates in .NET 6 come with bindings for web applications, including Razor applications.  </a:t>
            </a:r>
          </a:p>
          <a:p>
            <a:endParaRPr lang="en-US" dirty="0"/>
          </a:p>
          <a:p>
            <a:r>
              <a:rPr lang="en-US" dirty="0"/>
              <a:t>And there are open source libraries such as Giraffe, Saturn, Fable, SAFE stack, and </a:t>
            </a:r>
            <a:r>
              <a:rPr lang="en-US" dirty="0" err="1"/>
              <a:t>WebSHarper</a:t>
            </a:r>
            <a:r>
              <a:rPr lang="en-US" dirty="0"/>
              <a:t>, that bring functional programming and patterns support to web apps on .NET with alternate options to the asp.net and razor defaults.</a:t>
            </a:r>
          </a:p>
          <a:p>
            <a:endParaRPr lang="en-US" dirty="0"/>
          </a:p>
          <a:p>
            <a:r>
              <a:rPr lang="en-US" dirty="0"/>
              <a:t>There’s been some work done in </a:t>
            </a:r>
            <a:r>
              <a:rPr lang="en-US" dirty="0" err="1"/>
              <a:t>Blazor</a:t>
            </a:r>
            <a:r>
              <a:rPr lang="en-US" dirty="0"/>
              <a:t>, but that is yet unreleased.  I personally can’t wait for F# in </a:t>
            </a:r>
            <a:r>
              <a:rPr lang="en-US" dirty="0" err="1"/>
              <a:t>blazor</a:t>
            </a:r>
            <a:r>
              <a:rPr lang="en-US" dirty="0"/>
              <a:t>.</a:t>
            </a:r>
          </a:p>
          <a:p>
            <a:endParaRPr lang="en-US" dirty="0"/>
          </a:p>
          <a:p>
            <a:r>
              <a:rPr lang="en-US" dirty="0"/>
              <a:t>Mobile apps can also be built, using </a:t>
            </a:r>
            <a:r>
              <a:rPr lang="en-US" dirty="0" err="1"/>
              <a:t>libararies</a:t>
            </a:r>
            <a:r>
              <a:rPr lang="en-US" dirty="0"/>
              <a:t> such as Fabulous and Xamarin Forms to run on iOS and Android, all with F#.</a:t>
            </a:r>
          </a:p>
          <a:p>
            <a:endParaRPr lang="en-US" dirty="0"/>
          </a:p>
          <a:p>
            <a:r>
              <a:rPr lang="en-US" dirty="0"/>
              <a:t>And last but definitely not least, is services, and specifically microservices, where F# excels.  F# has shown signification adoption in financial services, and in particular for microservices running in containerized environments such as Kubernetes.</a:t>
            </a:r>
          </a:p>
          <a:p>
            <a:endParaRPr lang="en-US" dirty="0"/>
          </a:p>
          <a:p>
            <a:endParaRPr lang="en-US" dirty="0"/>
          </a:p>
          <a:p>
            <a:endParaRPr lang="en-US" dirty="0"/>
          </a:p>
          <a:p>
            <a:endParaRPr lang="en-US" dirty="0"/>
          </a:p>
          <a:p>
            <a:endParaRPr lang="en-US" dirty="0"/>
          </a:p>
          <a:p>
            <a:endParaRPr lang="en-US" dirty="0"/>
          </a:p>
          <a:p>
            <a:endParaRPr lang="en-US" dirty="0"/>
          </a:p>
          <a:p>
            <a:r>
              <a:rPr lang="en-US" dirty="0"/>
              <a:t>Console apps are “command line” based and take input directly from users, or listen to network.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ABF00-A319-4B3A-8853-1D81F8CD8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12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always comes up is why use F#?  Let’s examine five areas where F# becomes attractive to a developer.</a:t>
            </a:r>
          </a:p>
          <a:p>
            <a:endParaRPr lang="en-US" dirty="0"/>
          </a:p>
          <a:p>
            <a:r>
              <a:rPr lang="en-US" dirty="0"/>
              <a:t>* Conciseness</a:t>
            </a:r>
          </a:p>
          <a:p>
            <a:pPr algn="l"/>
            <a:r>
              <a:rPr lang="en-US" b="0" i="0" dirty="0">
                <a:solidFill>
                  <a:srgbClr val="343A40"/>
                </a:solidFill>
                <a:effectLst/>
                <a:latin typeface="ui-serif"/>
              </a:rPr>
              <a:t>F# is not cluttered up with </a:t>
            </a:r>
            <a:r>
              <a:rPr lang="en-US" b="0" i="0" u="none" strike="noStrike" dirty="0">
                <a:solidFill>
                  <a:srgbClr val="326495"/>
                </a:solidFill>
                <a:effectLst/>
                <a:latin typeface="ui-serif"/>
                <a:hlinkClick r:id="rId3"/>
              </a:rPr>
              <a:t>coding “noise”</a:t>
            </a:r>
            <a:r>
              <a:rPr lang="en-US" b="0" i="0" dirty="0">
                <a:solidFill>
                  <a:srgbClr val="343A40"/>
                </a:solidFill>
                <a:effectLst/>
                <a:latin typeface="ui-serif"/>
              </a:rPr>
              <a:t> such as curly brackets, semicolons and so on.</a:t>
            </a:r>
          </a:p>
          <a:p>
            <a:pPr algn="l"/>
            <a:r>
              <a:rPr lang="en-US" b="0" i="0" dirty="0">
                <a:solidFill>
                  <a:srgbClr val="343A40"/>
                </a:solidFill>
                <a:effectLst/>
                <a:latin typeface="ui-serif"/>
              </a:rPr>
              <a:t>You almost never have to specify the type of an object, thanks to a powerful </a:t>
            </a:r>
            <a:r>
              <a:rPr lang="en-US" b="0" i="0" u="none" strike="noStrike" dirty="0">
                <a:solidFill>
                  <a:srgbClr val="326495"/>
                </a:solidFill>
                <a:effectLst/>
                <a:latin typeface="ui-serif"/>
                <a:hlinkClick r:id="rId4"/>
              </a:rPr>
              <a:t>type inference system</a:t>
            </a:r>
            <a:r>
              <a:rPr lang="en-US" b="0" i="0" dirty="0">
                <a:solidFill>
                  <a:srgbClr val="343A40"/>
                </a:solidFill>
                <a:effectLst/>
                <a:latin typeface="ui-serif"/>
              </a:rPr>
              <a:t>. </a:t>
            </a:r>
          </a:p>
          <a:p>
            <a:pPr algn="l"/>
            <a:r>
              <a:rPr lang="en-US" b="0" i="0" dirty="0">
                <a:solidFill>
                  <a:srgbClr val="343A40"/>
                </a:solidFill>
                <a:effectLst/>
                <a:latin typeface="ui-serif"/>
              </a:rPr>
              <a:t>And, compared with C#, it generally takes </a:t>
            </a:r>
            <a:r>
              <a:rPr lang="en-US" b="0" i="0" u="none" strike="noStrike" dirty="0">
                <a:solidFill>
                  <a:srgbClr val="326495"/>
                </a:solidFill>
                <a:effectLst/>
                <a:latin typeface="ui-serif"/>
                <a:hlinkClick r:id="rId5"/>
              </a:rPr>
              <a:t>fewer lines of code</a:t>
            </a:r>
            <a:r>
              <a:rPr lang="en-US" b="0" i="0" dirty="0">
                <a:solidFill>
                  <a:srgbClr val="343A40"/>
                </a:solidFill>
                <a:effectLst/>
                <a:latin typeface="ui-serif"/>
              </a:rPr>
              <a:t> to solve the same problem.</a:t>
            </a:r>
          </a:p>
          <a:p>
            <a:endParaRPr lang="en-US" dirty="0"/>
          </a:p>
          <a:p>
            <a:endParaRPr lang="en-US" dirty="0"/>
          </a:p>
          <a:p>
            <a:r>
              <a:rPr lang="en-US" dirty="0"/>
              <a:t>* Convenience</a:t>
            </a:r>
          </a:p>
          <a:p>
            <a:pPr algn="l"/>
            <a:r>
              <a:rPr lang="en-US" b="0" i="0" dirty="0">
                <a:solidFill>
                  <a:srgbClr val="343A40"/>
                </a:solidFill>
                <a:effectLst/>
                <a:latin typeface="ui-serif"/>
              </a:rPr>
              <a:t>Many common programming tasks are much simpler in F#. </a:t>
            </a:r>
          </a:p>
          <a:p>
            <a:pPr algn="l"/>
            <a:r>
              <a:rPr lang="en-US" b="0" i="0" dirty="0">
                <a:solidFill>
                  <a:srgbClr val="343A40"/>
                </a:solidFill>
                <a:effectLst/>
                <a:latin typeface="ui-serif"/>
              </a:rPr>
              <a:t>This includes things like creating and using </a:t>
            </a:r>
            <a:r>
              <a:rPr lang="en-US" b="0" i="0" u="none" strike="noStrike" dirty="0">
                <a:solidFill>
                  <a:srgbClr val="326495"/>
                </a:solidFill>
                <a:effectLst/>
                <a:latin typeface="ui-serif"/>
                <a:hlinkClick r:id="rId6"/>
              </a:rPr>
              <a:t>complex type definitions</a:t>
            </a:r>
            <a:r>
              <a:rPr lang="en-US" b="0" i="0" dirty="0">
                <a:solidFill>
                  <a:srgbClr val="343A40"/>
                </a:solidFill>
                <a:effectLst/>
                <a:latin typeface="ui-serif"/>
              </a:rPr>
              <a:t>, doing </a:t>
            </a:r>
            <a:r>
              <a:rPr lang="en-US" b="0" i="0" u="none" strike="noStrike" dirty="0">
                <a:solidFill>
                  <a:srgbClr val="326495"/>
                </a:solidFill>
                <a:effectLst/>
                <a:latin typeface="ui-serif"/>
                <a:hlinkClick r:id="rId7"/>
              </a:rPr>
              <a:t>list processing</a:t>
            </a:r>
            <a:r>
              <a:rPr lang="en-US" b="0" i="0" dirty="0">
                <a:solidFill>
                  <a:srgbClr val="343A40"/>
                </a:solidFill>
                <a:effectLst/>
                <a:latin typeface="ui-serif"/>
              </a:rPr>
              <a:t>, </a:t>
            </a:r>
            <a:r>
              <a:rPr lang="en-US" b="0" i="0" u="none" strike="noStrike" dirty="0">
                <a:solidFill>
                  <a:srgbClr val="326495"/>
                </a:solidFill>
                <a:effectLst/>
                <a:latin typeface="ui-serif"/>
                <a:hlinkClick r:id="rId8"/>
              </a:rPr>
              <a:t>comparison and equality</a:t>
            </a:r>
            <a:r>
              <a:rPr lang="en-US" b="0" i="0" dirty="0">
                <a:solidFill>
                  <a:srgbClr val="343A40"/>
                </a:solidFill>
                <a:effectLst/>
                <a:latin typeface="ui-serif"/>
              </a:rPr>
              <a:t>, </a:t>
            </a:r>
            <a:r>
              <a:rPr lang="en-US" b="0" i="0" u="none" strike="noStrike" dirty="0">
                <a:solidFill>
                  <a:srgbClr val="326495"/>
                </a:solidFill>
                <a:effectLst/>
                <a:latin typeface="ui-serif"/>
                <a:hlinkClick r:id="rId9"/>
              </a:rPr>
              <a:t>state machines</a:t>
            </a:r>
            <a:r>
              <a:rPr lang="en-US" b="0" i="0" dirty="0">
                <a:solidFill>
                  <a:srgbClr val="343A40"/>
                </a:solidFill>
                <a:effectLst/>
                <a:latin typeface="ui-serif"/>
              </a:rPr>
              <a:t>, and much more.</a:t>
            </a:r>
          </a:p>
          <a:p>
            <a:pPr algn="l"/>
            <a:r>
              <a:rPr lang="en-US" b="0" i="0" dirty="0">
                <a:solidFill>
                  <a:srgbClr val="343A40"/>
                </a:solidFill>
                <a:effectLst/>
                <a:latin typeface="ui-serif"/>
              </a:rPr>
              <a:t>And because functions are first class objects, it is very easy to create powerful and reusable code by creating functions that have </a:t>
            </a:r>
            <a:r>
              <a:rPr lang="en-US" b="0" i="0" u="none" strike="noStrike" dirty="0">
                <a:solidFill>
                  <a:srgbClr val="326495"/>
                </a:solidFill>
                <a:effectLst/>
                <a:latin typeface="ui-serif"/>
                <a:hlinkClick r:id="rId7"/>
              </a:rPr>
              <a:t>other functions as parameters</a:t>
            </a:r>
            <a:r>
              <a:rPr lang="en-US" b="0" i="0" dirty="0">
                <a:solidFill>
                  <a:srgbClr val="343A40"/>
                </a:solidFill>
                <a:effectLst/>
                <a:latin typeface="ui-serif"/>
              </a:rPr>
              <a:t>, or that </a:t>
            </a:r>
            <a:r>
              <a:rPr lang="en-US" b="0" i="0" u="none" strike="noStrike" dirty="0">
                <a:solidFill>
                  <a:srgbClr val="326495"/>
                </a:solidFill>
                <a:effectLst/>
                <a:latin typeface="ui-serif"/>
                <a:hlinkClick r:id="rId10"/>
              </a:rPr>
              <a:t>combine existing functions</a:t>
            </a:r>
            <a:r>
              <a:rPr lang="en-US" b="0" i="0" dirty="0">
                <a:solidFill>
                  <a:srgbClr val="343A40"/>
                </a:solidFill>
                <a:effectLst/>
                <a:latin typeface="ui-serif"/>
              </a:rPr>
              <a:t> to create new functionality.</a:t>
            </a:r>
          </a:p>
          <a:p>
            <a:br>
              <a:rPr lang="en-US" b="0" i="0" dirty="0">
                <a:solidFill>
                  <a:srgbClr val="343A40"/>
                </a:solidFill>
                <a:effectLst/>
                <a:latin typeface="ui-serif"/>
              </a:rPr>
            </a:br>
            <a:r>
              <a:rPr lang="en-US" b="0" i="0" dirty="0">
                <a:solidFill>
                  <a:srgbClr val="343A40"/>
                </a:solidFill>
                <a:effectLst/>
                <a:latin typeface="ui-serif"/>
              </a:rPr>
              <a:t>* Correctness</a:t>
            </a:r>
          </a:p>
          <a:p>
            <a:pPr algn="l"/>
            <a:r>
              <a:rPr lang="en-US" b="0" i="0" dirty="0">
                <a:solidFill>
                  <a:srgbClr val="343A40"/>
                </a:solidFill>
                <a:effectLst/>
                <a:latin typeface="ui-serif"/>
              </a:rPr>
              <a:t>F# has a </a:t>
            </a:r>
            <a:r>
              <a:rPr lang="en-US" b="0" i="0" u="none" strike="noStrike" dirty="0">
                <a:solidFill>
                  <a:srgbClr val="326495"/>
                </a:solidFill>
                <a:effectLst/>
                <a:latin typeface="ui-serif"/>
                <a:hlinkClick r:id="rId11"/>
              </a:rPr>
              <a:t>powerful type system</a:t>
            </a:r>
            <a:r>
              <a:rPr lang="en-US" b="0" i="0" dirty="0">
                <a:solidFill>
                  <a:srgbClr val="343A40"/>
                </a:solidFill>
                <a:effectLst/>
                <a:latin typeface="ui-serif"/>
              </a:rPr>
              <a:t> which prevents many common errors such as </a:t>
            </a:r>
            <a:r>
              <a:rPr lang="en-US" b="0" i="0" u="none" strike="noStrike" dirty="0">
                <a:solidFill>
                  <a:srgbClr val="326495"/>
                </a:solidFill>
                <a:effectLst/>
                <a:latin typeface="ui-serif"/>
                <a:hlinkClick r:id="rId12"/>
              </a:rPr>
              <a:t>null reference exceptions</a:t>
            </a:r>
            <a:r>
              <a:rPr lang="en-US" b="0" i="0" dirty="0">
                <a:solidFill>
                  <a:srgbClr val="343A40"/>
                </a:solidFill>
                <a:effectLst/>
                <a:latin typeface="ui-serif"/>
              </a:rPr>
              <a:t>.</a:t>
            </a:r>
          </a:p>
          <a:p>
            <a:pPr algn="l"/>
            <a:r>
              <a:rPr lang="en-US" b="0" i="0" dirty="0">
                <a:solidFill>
                  <a:srgbClr val="343A40"/>
                </a:solidFill>
                <a:effectLst/>
                <a:latin typeface="ui-serif"/>
              </a:rPr>
              <a:t>Values are </a:t>
            </a:r>
            <a:r>
              <a:rPr lang="en-US" b="0" i="0" u="none" strike="noStrike" dirty="0">
                <a:solidFill>
                  <a:srgbClr val="326495"/>
                </a:solidFill>
                <a:effectLst/>
                <a:latin typeface="ui-serif"/>
                <a:hlinkClick r:id="rId13"/>
              </a:rPr>
              <a:t>immutable by default</a:t>
            </a:r>
            <a:r>
              <a:rPr lang="en-US" b="0" i="0" dirty="0">
                <a:solidFill>
                  <a:srgbClr val="343A40"/>
                </a:solidFill>
                <a:effectLst/>
                <a:latin typeface="ui-serif"/>
              </a:rPr>
              <a:t>, which prevents a large class of errors.</a:t>
            </a:r>
          </a:p>
          <a:p>
            <a:pPr algn="l"/>
            <a:r>
              <a:rPr lang="en-US" b="0" i="0" dirty="0">
                <a:solidFill>
                  <a:srgbClr val="343A40"/>
                </a:solidFill>
                <a:effectLst/>
                <a:latin typeface="ui-serif"/>
              </a:rPr>
              <a:t>In addition, you can often encode business logic using the </a:t>
            </a:r>
            <a:r>
              <a:rPr lang="en-US" b="0" i="0" u="none" strike="noStrike" dirty="0">
                <a:solidFill>
                  <a:srgbClr val="326495"/>
                </a:solidFill>
                <a:effectLst/>
                <a:latin typeface="ui-serif"/>
                <a:hlinkClick r:id="rId14"/>
              </a:rPr>
              <a:t>type system</a:t>
            </a:r>
            <a:r>
              <a:rPr lang="en-US" b="0" i="0" dirty="0">
                <a:solidFill>
                  <a:srgbClr val="343A40"/>
                </a:solidFill>
                <a:effectLst/>
                <a:latin typeface="ui-serif"/>
              </a:rPr>
              <a:t> itself in such a way that it is actually </a:t>
            </a:r>
            <a:r>
              <a:rPr lang="en-US" b="0" i="0" u="none" strike="noStrike" dirty="0">
                <a:solidFill>
                  <a:srgbClr val="326495"/>
                </a:solidFill>
                <a:effectLst/>
                <a:latin typeface="ui-serif"/>
                <a:hlinkClick r:id="rId15"/>
              </a:rPr>
              <a:t>impossible to write incorrect code</a:t>
            </a:r>
            <a:r>
              <a:rPr lang="en-US" b="0" i="0" dirty="0">
                <a:solidFill>
                  <a:srgbClr val="343A40"/>
                </a:solidFill>
                <a:effectLst/>
                <a:latin typeface="ui-serif"/>
              </a:rPr>
              <a:t> or mix up </a:t>
            </a:r>
            <a:r>
              <a:rPr lang="en-US" b="0" i="0" u="none" strike="noStrike" dirty="0">
                <a:solidFill>
                  <a:srgbClr val="326495"/>
                </a:solidFill>
                <a:effectLst/>
                <a:latin typeface="ui-serif"/>
                <a:hlinkClick r:id="rId16"/>
              </a:rPr>
              <a:t>units of measure</a:t>
            </a:r>
            <a:r>
              <a:rPr lang="en-US" b="0" i="0" dirty="0">
                <a:solidFill>
                  <a:srgbClr val="343A40"/>
                </a:solidFill>
                <a:effectLst/>
                <a:latin typeface="ui-serif"/>
              </a:rPr>
              <a:t>, greatly reducing the need for unit tests.</a:t>
            </a:r>
          </a:p>
          <a:p>
            <a:pPr algn="l"/>
            <a:endParaRPr lang="en-US" b="0" i="0" dirty="0">
              <a:solidFill>
                <a:srgbClr val="343A40"/>
              </a:solidFill>
              <a:effectLst/>
              <a:latin typeface="ui-serif"/>
            </a:endParaRPr>
          </a:p>
          <a:p>
            <a:pPr algn="l"/>
            <a:r>
              <a:rPr lang="en-US" b="0" i="0" dirty="0">
                <a:solidFill>
                  <a:srgbClr val="343A40"/>
                </a:solidFill>
                <a:effectLst/>
                <a:latin typeface="ui-serif"/>
              </a:rPr>
              <a:t>* Concurrency</a:t>
            </a:r>
          </a:p>
          <a:p>
            <a:pPr algn="l"/>
            <a:r>
              <a:rPr lang="en-US" b="0" i="0" dirty="0">
                <a:solidFill>
                  <a:srgbClr val="343A40"/>
                </a:solidFill>
                <a:effectLst/>
                <a:latin typeface="ui-serif"/>
              </a:rPr>
              <a:t>F# has a number of built-in libraries to help when more than one thing at a time is happening. </a:t>
            </a:r>
          </a:p>
          <a:p>
            <a:pPr algn="l"/>
            <a:r>
              <a:rPr lang="en-US" b="0" i="0" dirty="0">
                <a:solidFill>
                  <a:srgbClr val="343A40"/>
                </a:solidFill>
                <a:effectLst/>
                <a:latin typeface="ui-serif"/>
              </a:rPr>
              <a:t>Asynchronous programming is </a:t>
            </a:r>
            <a:r>
              <a:rPr lang="en-US" b="0" i="0" u="none" strike="noStrike" dirty="0">
                <a:solidFill>
                  <a:srgbClr val="326495"/>
                </a:solidFill>
                <a:effectLst/>
                <a:latin typeface="ui-serif"/>
                <a:hlinkClick r:id="rId17"/>
              </a:rPr>
              <a:t>very easy</a:t>
            </a:r>
            <a:r>
              <a:rPr lang="en-US" b="0" i="0" dirty="0">
                <a:solidFill>
                  <a:srgbClr val="343A40"/>
                </a:solidFill>
                <a:effectLst/>
                <a:latin typeface="ui-serif"/>
              </a:rPr>
              <a:t>, as is parallelism. </a:t>
            </a:r>
          </a:p>
          <a:p>
            <a:pPr algn="l"/>
            <a:r>
              <a:rPr lang="en-US" b="0" i="0" dirty="0">
                <a:solidFill>
                  <a:srgbClr val="343A40"/>
                </a:solidFill>
                <a:effectLst/>
                <a:latin typeface="ui-serif"/>
              </a:rPr>
              <a:t>F# also has a built-in </a:t>
            </a:r>
            <a:r>
              <a:rPr lang="en-US" b="0" i="0" u="none" strike="noStrike" dirty="0">
                <a:solidFill>
                  <a:srgbClr val="326495"/>
                </a:solidFill>
                <a:effectLst/>
                <a:latin typeface="ui-serif"/>
                <a:hlinkClick r:id="rId18"/>
              </a:rPr>
              <a:t>actor model</a:t>
            </a:r>
            <a:r>
              <a:rPr lang="en-US" b="0" i="0" dirty="0">
                <a:solidFill>
                  <a:srgbClr val="343A40"/>
                </a:solidFill>
                <a:effectLst/>
                <a:latin typeface="ui-serif"/>
              </a:rPr>
              <a:t>, and excellent support for event handling and </a:t>
            </a:r>
            <a:r>
              <a:rPr lang="en-US" b="0" i="0" u="none" strike="noStrike" dirty="0">
                <a:solidFill>
                  <a:srgbClr val="326495"/>
                </a:solidFill>
                <a:effectLst/>
                <a:latin typeface="ui-serif"/>
                <a:hlinkClick r:id="rId19"/>
              </a:rPr>
              <a:t>functional reactive programming</a:t>
            </a:r>
            <a:r>
              <a:rPr lang="en-US" b="0" i="0" dirty="0">
                <a:solidFill>
                  <a:srgbClr val="343A40"/>
                </a:solidFill>
                <a:effectLst/>
                <a:latin typeface="ui-serif"/>
              </a:rPr>
              <a:t>.</a:t>
            </a:r>
          </a:p>
          <a:p>
            <a:pPr algn="l"/>
            <a:r>
              <a:rPr lang="en-US" b="0" i="0" dirty="0">
                <a:solidFill>
                  <a:srgbClr val="343A40"/>
                </a:solidFill>
                <a:effectLst/>
                <a:latin typeface="ui-serif"/>
              </a:rPr>
              <a:t>And of course, because data structures are immutable by default, sharing state and avoiding locks is much easier.</a:t>
            </a:r>
          </a:p>
          <a:p>
            <a:pPr algn="l"/>
            <a:endParaRPr lang="en-US" b="0" i="0" dirty="0">
              <a:solidFill>
                <a:srgbClr val="343A40"/>
              </a:solidFill>
              <a:effectLst/>
              <a:latin typeface="ui-serif"/>
            </a:endParaRPr>
          </a:p>
          <a:p>
            <a:pPr algn="l"/>
            <a:r>
              <a:rPr lang="en-US" b="0" i="0" dirty="0">
                <a:solidFill>
                  <a:srgbClr val="343A40"/>
                </a:solidFill>
                <a:effectLst/>
                <a:latin typeface="ui-serif"/>
              </a:rPr>
              <a:t>* Completeness</a:t>
            </a:r>
          </a:p>
          <a:p>
            <a:pPr algn="l"/>
            <a:r>
              <a:rPr lang="en-US" b="0" i="0" dirty="0">
                <a:solidFill>
                  <a:srgbClr val="343A40"/>
                </a:solidFill>
                <a:effectLst/>
                <a:latin typeface="ui-serif"/>
              </a:rPr>
              <a:t>Although it is a functional language at heart, </a:t>
            </a:r>
          </a:p>
          <a:p>
            <a:pPr algn="l"/>
            <a:r>
              <a:rPr lang="en-US" b="0" i="0" dirty="0">
                <a:solidFill>
                  <a:srgbClr val="343A40"/>
                </a:solidFill>
                <a:effectLst/>
                <a:latin typeface="ui-serif"/>
              </a:rPr>
              <a:t>F# does support other styles which are not 100% pure, </a:t>
            </a:r>
          </a:p>
          <a:p>
            <a:pPr algn="l"/>
            <a:r>
              <a:rPr lang="en-US" b="0" i="0" dirty="0">
                <a:solidFill>
                  <a:srgbClr val="343A40"/>
                </a:solidFill>
                <a:effectLst/>
                <a:latin typeface="ui-serif"/>
              </a:rPr>
              <a:t>which makes it much easier to interact with the non-pure world of web sites, databases, other applications, and so on. </a:t>
            </a:r>
          </a:p>
          <a:p>
            <a:pPr algn="l"/>
            <a:endParaRPr lang="en-US" b="0" i="0" dirty="0">
              <a:solidFill>
                <a:srgbClr val="343A40"/>
              </a:solidFill>
              <a:effectLst/>
              <a:latin typeface="ui-serif"/>
            </a:endParaRPr>
          </a:p>
          <a:p>
            <a:pPr algn="l"/>
            <a:r>
              <a:rPr lang="en-US" b="0" i="0" dirty="0">
                <a:solidFill>
                  <a:srgbClr val="343A40"/>
                </a:solidFill>
                <a:effectLst/>
                <a:latin typeface="ui-serif"/>
              </a:rPr>
              <a:t>In particular, F# is designed as a hybrid functional/OO language, so it can do </a:t>
            </a:r>
            <a:r>
              <a:rPr lang="en-US" b="0" i="0" u="none" strike="noStrike" dirty="0">
                <a:solidFill>
                  <a:srgbClr val="326495"/>
                </a:solidFill>
                <a:effectLst/>
                <a:latin typeface="ui-serif"/>
                <a:hlinkClick r:id="rId20"/>
              </a:rPr>
              <a:t>virtually everything that C# can do</a:t>
            </a:r>
            <a:r>
              <a:rPr lang="en-US" b="0" i="0" dirty="0">
                <a:solidFill>
                  <a:srgbClr val="343A40"/>
                </a:solidFill>
                <a:effectLst/>
                <a:latin typeface="ui-serif"/>
              </a:rPr>
              <a:t>.</a:t>
            </a:r>
          </a:p>
          <a:p>
            <a:pPr algn="l"/>
            <a:r>
              <a:rPr lang="en-US" b="0" i="0" dirty="0">
                <a:solidFill>
                  <a:srgbClr val="343A40"/>
                </a:solidFill>
                <a:effectLst/>
                <a:latin typeface="ui-serif"/>
              </a:rPr>
              <a:t>Of course, F# is </a:t>
            </a:r>
            <a:r>
              <a:rPr lang="en-US" b="0" i="0" u="none" strike="noStrike" dirty="0">
                <a:solidFill>
                  <a:srgbClr val="326495"/>
                </a:solidFill>
                <a:effectLst/>
                <a:latin typeface="ui-serif"/>
                <a:hlinkClick r:id="rId21"/>
              </a:rPr>
              <a:t>part of the .NET ecosystem</a:t>
            </a:r>
            <a:r>
              <a:rPr lang="en-US" b="0" i="0" dirty="0">
                <a:solidFill>
                  <a:srgbClr val="343A40"/>
                </a:solidFill>
                <a:effectLst/>
                <a:latin typeface="ui-serif"/>
              </a:rPr>
              <a:t>, which gives you seamless access to all the third party .NET libraries and tools. It runs on most platforms.</a:t>
            </a:r>
          </a:p>
          <a:p>
            <a:pPr algn="l"/>
            <a:r>
              <a:rPr lang="en-US" b="0" i="0" dirty="0">
                <a:solidFill>
                  <a:srgbClr val="343A40"/>
                </a:solidFill>
                <a:effectLst/>
                <a:latin typeface="ui-serif"/>
              </a:rPr>
              <a:t>And as we will see, there are a lot of great tools to help you develop with F#, including IDE’s, debuggers, and testing tools.</a:t>
            </a:r>
          </a:p>
          <a:p>
            <a:pPr algn="l"/>
            <a:endParaRPr lang="en-US" b="0" i="0" dirty="0">
              <a:solidFill>
                <a:srgbClr val="343A40"/>
              </a:solidFill>
              <a:effectLst/>
              <a:latin typeface="ui-serif"/>
            </a:endParaRPr>
          </a:p>
          <a:p>
            <a:pPr algn="l"/>
            <a:endParaRPr lang="en-US" b="0" i="0" dirty="0">
              <a:solidFill>
                <a:srgbClr val="343A40"/>
              </a:solidFill>
              <a:effectLst/>
              <a:latin typeface="ui-serif"/>
            </a:endParaRPr>
          </a:p>
          <a:p>
            <a:pPr algn="l"/>
            <a:endParaRPr lang="en-US" b="0" i="0" dirty="0">
              <a:solidFill>
                <a:srgbClr val="343A40"/>
              </a:solidFill>
              <a:effectLst/>
              <a:latin typeface="ui-serif"/>
            </a:endParaRPr>
          </a:p>
          <a:p>
            <a:pPr algn="l"/>
            <a:endParaRPr lang="en-US" b="0" i="0" dirty="0">
              <a:solidFill>
                <a:srgbClr val="343A40"/>
              </a:solidFill>
              <a:effectLst/>
              <a:latin typeface="ui-serif"/>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ABF00-A319-4B3A-8853-1D81F8CD8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886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26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31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75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What’s .NET 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a developer platform created by Microsoft for us to use to develop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It’s gives the developer a rich set of tools to build just about any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NET is open source too, so you can go an see all of the code that it is built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It is also </a:t>
            </a:r>
            <a:r>
              <a:rPr lang="en-US" b="0" i="0" dirty="0" err="1">
                <a:solidFill>
                  <a:srgbClr val="EFEFEF"/>
                </a:solidFill>
                <a:effectLst/>
                <a:latin typeface="PS TT Commons Roman"/>
              </a:rPr>
              <a:t>clross</a:t>
            </a:r>
            <a:r>
              <a:rPr lang="en-US" b="0" i="0" dirty="0">
                <a:solidFill>
                  <a:srgbClr val="EFEFEF"/>
                </a:solidFill>
                <a:effectLst/>
                <a:latin typeface="PS TT Commons Roman"/>
              </a:rPr>
              <a:t> platform.  This has been true for several variants of </a:t>
            </a:r>
            <a:r>
              <a:rPr lang="en-US" b="0" i="0" dirty="0" err="1">
                <a:solidFill>
                  <a:srgbClr val="EFEFEF"/>
                </a:solidFill>
                <a:effectLst/>
                <a:latin typeface="PS TT Commons Roman"/>
              </a:rPr>
              <a:t>.net</a:t>
            </a:r>
            <a:r>
              <a:rPr lang="en-US" b="0" i="0" dirty="0">
                <a:solidFill>
                  <a:srgbClr val="EFEFEF"/>
                </a:solidFill>
                <a:effectLst/>
                <a:latin typeface="PS TT Commons Roman"/>
              </a:rPr>
              <a:t> from </a:t>
            </a:r>
            <a:r>
              <a:rPr lang="en-US" b="0" i="0" dirty="0" err="1">
                <a:solidFill>
                  <a:srgbClr val="EFEFEF"/>
                </a:solidFill>
                <a:effectLst/>
                <a:latin typeface="PS TT Commons Roman"/>
              </a:rPr>
              <a:t>.net</a:t>
            </a:r>
            <a:r>
              <a:rPr lang="en-US" b="0" i="0" dirty="0">
                <a:solidFill>
                  <a:srgbClr val="EFEFEF"/>
                </a:solidFill>
                <a:effectLst/>
                <a:latin typeface="PS TT Commons Roman"/>
              </a:rPr>
              <a:t> core onwards, but .NET 6 brings true cross platform allowing your apps to run on windows, </a:t>
            </a:r>
            <a:r>
              <a:rPr lang="en-US" b="0" i="0" dirty="0" err="1">
                <a:solidFill>
                  <a:srgbClr val="EFEFEF"/>
                </a:solidFill>
                <a:effectLst/>
                <a:latin typeface="PS TT Commons Roman"/>
              </a:rPr>
              <a:t>linux</a:t>
            </a:r>
            <a:r>
              <a:rPr lang="en-US" b="0" i="0" dirty="0">
                <a:solidFill>
                  <a:srgbClr val="EFEFEF"/>
                </a:solidFill>
                <a:effectLst/>
                <a:latin typeface="PS TT Commons Roman"/>
              </a:rPr>
              <a:t>, mac and many mobile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937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402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837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20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76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760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Congratuations</a:t>
            </a:r>
            <a:r>
              <a:rPr lang="en-US" dirty="0"/>
              <a:t>, you have already created a small F# program</a:t>
            </a:r>
          </a:p>
          <a:p>
            <a:endParaRPr lang="en-US" dirty="0"/>
          </a:p>
          <a:p>
            <a:r>
              <a:rPr lang="en-US" dirty="0"/>
              <a:t>It’s a small program, but you will grow it over the course</a:t>
            </a:r>
          </a:p>
          <a:p>
            <a:endParaRPr lang="en-US" dirty="0"/>
          </a:p>
          <a:p>
            <a:r>
              <a:rPr lang="en-US" dirty="0"/>
              <a:t>You’re on your way to being a real F# programmer</a:t>
            </a:r>
          </a:p>
          <a:p>
            <a:endParaRPr lang="en-US" dirty="0"/>
          </a:p>
          <a:p>
            <a:r>
              <a:rPr lang="en-US" dirty="0"/>
              <a:t>And now lets have a recap to summarize what we’ve covered in this module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913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are on track to becoming and F# developer, </a:t>
            </a:r>
          </a:p>
          <a:p>
            <a:endParaRPr lang="en-US" dirty="0"/>
          </a:p>
          <a:p>
            <a:r>
              <a:rPr lang="en-US" dirty="0"/>
              <a:t>And you have everything is installed to continue</a:t>
            </a:r>
          </a:p>
          <a:p>
            <a:endParaRPr lang="en-US" dirty="0"/>
          </a:p>
          <a:p>
            <a:r>
              <a:rPr lang="en-US" dirty="0"/>
              <a:t>It’s time to start to learn functional programming</a:t>
            </a:r>
          </a:p>
          <a:p>
            <a:endParaRPr lang="en-US" dirty="0"/>
          </a:p>
          <a:p>
            <a:r>
              <a:rPr lang="en-US" dirty="0"/>
              <a:t>And that’s exactly what you;’</a:t>
            </a:r>
            <a:r>
              <a:rPr lang="en-US" dirty="0" err="1"/>
              <a:t>ll</a:t>
            </a:r>
            <a:r>
              <a:rPr lang="en-US" dirty="0"/>
              <a:t> do in the next module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372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04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introduction to the course and .NET ecosystem out of the way, let’s start getting our hands dirty learning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start this by starting with a first lesson called hello </a:t>
            </a:r>
            <a:r>
              <a:rPr lang="en-US" b="0" i="0" dirty="0" err="1">
                <a:solidFill>
                  <a:srgbClr val="EFEFEF"/>
                </a:solidFill>
                <a:effectLst/>
                <a:latin typeface="PS TT Commons Roman"/>
              </a:rPr>
              <a:t>f#</a:t>
            </a:r>
            <a:r>
              <a:rPr lang="en-US" b="0" i="0" dirty="0">
                <a:solidFill>
                  <a:srgbClr val="EFEFEF"/>
                </a:solidFill>
                <a:effectLst/>
                <a:latin typeface="PS TT Commons Roman"/>
              </a:rPr>
              <a:t> where we’ll learn a bit of the history of F#, what you can build with it, and WHY you would use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learn about the various tools that you will need to use to develop in F#, third party tools, and both IDE, interactive and notebook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 intend that you can follow along with this course with your own environments, so I’ll walk you through setting up an F# development environment and show you several means of using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then start creating code from the ground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start by learning how to use the .NET CLI to create, build and run 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shift our focus to Visual Studio Code, and we’ll use Visual Studio Code to run and debug F# projects, and also to use the environment to interactively run F# code in script files interactively with F# interactive, all within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we’ll finish this first module there, leaving you with knowledge of using the tools in various patterns to utilize F#, setting you up for the following module where we start diving deeply into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92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a:t>
            </a:r>
            <a:r>
              <a:rPr lang="en-US" b="0" i="0">
                <a:solidFill>
                  <a:srgbClr val="EFEFEF"/>
                </a:solidFill>
                <a:effectLst/>
                <a:latin typeface="PS TT Commons Roman"/>
              </a:rPr>
              <a:t>F#.</a:t>
            </a: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you can build all kinds of applicaitons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FEFEF"/>
                </a:solidFill>
                <a:effectLst/>
                <a:latin typeface="PS TT Commons Roman"/>
              </a:rPr>
              <a:t>When we are building applications with .NET, we are tapping into the entire ecosystem that will help you with all your endeavors. .NET contains several languages that we can use to write our code. There's a very extensive set of libraries that you can use, which offers a lot of functionalities that's already been created for you, both from Microsoft and from the community. And finally, .NET comes with several tools that you can use to create your applications. Tools are available for all environments including Windows, Mac, and Linux, thus giving everyone the ability to write .NET applications. In this course, we are using .NET 6. One of the cool things about .NET 6 is that it can run everywhere. .NET 6 is what we call cross‑platform. It is not tied to just Windows, for example. So just like the tools we use to create them, the applications we create with .NET can run on Windows, Linux, and Mac. As I just mentioned, there are different languages available to write your .NET applications, one of them being C#. In this course, we will be using C# 10. Other languages include Visual Basic and F#. To follow along with this course on C#, no previous knowledge about the language is required. This course will teach you everything you need to know right from the very beginning, so this course is aimed at learning how to write .NET applications with C#. If you're coming from another language like Java or C++, this course will be a great fit too, to help you gain the required knowledge to write C# applications. I will assume only some very basic understanding of programming concepts, but again, just the very basics. If you don't have these yet, or are in doubt, no worries, we've got you covered. We have an amazing course here on Pluralsight called What Is Programming, of which you can see the link here on the slide. Take a look at this course if you want to understand the basics about computer programming. Through this course, we will be building a few applications together. How great is that? And all of these are focused on one of our customers, Bethany. She runs a store where she sells the most amazing pies, called Bethany's Pie Shop, and we are building the software for her business. We will be looking at some applications to manage her staff throughout this course. The concepts used in this course include employees, managers, wages, taxes, and so on, so pretty general concepts that should be clear to understand. I am a big fan of doing rather than watching a course. For that reason, the entire course is built so that you can follow along with everything I'm doing. Please, try to write the code I am writing. You will learn a lot this way. To be able to follow along, you'll need the exercise files, which you can find here on the Pluralsight website. Head over to the Exercise files tab to start the download. Oh, and before I forget, please post any questions you may have under the Discussion tab. I'm happy to help with any issue you encounter with this course. This course was created using C# 10, which is, at the time of the recording of this course, the latest version. C# is part of .NET and so we are, again, using the latest version here too, which is, as mentioned, .NET 6. We will soon talk about the different options you have to create your applications. I'm using the latest version of Visual Studio, which is the 2022 edition, and I'm using the free edition named the Community Edition. All coding samples will run perfectly fine if you use the same version that I'm using. However, nearly all C# features that we will be using in this course will work fine with older versions too. I won't be going into any detail about what works where, since that would be a tedious task, but as said, most samples will run fine with older versions too. I do recommend, if possible, to work with a new version of the tools and language, like we are doing here. .NET and C# evolve quickly nowadays, so it's best not to stay behind. With all of this out of the way, we're ready to start learning C#, so let's get our hands dirty, shall we? We now already know a bit about .NET, so it's time to learn a bit more about what C# is, and we'll do that in the first part called Hello C#. I did mention I hope you follow along with me during this course, and I will therefore make sure that you have everything you need, so we'll set up your machine next. With the tools installed, we will create our first C# program together and we'll understand the basics of the C# language already. Sadly, while writing code, we'll make errors and we'll introduce bugs in our code. Those can be nasty to find, but we're in luck. .NET comes with a great debugger that will help us greatly to pinpoint errors in our applications, and I'll show you how to use this next. We can also create applications using a CLI, a command line interface, that is. I will show you this alternative option here as well. Finally, understanding how to find things you don't know is hugely important, so in the last part of this module we'll explore the wonderful .NET docs, which are indispensable when learning about C# and .NET. I am excited to get started, and I hope you are too. Let us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176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06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76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86</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020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87</a:t>
            </a:fld>
            <a:endParaRPr lang="en-US"/>
          </a:p>
        </p:txBody>
      </p:sp>
    </p:spTree>
    <p:extLst>
      <p:ext uri="{BB962C8B-B14F-4D97-AF65-F5344CB8AC3E}">
        <p14:creationId xmlns:p14="http://schemas.microsoft.com/office/powerpoint/2010/main" val="75247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90</a:t>
            </a:fld>
            <a:endParaRPr lang="en-US"/>
          </a:p>
        </p:txBody>
      </p:sp>
    </p:spTree>
    <p:extLst>
      <p:ext uri="{BB962C8B-B14F-4D97-AF65-F5344CB8AC3E}">
        <p14:creationId xmlns:p14="http://schemas.microsoft.com/office/powerpoint/2010/main" val="4201815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91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962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104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06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define structure, type defines a set of choices / </a:t>
            </a:r>
            <a:r>
              <a:rPr lang="en-US" dirty="0" err="1"/>
              <a:t>structions</a:t>
            </a:r>
            <a:endParaRPr lang="en-US" dirty="0"/>
          </a:p>
          <a:p>
            <a:r>
              <a:rPr lang="en-US" dirty="0"/>
              <a:t>Union in C / C++</a:t>
            </a:r>
          </a:p>
          <a:p>
            <a:r>
              <a:rPr lang="en-US" dirty="0"/>
              <a:t>Sum 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2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So what can you build with .NET?  Well, the simple answer is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You can start with simple apps and learn some basics, which is what we will do in this course with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you can build all kinds of </a:t>
            </a:r>
            <a:r>
              <a:rPr lang="en-US" b="0" i="0" dirty="0" err="1">
                <a:solidFill>
                  <a:srgbClr val="EFEFEF"/>
                </a:solidFill>
                <a:effectLst/>
                <a:latin typeface="PS TT Commons Roman"/>
              </a:rPr>
              <a:t>applicaitons</a:t>
            </a:r>
            <a:r>
              <a:rPr lang="en-US" b="0" i="0" dirty="0">
                <a:solidFill>
                  <a:srgbClr val="EFEFEF"/>
                </a:solidFill>
                <a:effectLst/>
                <a:latin typeface="PS TT Commons Roman"/>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Such as desktop apps with graphical user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722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387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34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2010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133</a:t>
            </a:fld>
            <a:endParaRPr lang="en-US"/>
          </a:p>
        </p:txBody>
      </p:sp>
    </p:spTree>
    <p:extLst>
      <p:ext uri="{BB962C8B-B14F-4D97-AF65-F5344CB8AC3E}">
        <p14:creationId xmlns:p14="http://schemas.microsoft.com/office/powerpoint/2010/main" val="661446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255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757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7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introduction to the course and .NET ecosystem out of the way, let’s start getting our hands dirty learning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start this by starting with a first lesson called hello </a:t>
            </a:r>
            <a:r>
              <a:rPr lang="en-US" b="0" i="0" dirty="0" err="1">
                <a:solidFill>
                  <a:srgbClr val="EFEFEF"/>
                </a:solidFill>
                <a:effectLst/>
                <a:latin typeface="PS TT Commons Roman"/>
              </a:rPr>
              <a:t>f#</a:t>
            </a:r>
            <a:r>
              <a:rPr lang="en-US" b="0" i="0" dirty="0">
                <a:solidFill>
                  <a:srgbClr val="EFEFEF"/>
                </a:solidFill>
                <a:effectLst/>
                <a:latin typeface="PS TT Commons Roman"/>
              </a:rPr>
              <a:t> where we’ll learn a bit of the history of F#, what you can build with it, and WHY you would use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learn about the various tools that you will need to use to develop in F#, third party tools, and both IDE, interactive and notebook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 intend that you can follow along with this course with your own environments, so I’ll walk you through setting up an F# development environment and show you several means of using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then start creating code from the ground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start by learning how to use the .NET CLI to create, build and run 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shift our focus to Visual Studio Code, and we’ll use Visual Studio Code to run and debug F# projects, and also to use the environment to interactively run F# code in script files interactively with F# interactive, all within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we’ll finish this first module there, leaving you with knowledge of using the tools in various patterns to utilize F#, setting you up for the following module where we start diving deeply into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639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Cloud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But .NET has got you covered, and can grow with you to build all sorts of applications including desktop applications with a graphical interface, cloud apps, web applications, games, mobile applications, and even AI, or applications powered with artificial intelligence. .NET is quite frankly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664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define structure, type defines a set of choices / </a:t>
            </a:r>
            <a:r>
              <a:rPr lang="en-US" dirty="0" err="1"/>
              <a:t>structions</a:t>
            </a:r>
            <a:endParaRPr lang="en-US" dirty="0"/>
          </a:p>
          <a:p>
            <a:r>
              <a:rPr lang="en-US" dirty="0"/>
              <a:t>Union in C / C++</a:t>
            </a:r>
          </a:p>
          <a:p>
            <a:r>
              <a:rPr lang="en-US" dirty="0"/>
              <a:t>Sum 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872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872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406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10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542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591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822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31665-1B7B-438B-A1B5-E92A3577F8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8764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148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894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180</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677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510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0444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Congratuations</a:t>
            </a:r>
            <a:r>
              <a:rPr lang="en-US" dirty="0"/>
              <a:t>, you have already created a small F# program</a:t>
            </a:r>
          </a:p>
          <a:p>
            <a:endParaRPr lang="en-US" dirty="0"/>
          </a:p>
          <a:p>
            <a:r>
              <a:rPr lang="en-US" dirty="0"/>
              <a:t>It’s a small program, but you will grow it over the course</a:t>
            </a:r>
          </a:p>
          <a:p>
            <a:endParaRPr lang="en-US" dirty="0"/>
          </a:p>
          <a:p>
            <a:r>
              <a:rPr lang="en-US" dirty="0"/>
              <a:t>You’re on your way to being a real F# programmer</a:t>
            </a:r>
          </a:p>
          <a:p>
            <a:endParaRPr lang="en-US" dirty="0"/>
          </a:p>
          <a:p>
            <a:r>
              <a:rPr lang="en-US" dirty="0"/>
              <a:t>And now lets have a recap to summarize what we’ve covered in this module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522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are on track to becoming and F# developer, </a:t>
            </a:r>
          </a:p>
          <a:p>
            <a:endParaRPr lang="en-US" dirty="0"/>
          </a:p>
          <a:p>
            <a:r>
              <a:rPr lang="en-US" dirty="0"/>
              <a:t>And you have everything is installed to continue</a:t>
            </a:r>
          </a:p>
          <a:p>
            <a:endParaRPr lang="en-US" dirty="0"/>
          </a:p>
          <a:p>
            <a:r>
              <a:rPr lang="en-US" dirty="0"/>
              <a:t>It’s time to start to learn functional programming</a:t>
            </a:r>
          </a:p>
          <a:p>
            <a:endParaRPr lang="en-US" dirty="0"/>
          </a:p>
          <a:p>
            <a:r>
              <a:rPr lang="en-US" dirty="0"/>
              <a:t>And that’s exactly what you;’</a:t>
            </a:r>
            <a:r>
              <a:rPr lang="en-US" dirty="0" err="1"/>
              <a:t>ll</a:t>
            </a:r>
            <a:r>
              <a:rPr lang="en-US" dirty="0"/>
              <a:t> do in the next module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4584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48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introduction to the course and .NET ecosystem out of the way, let’s start getting our hands dirty learning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start this by starting with a first lesson called hello </a:t>
            </a:r>
            <a:r>
              <a:rPr lang="en-US" b="0" i="0" dirty="0" err="1">
                <a:solidFill>
                  <a:srgbClr val="EFEFEF"/>
                </a:solidFill>
                <a:effectLst/>
                <a:latin typeface="PS TT Commons Roman"/>
              </a:rPr>
              <a:t>f#</a:t>
            </a:r>
            <a:r>
              <a:rPr lang="en-US" b="0" i="0" dirty="0">
                <a:solidFill>
                  <a:srgbClr val="EFEFEF"/>
                </a:solidFill>
                <a:effectLst/>
                <a:latin typeface="PS TT Commons Roman"/>
              </a:rPr>
              <a:t> where we’ll learn a bit of the history of F#, what you can build with it, and WHY you would use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learn about the various tools that you will need to use to develop in F#, third party tools, and both IDE, interactive and notebook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 intend that you can follow along with this course with your own environments, so I’ll walk you through setting up an F# development environment and show you several means of using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then start creating code from the ground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start by learning how to use the .NET CLI to create, build and run 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shift our focus to Visual Studio Code, and we’ll use Visual Studio Code to run and debug F# projects, and also to use the environment to interactively run F# code in script files interactively with F# interactive, all within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we’ll finish this first module there, leaving you with knowledge of using the tools in various patterns to utilize F#, setting you up for the following module where we start diving deeply into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401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define structure, type defines a set of choices / </a:t>
            </a:r>
            <a:r>
              <a:rPr lang="en-US" dirty="0" err="1"/>
              <a:t>structions</a:t>
            </a:r>
            <a:endParaRPr lang="en-US" dirty="0"/>
          </a:p>
          <a:p>
            <a:r>
              <a:rPr lang="en-US" dirty="0"/>
              <a:t>Union in C / C++</a:t>
            </a:r>
          </a:p>
          <a:p>
            <a:r>
              <a:rPr lang="en-US" dirty="0"/>
              <a:t>Sum types</a:t>
            </a:r>
          </a:p>
        </p:txBody>
      </p:sp>
      <p:sp>
        <p:nvSpPr>
          <p:cNvPr id="4" name="Slide Number Placeholder 3"/>
          <p:cNvSpPr>
            <a:spLocks noGrp="1"/>
          </p:cNvSpPr>
          <p:nvPr>
            <p:ph type="sldNum" sz="quarter" idx="5"/>
          </p:nvPr>
        </p:nvSpPr>
        <p:spPr/>
        <p:txBody>
          <a:bodyPr/>
          <a:lstStyle/>
          <a:p>
            <a:fld id="{F9831665-1B7B-438B-A1B5-E92A3577F86E}" type="slidenum">
              <a:rPr lang="en-US" smtClean="0"/>
              <a:t>213</a:t>
            </a:fld>
            <a:endParaRPr lang="en-US"/>
          </a:p>
        </p:txBody>
      </p:sp>
    </p:spTree>
    <p:extLst>
      <p:ext uri="{BB962C8B-B14F-4D97-AF65-F5344CB8AC3E}">
        <p14:creationId xmlns:p14="http://schemas.microsoft.com/office/powerpoint/2010/main" val="3199773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214</a:t>
            </a:fld>
            <a:endParaRPr lang="en-US"/>
          </a:p>
        </p:txBody>
      </p:sp>
    </p:spTree>
    <p:extLst>
      <p:ext uri="{BB962C8B-B14F-4D97-AF65-F5344CB8AC3E}">
        <p14:creationId xmlns:p14="http://schemas.microsoft.com/office/powerpoint/2010/main" val="2857651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215</a:t>
            </a:fld>
            <a:endParaRPr lang="en-US"/>
          </a:p>
        </p:txBody>
      </p:sp>
    </p:spTree>
    <p:extLst>
      <p:ext uri="{BB962C8B-B14F-4D97-AF65-F5344CB8AC3E}">
        <p14:creationId xmlns:p14="http://schemas.microsoft.com/office/powerpoint/2010/main" val="235910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784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216</a:t>
            </a:fld>
            <a:endParaRPr lang="en-US"/>
          </a:p>
        </p:txBody>
      </p:sp>
    </p:spTree>
    <p:extLst>
      <p:ext uri="{BB962C8B-B14F-4D97-AF65-F5344CB8AC3E}">
        <p14:creationId xmlns:p14="http://schemas.microsoft.com/office/powerpoint/2010/main" val="7771291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217</a:t>
            </a:fld>
            <a:endParaRPr lang="en-US"/>
          </a:p>
        </p:txBody>
      </p:sp>
    </p:spTree>
    <p:extLst>
      <p:ext uri="{BB962C8B-B14F-4D97-AF65-F5344CB8AC3E}">
        <p14:creationId xmlns:p14="http://schemas.microsoft.com/office/powerpoint/2010/main" val="23108996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218</a:t>
            </a:fld>
            <a:endParaRPr lang="en-US"/>
          </a:p>
        </p:txBody>
      </p:sp>
    </p:spTree>
    <p:extLst>
      <p:ext uri="{BB962C8B-B14F-4D97-AF65-F5344CB8AC3E}">
        <p14:creationId xmlns:p14="http://schemas.microsoft.com/office/powerpoint/2010/main" val="2005059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31665-1B7B-438B-A1B5-E92A3577F86E}" type="slidenum">
              <a:rPr lang="en-US" smtClean="0"/>
              <a:t>219</a:t>
            </a:fld>
            <a:endParaRPr lang="en-US"/>
          </a:p>
        </p:txBody>
      </p:sp>
    </p:spTree>
    <p:extLst>
      <p:ext uri="{BB962C8B-B14F-4D97-AF65-F5344CB8AC3E}">
        <p14:creationId xmlns:p14="http://schemas.microsoft.com/office/powerpoint/2010/main" val="33153496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224</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15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Congratuations</a:t>
            </a:r>
            <a:r>
              <a:rPr lang="en-US" dirty="0"/>
              <a:t>, you have already created a small F# program</a:t>
            </a:r>
          </a:p>
          <a:p>
            <a:endParaRPr lang="en-US" dirty="0"/>
          </a:p>
          <a:p>
            <a:r>
              <a:rPr lang="en-US" dirty="0"/>
              <a:t>It’s a small program, but you will grow it over the course</a:t>
            </a:r>
          </a:p>
          <a:p>
            <a:endParaRPr lang="en-US" dirty="0"/>
          </a:p>
          <a:p>
            <a:r>
              <a:rPr lang="en-US" dirty="0"/>
              <a:t>You’re on your way to being a real F# programmer</a:t>
            </a:r>
          </a:p>
          <a:p>
            <a:endParaRPr lang="en-US" dirty="0"/>
          </a:p>
          <a:p>
            <a:r>
              <a:rPr lang="en-US" dirty="0"/>
              <a:t>And now lets have a recap to summarize what we’ve covered in this module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8241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are on track to becoming and F# developer, </a:t>
            </a:r>
          </a:p>
          <a:p>
            <a:endParaRPr lang="en-US" dirty="0"/>
          </a:p>
          <a:p>
            <a:r>
              <a:rPr lang="en-US" dirty="0"/>
              <a:t>And you have everything is installed to continue</a:t>
            </a:r>
          </a:p>
          <a:p>
            <a:endParaRPr lang="en-US" dirty="0"/>
          </a:p>
          <a:p>
            <a:r>
              <a:rPr lang="en-US" dirty="0"/>
              <a:t>It’s time to start to learn functional programming</a:t>
            </a:r>
          </a:p>
          <a:p>
            <a:endParaRPr lang="en-US" dirty="0"/>
          </a:p>
          <a:p>
            <a:r>
              <a:rPr lang="en-US" dirty="0"/>
              <a:t>And that’s exactly what you;’</a:t>
            </a:r>
            <a:r>
              <a:rPr lang="en-US" dirty="0" err="1"/>
              <a:t>ll</a:t>
            </a:r>
            <a:r>
              <a:rPr lang="en-US" dirty="0"/>
              <a:t> do in the next module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F0B42D-2A77-490A-9AA7-8B80BC891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435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FEFEF"/>
                </a:solidFill>
                <a:effectLst/>
                <a:latin typeface="PS TT Commons Roman"/>
              </a:rPr>
              <a:t>Hello, and welcome to F# 6 Fundamentals.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My name is </a:t>
            </a:r>
            <a:r>
              <a:rPr lang="en-US" b="0" i="0" dirty="0" err="1">
                <a:solidFill>
                  <a:srgbClr val="EFEFEF"/>
                </a:solidFill>
                <a:effectLst/>
                <a:latin typeface="PS TT Commons Roman"/>
              </a:rPr>
              <a:t>Micahel</a:t>
            </a:r>
            <a:r>
              <a:rPr lang="en-US" b="0" i="0" dirty="0">
                <a:solidFill>
                  <a:srgbClr val="EFEFEF"/>
                </a:solidFill>
                <a:effectLst/>
                <a:latin typeface="PS TT Commons Roman"/>
              </a:rPr>
              <a:t> Heydt, and I’m very </a:t>
            </a:r>
            <a:r>
              <a:rPr lang="en-US" b="0" i="0" dirty="0" err="1">
                <a:solidFill>
                  <a:srgbClr val="EFEFEF"/>
                </a:solidFill>
                <a:effectLst/>
                <a:latin typeface="PS TT Commons Roman"/>
              </a:rPr>
              <a:t>exicted</a:t>
            </a:r>
            <a:r>
              <a:rPr lang="en-US" b="0" i="0" dirty="0">
                <a:solidFill>
                  <a:srgbClr val="EFEFEF"/>
                </a:solidFill>
                <a:effectLst/>
                <a:latin typeface="PS TT Commons Roman"/>
              </a:rPr>
              <a:t> to bring to you this course and to have you join me in learning f#.  </a:t>
            </a:r>
          </a:p>
          <a:p>
            <a:pPr algn="l"/>
            <a:endParaRPr lang="en-US" b="0" i="0" dirty="0">
              <a:solidFill>
                <a:srgbClr val="EFEFEF"/>
              </a:solidFill>
              <a:effectLst/>
              <a:latin typeface="PS TT Commons Roman"/>
            </a:endParaRPr>
          </a:p>
          <a:p>
            <a:pPr algn="l"/>
            <a:r>
              <a:rPr lang="en-US" b="0" i="0" dirty="0">
                <a:solidFill>
                  <a:srgbClr val="EFEFEF"/>
                </a:solidFill>
                <a:effectLst/>
                <a:latin typeface="PS TT Commons Roman"/>
              </a:rPr>
              <a:t>We’re going to have a lot of fun learning about this awesome programming language.</a:t>
            </a: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a:p>
            <a:pPr algn="l"/>
            <a:endParaRPr lang="en-US" b="0" i="0" dirty="0">
              <a:solidFill>
                <a:srgbClr val="EFEFEF"/>
              </a:solidFill>
              <a:effectLst/>
              <a:latin typeface="PS TT Commons Roman"/>
            </a:endParaRPr>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4620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With all of this introduction to the course and .NET ecosystem out of the way, let’s start getting our hands dirty learning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start this by starting with a first lesson called hello </a:t>
            </a:r>
            <a:r>
              <a:rPr lang="en-US" b="0" i="0" dirty="0" err="1">
                <a:solidFill>
                  <a:srgbClr val="EFEFEF"/>
                </a:solidFill>
                <a:effectLst/>
                <a:latin typeface="PS TT Commons Roman"/>
              </a:rPr>
              <a:t>f#</a:t>
            </a:r>
            <a:r>
              <a:rPr lang="en-US" b="0" i="0" dirty="0">
                <a:solidFill>
                  <a:srgbClr val="EFEFEF"/>
                </a:solidFill>
                <a:effectLst/>
                <a:latin typeface="PS TT Commons Roman"/>
              </a:rPr>
              <a:t> where we’ll learn a bit of the history of F#, what you can build with it, and WHY you would use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learn about the various tools that you will need to use to develop in F#, third party tools, and both IDE, interactive and notebook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I intend that you can follow along with this course with your own environments, so I’ll walk you through setting up an F# development environment and show you several means of using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We’ll then start creating code from the ground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We will start by learning how to use the .NET CLI to create, build and run 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Then we will shift our focus to Visual Studio Code, and we’ll use Visual Studio Code to run and debug F# projects, and also to use the environment to interactively run F# code in script files interactively with F# interactive, all within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And we’ll finish this first module there, leaving you with knowledge of using the tools in various patterns to utilize F#, setting you up for the following module where we start diving deeply into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769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FEFEF"/>
                </a:solidFill>
                <a:effectLst/>
                <a:latin typeface="PS TT Commons Roman"/>
              </a:rPr>
              <a:t>Mobile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FEFEF"/>
              </a:solidFill>
              <a:effectLst/>
              <a:latin typeface="PS TT Commons Roman"/>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8249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uk-U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303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067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596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1583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1483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274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444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2763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135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1325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566" rtl="0" eaLnBrk="1" fontAlgn="auto" latinLnBrk="0" hangingPunct="1">
              <a:lnSpc>
                <a:spcPct val="100000"/>
              </a:lnSpc>
              <a:spcBef>
                <a:spcPts val="0"/>
              </a:spcBef>
              <a:spcAft>
                <a:spcPts val="0"/>
              </a:spcAft>
              <a:buClrTx/>
              <a:buSzTx/>
              <a:buFontTx/>
              <a:buNone/>
              <a:tabLst/>
              <a:defRPr/>
            </a:pPr>
            <a:fld id="{9B12E8BE-4BBE-8A43-8656-E20BBFF5E8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566"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462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975362" y="3185951"/>
            <a:ext cx="10220463" cy="549791"/>
          </a:xfrm>
          <a:prstGeom prst="rect">
            <a:avLst/>
          </a:prstGeom>
        </p:spPr>
        <p:txBody>
          <a:bodyPr lIns="91440" anchor="t">
            <a:noAutofit/>
          </a:bodyPr>
          <a:lstStyle>
            <a:lvl1pPr marL="0" indent="0">
              <a:buNone/>
              <a:defRPr sz="30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3129281" y="4609736"/>
            <a:ext cx="6386426" cy="405987"/>
          </a:xfrm>
          <a:prstGeom prst="rect">
            <a:avLst/>
          </a:prstGeom>
        </p:spPr>
        <p:txBody>
          <a:bodyPr lIns="91440" tIns="45720" rIns="91440" anchor="t">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3129281" y="5015723"/>
            <a:ext cx="6386425" cy="455809"/>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3128433"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7997952" y="-8046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048513"/>
            <a:ext cx="7412736" cy="871728"/>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66351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21590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2159000" y="3111195"/>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21590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7696200" y="1564247"/>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7696200" y="310409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7696200" y="4658143"/>
            <a:ext cx="3657600"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838202"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838202"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838202"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6368387" y="1690614"/>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6368387" y="3235112"/>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6368387" y="478206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121578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7199085" y="1715195"/>
            <a:ext cx="4154715"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7199085" y="325504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7199085" y="4809091"/>
            <a:ext cx="4154715"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5852162" y="1841562"/>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5852162" y="3386059"/>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5852162" y="4933008"/>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838200"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3706368"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58778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2185126" y="1718052"/>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2185126" y="3257899"/>
            <a:ext cx="4212772" cy="1341120"/>
          </a:xfrm>
          <a:prstGeom prst="rect">
            <a:avLst/>
          </a:prstGeom>
        </p:spPr>
        <p:txBody>
          <a:bodyPr lIns="0" anchor="ctr">
            <a:noAutofit/>
          </a:bodyPr>
          <a:lstStyle>
            <a:lvl1pPr>
              <a:defRPr sz="2267"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2185126" y="4811948"/>
            <a:ext cx="4212772" cy="1341120"/>
          </a:xfrm>
          <a:prstGeom prst="rect">
            <a:avLst/>
          </a:prstGeom>
        </p:spPr>
        <p:txBody>
          <a:bodyPr lIns="0" anchor="ctr">
            <a:noAutofit/>
          </a:bodyPr>
          <a:lstStyle>
            <a:lvl1pPr>
              <a:defRPr sz="2267"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838202" y="1844420"/>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38202" y="3388917"/>
            <a:ext cx="1093289" cy="1093289"/>
          </a:xfrm>
          <a:prstGeom prst="rect">
            <a:avLst/>
          </a:prstGeom>
        </p:spPr>
        <p:txBody>
          <a:bodyPr anchor="ctr">
            <a:normAutofit/>
          </a:bodyPr>
          <a:lstStyle>
            <a:lvl1pPr algn="ctr">
              <a:defRPr sz="1333"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38202" y="4935865"/>
            <a:ext cx="1093289" cy="1093289"/>
          </a:xfrm>
          <a:prstGeom prst="rect">
            <a:avLst/>
          </a:prstGeom>
        </p:spPr>
        <p:txBody>
          <a:bodyPr anchor="ctr">
            <a:normAutofit/>
          </a:bodyPr>
          <a:lstStyle>
            <a:lvl1pPr algn="ctr">
              <a:defRPr sz="1333"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6862356" y="1564249"/>
            <a:ext cx="4491445" cy="472842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267" b="0" i="0">
                <a:solidFill>
                  <a:schemeClr val="accent1"/>
                </a:solidFill>
                <a:latin typeface="PS TT Commons" charset="0"/>
                <a:ea typeface="PS TT Commons" charset="0"/>
                <a:cs typeface="PS TT Commons" charset="0"/>
              </a:defRPr>
            </a:lvl3pPr>
            <a:lvl4pPr algn="l">
              <a:defRPr sz="2267" b="0" i="0">
                <a:solidFill>
                  <a:schemeClr val="accent1"/>
                </a:solidFill>
                <a:latin typeface="PS TT Commons" charset="0"/>
                <a:ea typeface="PS TT Commons" charset="0"/>
                <a:cs typeface="PS TT Commons" charset="0"/>
              </a:defRPr>
            </a:lvl4pPr>
            <a:lvl5pPr algn="l">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24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838200"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838200"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838200"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8162836"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8162836" y="2879637"/>
            <a:ext cx="3190964"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8162836"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4500519" y="4850283"/>
            <a:ext cx="3190965" cy="340028"/>
          </a:xfrm>
          <a:prstGeom prst="rect">
            <a:avLst/>
          </a:prstGeom>
        </p:spPr>
        <p:txBody>
          <a:bodyPr lIns="0" anchor="ctr">
            <a:noAutofit/>
          </a:bodyPr>
          <a:lstStyle>
            <a:lvl1pPr algn="ctr">
              <a:defRPr sz="2267"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4500519" y="2879637"/>
            <a:ext cx="3190965" cy="1704039"/>
          </a:xfrm>
          <a:prstGeom prst="rect">
            <a:avLst/>
          </a:prstGeom>
        </p:spPr>
        <p:txBody>
          <a:bodyPr anchor="ctr">
            <a:normAutofit/>
          </a:bodyPr>
          <a:lstStyle>
            <a:lvl1pPr algn="ctr">
              <a:defRPr sz="2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4500519" y="5294359"/>
            <a:ext cx="3190965" cy="1057095"/>
          </a:xfrm>
          <a:prstGeom prst="rect">
            <a:avLst/>
          </a:prstGeom>
        </p:spPr>
        <p:txBody>
          <a:bodyPr lIns="0" anchor="t">
            <a:noAutofit/>
          </a:bodyPr>
          <a:lstStyle>
            <a:lvl1pPr algn="ctr">
              <a:defRPr sz="2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838200" y="1381307"/>
            <a:ext cx="10515600" cy="1231720"/>
          </a:xfrm>
          <a:prstGeom prst="rect">
            <a:avLst/>
          </a:prstGeom>
        </p:spPr>
        <p:txBody>
          <a:bodyPr anchor="t">
            <a:noAutofit/>
          </a:bodyPr>
          <a:lstStyle>
            <a:lvl1pPr algn="ctr">
              <a:defRPr sz="2267"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454204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838200" y="1706881"/>
            <a:ext cx="5037184"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838203"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6316620" y="1706881"/>
            <a:ext cx="5037180" cy="2542903"/>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6316620" y="4506821"/>
            <a:ext cx="5037181" cy="160079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381743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2120136" y="1725298"/>
            <a:ext cx="3291840" cy="3291840"/>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70666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6790279" y="1725298"/>
            <a:ext cx="3294734" cy="3294734"/>
          </a:xfrm>
          <a:prstGeom prst="ellipse">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6378251" y="5278152"/>
            <a:ext cx="4118791" cy="904934"/>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92982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838201" y="2020388"/>
            <a:ext cx="3318693"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838202"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035109" y="2020388"/>
            <a:ext cx="3318691"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8035110"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4436655" y="2020388"/>
            <a:ext cx="3318692" cy="2438400"/>
          </a:xfrm>
          <a:prstGeom prst="rect">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4436655" y="4692603"/>
            <a:ext cx="3318692" cy="165518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047032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658001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643181"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643181"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8880365"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3388909"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6134637" y="1916609"/>
            <a:ext cx="2575560" cy="2578608"/>
          </a:xfrm>
          <a:prstGeom prst="rect">
            <a:avLst/>
          </a:prstGeom>
        </p:spPr>
        <p:txBody>
          <a:bodyPr lIns="182880" tIns="0" rIns="182880" bIns="0" anchor="ctr">
            <a:normAutofit/>
          </a:bodyPr>
          <a:lstStyle>
            <a:lvl1pPr marL="0" indent="0" algn="ctr">
              <a:buNone/>
              <a:defRPr sz="1733"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8880365"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388909"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134637" y="4794392"/>
            <a:ext cx="2575560" cy="1434958"/>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769126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046333"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046333"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8862934"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3651867" y="2284801"/>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6257401" y="2275710"/>
            <a:ext cx="2255520" cy="2255520"/>
          </a:xfrm>
          <a:prstGeom prst="ellipse">
            <a:avLst/>
          </a:prstGeom>
        </p:spPr>
        <p:txBody>
          <a:bodyPr lIns="182880" tIns="0" rIns="182880" bIns="0" anchor="ctr">
            <a:normAutofit/>
          </a:bodyPr>
          <a:lstStyle>
            <a:lvl1pPr marL="0" indent="0" algn="ctr">
              <a:buNone/>
              <a:defRPr sz="1600"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8862934"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3651867"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6257400" y="4793145"/>
            <a:ext cx="2255520" cy="1455255"/>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92377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odule Title Slide">
    <p:spTree>
      <p:nvGrpSpPr>
        <p:cNvPr id="1" name=""/>
        <p:cNvGrpSpPr/>
        <p:nvPr/>
      </p:nvGrpSpPr>
      <p:grpSpPr>
        <a:xfrm>
          <a:off x="0" y="0"/>
          <a:ext cx="0" cy="0"/>
          <a:chOff x="0" y="0"/>
          <a:chExt cx="0" cy="0"/>
        </a:xfrm>
      </p:grpSpPr>
      <p:sp>
        <p:nvSpPr>
          <p:cNvPr id="9" name="Picture Placeholder 22"/>
          <p:cNvSpPr>
            <a:spLocks noGrp="1"/>
          </p:cNvSpPr>
          <p:nvPr>
            <p:ph type="pic" sz="quarter" idx="15" hasCustomPrompt="1"/>
          </p:nvPr>
        </p:nvSpPr>
        <p:spPr>
          <a:xfrm>
            <a:off x="975362" y="4326385"/>
            <a:ext cx="1889760" cy="1889760"/>
          </a:xfrm>
          <a:prstGeom prst="ellipse">
            <a:avLst/>
          </a:prstGeom>
          <a:solidFill>
            <a:schemeClr val="bg1">
              <a:lumMod val="95000"/>
            </a:schemeClr>
          </a:solidFill>
          <a:ln w="3175">
            <a:noFill/>
          </a:ln>
        </p:spPr>
        <p:txBody>
          <a:bodyPr anchor="ctr">
            <a:normAutofit/>
          </a:bodyPr>
          <a:lstStyle>
            <a:lvl1pPr algn="ctr">
              <a:defRPr sz="1467" b="0" i="0">
                <a:latin typeface="PS TT Commons" charset="0"/>
                <a:ea typeface="PS TT Commons" charset="0"/>
                <a:cs typeface="PS TT Commons" charset="0"/>
              </a:defRPr>
            </a:lvl1pPr>
          </a:lstStyle>
          <a:p>
            <a:r>
              <a:rPr lang="en-US"/>
              <a:t>Click to insert photo</a:t>
            </a:r>
          </a:p>
        </p:txBody>
      </p:sp>
      <p:sp>
        <p:nvSpPr>
          <p:cNvPr id="12" name="Text Placeholder 16"/>
          <p:cNvSpPr>
            <a:spLocks noGrp="1"/>
          </p:cNvSpPr>
          <p:nvPr>
            <p:ph type="body" sz="quarter" idx="12" hasCustomPrompt="1"/>
          </p:nvPr>
        </p:nvSpPr>
        <p:spPr>
          <a:xfrm>
            <a:off x="3129281" y="4609736"/>
            <a:ext cx="6386426" cy="407272"/>
          </a:xfrm>
          <a:prstGeom prst="rect">
            <a:avLst/>
          </a:prstGeom>
        </p:spPr>
        <p:txBody>
          <a:bodyPr lIns="91440" tIns="45720" rIns="91440" anchor="t" anchorCtr="0">
            <a:noAutofit/>
          </a:bodyPr>
          <a:lstStyle>
            <a:lvl1pPr marL="0" indent="0">
              <a:buNone/>
              <a:defRPr sz="2400" b="0" i="0" spc="0">
                <a:solidFill>
                  <a:schemeClr val="accent1"/>
                </a:solidFill>
                <a:latin typeface="+mn-lt"/>
                <a:ea typeface="PS TT Commons Light" charset="0"/>
                <a:cs typeface="PS TT Commons Light" charset="0"/>
              </a:defRPr>
            </a:lvl1pPr>
          </a:lstStyle>
          <a:p>
            <a:pPr lvl="0"/>
            <a:r>
              <a:rPr lang="en-US"/>
              <a:t>Author Name</a:t>
            </a:r>
          </a:p>
        </p:txBody>
      </p:sp>
      <p:sp>
        <p:nvSpPr>
          <p:cNvPr id="13" name="Text Placeholder 20"/>
          <p:cNvSpPr>
            <a:spLocks noGrp="1"/>
          </p:cNvSpPr>
          <p:nvPr>
            <p:ph type="body" sz="quarter" idx="14" hasCustomPrompt="1"/>
          </p:nvPr>
        </p:nvSpPr>
        <p:spPr>
          <a:xfrm>
            <a:off x="3128434" y="5665953"/>
            <a:ext cx="6387273" cy="550191"/>
          </a:xfrm>
          <a:prstGeom prst="rect">
            <a:avLst/>
          </a:prstGeom>
        </p:spPr>
        <p:txBody>
          <a:bodyPr lIns="91440" anchor="ctr">
            <a:noAutofit/>
          </a:bodyPr>
          <a:lstStyle>
            <a:lvl1pPr marL="0" indent="0">
              <a:buNone/>
              <a:defRPr sz="2133" b="0" i="0" spc="0" baseline="0">
                <a:latin typeface="PS TT Commons" charset="0"/>
                <a:ea typeface="PS TT Commons" charset="0"/>
                <a:cs typeface="PS TT Commons" charset="0"/>
              </a:defRPr>
            </a:lvl1pPr>
          </a:lstStyle>
          <a:p>
            <a:pPr lvl="0"/>
            <a:r>
              <a:rPr lang="en-US"/>
              <a:t>@authortwitter    www.authorsite.com</a:t>
            </a:r>
          </a:p>
        </p:txBody>
      </p:sp>
      <p:sp>
        <p:nvSpPr>
          <p:cNvPr id="14" name="Text Placeholder 18"/>
          <p:cNvSpPr>
            <a:spLocks noGrp="1"/>
          </p:cNvSpPr>
          <p:nvPr>
            <p:ph type="body" sz="quarter" idx="13" hasCustomPrompt="1"/>
          </p:nvPr>
        </p:nvSpPr>
        <p:spPr>
          <a:xfrm>
            <a:off x="3129281" y="5017008"/>
            <a:ext cx="6386425" cy="457200"/>
          </a:xfrm>
          <a:prstGeom prst="rect">
            <a:avLst/>
          </a:prstGeom>
        </p:spPr>
        <p:txBody>
          <a:bodyPr lIns="91440" tIns="45720" anchor="t">
            <a:noAutofit/>
          </a:bodyPr>
          <a:lstStyle>
            <a:lvl1pPr marL="0" indent="0">
              <a:buNone/>
              <a:defRPr sz="2133" b="0" i="0" spc="0" baseline="0">
                <a:latin typeface="PS TT Commons" charset="0"/>
                <a:ea typeface="PS TT Commons" charset="0"/>
                <a:cs typeface="PS TT Commons" charset="0"/>
              </a:defRPr>
            </a:lvl1pPr>
          </a:lstStyle>
          <a:p>
            <a:pPr lvl="0"/>
            <a:r>
              <a:rPr lang="en-US"/>
              <a:t>Author Title in Title Case</a:t>
            </a:r>
          </a:p>
        </p:txBody>
      </p:sp>
      <p:cxnSp>
        <p:nvCxnSpPr>
          <p:cNvPr id="15" name="Straight Connector 14"/>
          <p:cNvCxnSpPr/>
          <p:nvPr userDrawn="1"/>
        </p:nvCxnSpPr>
        <p:spPr>
          <a:xfrm>
            <a:off x="728547" y="3026367"/>
            <a:ext cx="10710672"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8" name="Text Placeholder 4"/>
          <p:cNvSpPr>
            <a:spLocks noGrp="1"/>
          </p:cNvSpPr>
          <p:nvPr>
            <p:ph type="body" sz="quarter" idx="10" hasCustomPrompt="1"/>
          </p:nvPr>
        </p:nvSpPr>
        <p:spPr>
          <a:xfrm>
            <a:off x="930758" y="532285"/>
            <a:ext cx="10265067" cy="2344695"/>
          </a:xfrm>
          <a:prstGeom prst="rect">
            <a:avLst/>
          </a:prstGeom>
        </p:spPr>
        <p:txBody>
          <a:bodyPr lIns="91440" rIns="91440" anchor="b">
            <a:noAutofit/>
          </a:bodyPr>
          <a:lstStyle>
            <a:lvl1pPr marL="0" indent="0">
              <a:buNone/>
              <a:defRPr sz="4534" spc="0" baseline="0">
                <a:latin typeface="+mj-lt"/>
              </a:defRPr>
            </a:lvl1pPr>
          </a:lstStyle>
          <a:p>
            <a:pPr lvl="0"/>
            <a:r>
              <a:rPr lang="en-US"/>
              <a:t>Module Title in Title Case</a:t>
            </a:r>
          </a:p>
        </p:txBody>
      </p:sp>
      <p:grpSp>
        <p:nvGrpSpPr>
          <p:cNvPr id="8" name="Group 7"/>
          <p:cNvGrpSpPr/>
          <p:nvPr userDrawn="1"/>
        </p:nvGrpSpPr>
        <p:grpSpPr>
          <a:xfrm>
            <a:off x="0" y="-1048513"/>
            <a:ext cx="7412736" cy="871728"/>
            <a:chOff x="0" y="-1572769"/>
            <a:chExt cx="11119104" cy="1307592"/>
          </a:xfrm>
        </p:grpSpPr>
        <p:sp>
          <p:nvSpPr>
            <p:cNvPr id="10" name="Rectangle 9"/>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11" name="Picture 10"/>
            <p:cNvPicPr>
              <a:picLocks noChangeAspect="1"/>
            </p:cNvPicPr>
            <p:nvPr userDrawn="1"/>
          </p:nvPicPr>
          <p:blipFill>
            <a:blip r:embed="rId2"/>
            <a:stretch>
              <a:fillRect/>
            </a:stretch>
          </p:blipFill>
          <p:spPr>
            <a:xfrm>
              <a:off x="3984003" y="-1299965"/>
              <a:ext cx="6870700" cy="787400"/>
            </a:xfrm>
            <a:prstGeom prst="rect">
              <a:avLst/>
            </a:prstGeom>
          </p:spPr>
        </p:pic>
        <p:sp>
          <p:nvSpPr>
            <p:cNvPr id="16" name="Rectangle 15"/>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497053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137920" y="1612410"/>
            <a:ext cx="2698497" cy="1538109"/>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137920"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135889"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135889"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8513485" y="1613369"/>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8513485"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8513485" y="3966253"/>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8513484"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4823670" y="1612410"/>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4823671" y="3220193"/>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4823670" y="3953694"/>
            <a:ext cx="2700527" cy="1536192"/>
          </a:xfrm>
          <a:prstGeom prst="rect">
            <a:avLst/>
          </a:prstGeom>
        </p:spPr>
        <p:txBody>
          <a:bodyPr lIns="182880" tIns="0" rIns="182880" bIns="0" anchor="ctr">
            <a:normAutofit/>
          </a:bodyPr>
          <a:lstStyle>
            <a:lvl1pPr marL="0" indent="0" algn="ctr">
              <a:buNone/>
              <a:defRPr sz="14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4823671" y="5561477"/>
            <a:ext cx="2700527" cy="428039"/>
          </a:xfrm>
          <a:prstGeom prst="rect">
            <a:avLst/>
          </a:prstGeom>
        </p:spPr>
        <p:txBody>
          <a:bodyPr lIns="182880" tIns="0" rIns="182880" bIns="0" anchor="ctr">
            <a:noAutofit/>
          </a:bodyPr>
          <a:lstStyle>
            <a:lvl1pPr marL="0" indent="0" algn="ctr">
              <a:lnSpc>
                <a:spcPct val="100000"/>
              </a:lnSpc>
              <a:spcBef>
                <a:spcPts val="0"/>
              </a:spcBef>
              <a:buNone/>
              <a:defRPr sz="2133"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770743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955829" y="1750332"/>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2571752" y="1688081"/>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55829" y="3387184"/>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571752" y="3324932"/>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55829" y="4988471"/>
            <a:ext cx="1177771" cy="1145485"/>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571752" y="4926218"/>
            <a:ext cx="8782048" cy="1269993"/>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2376395" y="165251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76395" y="3289365"/>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6395" y="4890652"/>
            <a:ext cx="0" cy="134112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625E7E1-AB9A-4346-ABB8-E89020A2AC8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52712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838200" y="151615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826817"/>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4139555"/>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5452294"/>
            <a:ext cx="1047141" cy="932199"/>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8256" y="149108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8256" y="2801748"/>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8256" y="4114486"/>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8256" y="5427225"/>
            <a:ext cx="0" cy="976833"/>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530478"/>
            <a:ext cx="4776604" cy="338554"/>
          </a:xfrm>
          <a:prstGeom prst="rect">
            <a:avLst/>
          </a:prstGeom>
        </p:spPr>
        <p:txBody>
          <a:bodyPr wrap="square">
            <a:spAutoFit/>
          </a:bodyPr>
          <a:lstStyle/>
          <a:p>
            <a:pPr algn="l" defTabSz="1219232"/>
            <a:r>
              <a:rPr lang="en-US" sz="1600" b="1" i="0">
                <a:solidFill>
                  <a:srgbClr val="404040"/>
                </a:solidFill>
                <a:latin typeface="PS TT Commons DemiBold" charset="0"/>
                <a:ea typeface="PS TT Commons DemiBold" charset="0"/>
                <a:cs typeface="PS TT Commons DemiBold" charset="0"/>
              </a:rPr>
              <a:t>This slidelist is </a:t>
            </a:r>
            <a:r>
              <a:rPr lang="en-US" sz="1600" b="1" i="0">
                <a:solidFill>
                  <a:srgbClr val="F05A28"/>
                </a:solidFill>
                <a:latin typeface="PS TT Commons DemiBold" charset="0"/>
                <a:ea typeface="PS TT Commons DemiBold" charset="0"/>
                <a:cs typeface="PS TT Commons DemiBold" charset="0"/>
              </a:rPr>
              <a:t>preset </a:t>
            </a:r>
            <a:r>
              <a:rPr lang="en-US" sz="1600" b="1" i="0">
                <a:solidFill>
                  <a:srgbClr val="404040"/>
                </a:solidFill>
                <a:latin typeface="PS TT Commons DemiBold" charset="0"/>
                <a:ea typeface="PS TT Commons DemiBold" charset="0"/>
                <a:cs typeface="PS TT Commons DemiBold" charset="0"/>
              </a:rPr>
              <a:t>with</a:t>
            </a:r>
            <a:r>
              <a:rPr lang="en-US" sz="1600" b="1" i="0" baseline="0">
                <a:solidFill>
                  <a:srgbClr val="404040"/>
                </a:solidFill>
                <a:latin typeface="PS TT Commons DemiBold" charset="0"/>
                <a:ea typeface="PS TT Commons DemiBold" charset="0"/>
                <a:cs typeface="PS TT Commons DemiBold" charset="0"/>
              </a:rPr>
              <a:t> </a:t>
            </a:r>
            <a:r>
              <a:rPr lang="en-US" sz="1600" b="1" i="0" baseline="0">
                <a:solidFill>
                  <a:schemeClr val="accent1"/>
                </a:solidFill>
                <a:latin typeface="PS TT Commons DemiBold" charset="0"/>
                <a:ea typeface="PS TT Commons DemiBold" charset="0"/>
                <a:cs typeface="PS TT Commons DemiBold" charset="0"/>
              </a:rPr>
              <a:t>appear</a:t>
            </a:r>
            <a:r>
              <a:rPr lang="en-US" sz="1600" b="1" i="0" baseline="0">
                <a:solidFill>
                  <a:srgbClr val="404040"/>
                </a:solidFill>
                <a:latin typeface="PS TT Commons DemiBold" charset="0"/>
                <a:ea typeface="PS TT Commons DemiBold" charset="0"/>
                <a:cs typeface="PS TT Commons DemiBold" charset="0"/>
              </a:rPr>
              <a:t> </a:t>
            </a:r>
            <a:r>
              <a:rPr lang="en-US" sz="1600" b="1" i="0">
                <a:solidFill>
                  <a:srgbClr val="F05A28"/>
                </a:solidFill>
                <a:latin typeface="PS TT Commons DemiBold" charset="0"/>
                <a:ea typeface="PS TT Commons DemiBold" charset="0"/>
                <a:cs typeface="PS TT Commons DemiBold" charset="0"/>
              </a:rPr>
              <a:t>animations</a:t>
            </a:r>
            <a:endParaRPr lang="en-US" sz="16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3199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838200" y="1430125"/>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166557" y="1430125"/>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838200" y="2415668"/>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166557" y="2415668"/>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838200" y="3401210"/>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166557" y="3401210"/>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838200" y="4386753"/>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166557" y="4386753"/>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046653" y="1491083"/>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46653" y="247662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046653" y="3462170"/>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046653" y="4447711"/>
            <a:ext cx="0" cy="729916"/>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838200" y="5400429"/>
            <a:ext cx="1047141" cy="811017"/>
          </a:xfrm>
          <a:prstGeom prst="rect">
            <a:avLst/>
          </a:prstGeom>
        </p:spPr>
        <p:txBody>
          <a:bodyPr lIns="0" tIns="0" rIns="0" bIns="0" anchor="ctr">
            <a:normAutofit/>
          </a:bodyPr>
          <a:lstStyle>
            <a:lvl1pPr marL="0" indent="0" algn="ctr">
              <a:buNone/>
              <a:defRPr sz="1333" b="0" i="0" baseline="0">
                <a:latin typeface="PS TT Commons Light" charset="0"/>
                <a:ea typeface="PS TT Commons Light" charset="0"/>
                <a:cs typeface="PS TT Commons Light" charset="0"/>
              </a:defRPr>
            </a:lvl1pPr>
            <a:lvl2pPr algn="ctr">
              <a:defRPr sz="2933"/>
            </a:lvl2pPr>
            <a:lvl3pPr algn="ctr">
              <a:defRPr sz="2933"/>
            </a:lvl3pPr>
            <a:lvl4pPr algn="ctr">
              <a:defRPr sz="2933"/>
            </a:lvl4pPr>
            <a:lvl5pPr algn="ctr">
              <a:defRPr sz="2933"/>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166557" y="5400429"/>
            <a:ext cx="9187243" cy="811017"/>
          </a:xfrm>
          <a:prstGeom prst="rect">
            <a:avLst/>
          </a:prstGeom>
        </p:spPr>
        <p:txBody>
          <a:bodyPr lIns="182880" tIns="0" rIns="182880" bIns="0" anchor="ctr">
            <a:noAutofit/>
          </a:bodyPr>
          <a:lstStyle>
            <a:lvl1pPr marL="0" indent="0" algn="l">
              <a:spcBef>
                <a:spcPts val="0"/>
              </a:spcBef>
              <a:buNone/>
              <a:defRPr sz="2133"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046653" y="5461387"/>
            <a:ext cx="0" cy="72991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51BDA66-5CF3-6243-94AB-17DD7EF727B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2396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320882"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42985"/>
            <a:ext cx="5032919"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98242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218724"/>
            <a:ext cx="3326313" cy="3339071"/>
          </a:xfrm>
          <a:prstGeom prst="rect">
            <a:avLst/>
          </a:prstGeom>
          <a:solidFill>
            <a:schemeClr val="bg2"/>
          </a:solidFill>
        </p:spPr>
        <p:txBody>
          <a:bodyPr lIns="274320" tIns="274320" rIns="274320" bIns="274320" anchor="ctr">
            <a:noAutofit/>
          </a:bodyPr>
          <a:lstStyle>
            <a:lvl1pPr marL="0" indent="0" algn="ctr">
              <a:buNone/>
              <a:defRPr sz="2533"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594042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6216821"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838200" y="204298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6216821"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838200" y="3992605"/>
            <a:ext cx="5136979" cy="1691503"/>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92293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250135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60960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31308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4432845"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838201"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8027488" y="2021018"/>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4432845"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838201"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8027488" y="4113430"/>
            <a:ext cx="3326313" cy="1790357"/>
          </a:xfrm>
          <a:prstGeom prst="rect">
            <a:avLst/>
          </a:prstGeom>
          <a:solidFill>
            <a:schemeClr val="bg2"/>
          </a:solidFill>
        </p:spPr>
        <p:txBody>
          <a:bodyPr lIns="274320" tIns="274320" rIns="274320" bIns="274320" anchor="ctr">
            <a:noAutofit/>
          </a:bodyPr>
          <a:lstStyle>
            <a:lvl1pPr marL="0" indent="0" algn="ctr">
              <a:buNone/>
              <a:defRPr sz="24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348049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Rectangle 2"/>
          <p:cNvSpPr/>
          <p:nvPr/>
        </p:nvSpPr>
        <p:spPr>
          <a:xfrm>
            <a:off x="0" y="2444496"/>
            <a:ext cx="12192000" cy="4413504"/>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883665"/>
            <a:ext cx="5387163" cy="70521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189" y="2695635"/>
            <a:ext cx="11545860"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189" y="2023872"/>
            <a:ext cx="446977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905692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706" y="570867"/>
            <a:ext cx="10472605" cy="2808060"/>
          </a:xfrm>
        </p:spPr>
        <p:txBody>
          <a:bodyPr anchor="b"/>
          <a:lstStyle>
            <a:lvl1pPr algn="r">
              <a:defRPr sz="4000">
                <a:latin typeface="+mj-lt"/>
              </a:defRPr>
            </a:lvl1pPr>
          </a:lstStyle>
          <a:p>
            <a:r>
              <a:rPr lang="en-US"/>
              <a:t> Add Section Header in Title Case</a:t>
            </a:r>
          </a:p>
        </p:txBody>
      </p:sp>
      <p:cxnSp>
        <p:nvCxnSpPr>
          <p:cNvPr id="4" name="Straight Connector 3"/>
          <p:cNvCxnSpPr/>
          <p:nvPr/>
        </p:nvCxnSpPr>
        <p:spPr>
          <a:xfrm>
            <a:off x="609600" y="360623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048513"/>
            <a:ext cx="7412736" cy="871728"/>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40767362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573024"/>
            <a:ext cx="10515600" cy="543832"/>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2452374"/>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Rectangle 8"/>
          <p:cNvSpPr/>
          <p:nvPr/>
        </p:nvSpPr>
        <p:spPr>
          <a:xfrm>
            <a:off x="0" y="1885507"/>
            <a:ext cx="440131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268189"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268188" y="2026582"/>
            <a:ext cx="38997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6217920" y="2446435"/>
            <a:ext cx="5974080"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3" name="Rectangle 12"/>
          <p:cNvSpPr/>
          <p:nvPr/>
        </p:nvSpPr>
        <p:spPr>
          <a:xfrm>
            <a:off x="6217919" y="1885507"/>
            <a:ext cx="44004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6530907" y="2695635"/>
            <a:ext cx="5376708" cy="3900037"/>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6530907" y="2032521"/>
            <a:ext cx="3901440"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405372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1" y="2452374"/>
            <a:ext cx="7851649" cy="441156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0" y="1885507"/>
            <a:ext cx="5389362" cy="71388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defRPr sz="2133">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268189" y="2694432"/>
            <a:ext cx="7205508" cy="390144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188" y="2023872"/>
            <a:ext cx="4665319"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7851648" y="2452374"/>
            <a:ext cx="4340352" cy="440562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8030859" y="2694431"/>
            <a:ext cx="3892917" cy="390144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24095345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2660" y="3142388"/>
            <a:ext cx="3880068" cy="658283"/>
          </a:xfrm>
          <a:prstGeom prst="rect">
            <a:avLst/>
          </a:prstGeom>
        </p:spPr>
        <p:txBody>
          <a:bodyPr anchor="ctr">
            <a:noAutofit/>
          </a:bodyPr>
          <a:lstStyle>
            <a:lvl1pPr algn="ctr">
              <a:defRPr sz="3600">
                <a:solidFill>
                  <a:schemeClr val="bg1"/>
                </a:solidFill>
                <a:latin typeface="+mj-lt"/>
              </a:defRPr>
            </a:lvl1pPr>
          </a:lstStyle>
          <a:p>
            <a:pPr lvl="0"/>
            <a:r>
              <a:rPr lang="en-US"/>
              <a:t>Code Title Here</a:t>
            </a:r>
          </a:p>
        </p:txBody>
      </p:sp>
      <p:sp>
        <p:nvSpPr>
          <p:cNvPr id="5" name="Rectangle 4"/>
          <p:cNvSpPr/>
          <p:nvPr/>
        </p:nvSpPr>
        <p:spPr>
          <a:xfrm>
            <a:off x="4408967" y="598952"/>
            <a:ext cx="7783033"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Rectangle 5"/>
          <p:cNvSpPr/>
          <p:nvPr/>
        </p:nvSpPr>
        <p:spPr>
          <a:xfrm>
            <a:off x="4408967" y="1"/>
            <a:ext cx="5401339"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4741328" y="836428"/>
            <a:ext cx="7170257" cy="57472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4791740" y="124599"/>
            <a:ext cx="351391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424644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598952"/>
            <a:ext cx="12192001" cy="62590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5330456" cy="612345"/>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268224" y="708592"/>
            <a:ext cx="11555181" cy="5862896"/>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268224" y="167876"/>
            <a:ext cx="4509375"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3935843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2945474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950720"/>
            <a:ext cx="11643396" cy="4644952"/>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algn="ctr">
              <a:spcBef>
                <a:spcPts val="0"/>
              </a:spcBef>
              <a:defRPr sz="2133"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extLst>
      <p:ext uri="{BB962C8B-B14F-4D97-AF65-F5344CB8AC3E}">
        <p14:creationId xmlns:p14="http://schemas.microsoft.com/office/powerpoint/2010/main" val="35767173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838200" y="1127760"/>
            <a:ext cx="10515600" cy="502705"/>
          </a:xfrm>
          <a:prstGeom prst="rect">
            <a:avLst/>
          </a:prstGeom>
        </p:spPr>
        <p:txBody>
          <a:bodyPr>
            <a:noAutofit/>
          </a:bodyPr>
          <a:lstStyle>
            <a:lvl1pPr marL="0" indent="0" algn="ctr">
              <a:spcBef>
                <a:spcPts val="0"/>
              </a:spcBef>
              <a:defRPr sz="2133"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2295434"/>
            <a:ext cx="12192001" cy="261624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5" name="Rectangle 4"/>
          <p:cNvSpPr/>
          <p:nvPr/>
        </p:nvSpPr>
        <p:spPr>
          <a:xfrm>
            <a:off x="0" y="1710660"/>
            <a:ext cx="4014264" cy="795127"/>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ctr"/>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224" y="2505787"/>
            <a:ext cx="11583534" cy="2155213"/>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268224" y="1835258"/>
            <a:ext cx="3223292" cy="419853"/>
          </a:xfrm>
          <a:prstGeom prst="rect">
            <a:avLst/>
          </a:prstGeom>
        </p:spPr>
        <p:txBody>
          <a:bodyPr lIns="0" anchor="ctr">
            <a:noAutofit/>
          </a:bodyPr>
          <a:lstStyle>
            <a:lvl1pPr>
              <a:defRPr sz="1867"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3" y="4911676"/>
            <a:ext cx="12192003" cy="194632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268224" y="5010912"/>
            <a:ext cx="11583533" cy="1584760"/>
          </a:xfrm>
          <a:prstGeom prst="rect">
            <a:avLst/>
          </a:prstGeom>
        </p:spPr>
        <p:txBody>
          <a:bodyPr anchor="t" anchorCtr="0">
            <a:noAutofit/>
          </a:bodyPr>
          <a:lstStyle>
            <a:lvl1pPr marL="0" indent="0">
              <a:lnSpc>
                <a:spcPct val="110000"/>
              </a:lnSpc>
              <a:spcBef>
                <a:spcPts val="0"/>
              </a:spcBef>
              <a:buNone/>
              <a:defRPr sz="1733" baseline="0">
                <a:solidFill>
                  <a:schemeClr val="tx1">
                    <a:lumMod val="75000"/>
                  </a:schemeClr>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extLst>
      <p:ext uri="{BB962C8B-B14F-4D97-AF65-F5344CB8AC3E}">
        <p14:creationId xmlns:p14="http://schemas.microsoft.com/office/powerpoint/2010/main" val="1129140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noAutofit/>
          </a:bodyPr>
          <a:lstStyle>
            <a:lvl1pPr algn="l">
              <a:defRPr sz="2933"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268187" y="5113867"/>
            <a:ext cx="11655588" cy="1421045"/>
          </a:xfrm>
          <a:prstGeom prst="rect">
            <a:avLst/>
          </a:prstGeom>
        </p:spPr>
        <p:txBody>
          <a:bodyPr lIns="91440">
            <a:noAutofit/>
          </a:bodyPr>
          <a:lstStyle>
            <a:lvl1pPr marL="0" indent="0" algn="l">
              <a:lnSpc>
                <a:spcPct val="100000"/>
              </a:lnSpc>
              <a:spcBef>
                <a:spcPts val="0"/>
              </a:spcBef>
              <a:buFont typeface="Arial" charset="0"/>
              <a:buNone/>
              <a:defRPr sz="20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2499177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3" y="4230625"/>
            <a:ext cx="12192003" cy="262737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268187" y="4484497"/>
            <a:ext cx="11655588" cy="543832"/>
          </a:xfrm>
        </p:spPr>
        <p:txBody>
          <a:bodyPr/>
          <a:lstStyle>
            <a:lvl1pPr algn="l">
              <a:defRPr sz="2933"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268189" y="292609"/>
            <a:ext cx="11655588" cy="3711471"/>
          </a:xfrm>
          <a:prstGeom prst="rect">
            <a:avLst/>
          </a:prstGeom>
        </p:spPr>
        <p:txBody>
          <a:bodyPr anchor="b">
            <a:noAutofit/>
          </a:bodyPr>
          <a:lstStyle>
            <a:lvl1pPr marL="0" indent="0">
              <a:lnSpc>
                <a:spcPct val="110000"/>
              </a:lnSpc>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268187" y="5113867"/>
            <a:ext cx="11655588" cy="1421045"/>
          </a:xfrm>
          <a:prstGeom prst="rect">
            <a:avLst/>
          </a:prstGeom>
        </p:spPr>
        <p:txBody>
          <a:bodyPr lIns="91440">
            <a:noAutofit/>
          </a:bodyPr>
          <a:lstStyle>
            <a:lvl1pPr marL="0" indent="0" algn="l">
              <a:lnSpc>
                <a:spcPct val="100000"/>
              </a:lnSpc>
              <a:spcBef>
                <a:spcPts val="0"/>
              </a:spcBef>
              <a:buNone/>
              <a:defRPr sz="2000" b="0" i="0">
                <a:solidFill>
                  <a:schemeClr val="tx1"/>
                </a:solidFill>
                <a:latin typeface="+mn-lt"/>
                <a:ea typeface="PS TT Commons Light" charset="0"/>
                <a:cs typeface="PS TT Commons Light" charset="0"/>
              </a:defRPr>
            </a:lvl1pPr>
          </a:lstStyle>
          <a:p>
            <a:pPr lvl="0"/>
            <a:r>
              <a:rPr lang="en-US"/>
              <a:t>Add text here</a:t>
            </a:r>
          </a:p>
        </p:txBody>
      </p:sp>
    </p:spTree>
    <p:extLst>
      <p:ext uri="{BB962C8B-B14F-4D97-AF65-F5344CB8AC3E}">
        <p14:creationId xmlns:p14="http://schemas.microsoft.com/office/powerpoint/2010/main" val="96863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146189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711698" y="474134"/>
            <a:ext cx="10036527" cy="3115733"/>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609600" y="376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048513"/>
            <a:ext cx="7412736" cy="871728"/>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293016"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2832136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73024"/>
            <a:ext cx="10515600" cy="543832"/>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268189" y="1365504"/>
            <a:ext cx="11643396" cy="5181600"/>
          </a:xfrm>
          <a:prstGeom prst="rect">
            <a:avLst/>
          </a:prstGeom>
        </p:spPr>
        <p:txBody>
          <a:bodyPr anchor="ctr">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1091673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799"/>
            <a:ext cx="5486436" cy="6187440"/>
          </a:xfrm>
          <a:prstGeom prst="rect">
            <a:avLst/>
          </a:prstGeom>
        </p:spPr>
        <p:txBody>
          <a:bodyPr anchor="t">
            <a:noAutofit/>
          </a:bodyPr>
          <a:lstStyle>
            <a:lvl1pPr marL="0" indent="0">
              <a:lnSpc>
                <a:spcPct val="110000"/>
              </a:lnSpc>
              <a:spcBef>
                <a:spcPts val="0"/>
              </a:spcBef>
              <a:buNone/>
              <a:defRPr sz="1733" baseline="0">
                <a:solidFill>
                  <a:schemeClr val="bg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799"/>
            <a:ext cx="5650992" cy="6187440"/>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68828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6108192" y="1"/>
            <a:ext cx="6083808" cy="685800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243840" tIns="243840" rIns="243840" bIns="243840" rtlCol="0" anchor="t" anchorCtr="0"/>
          <a:lstStyle/>
          <a:p>
            <a:pPr algn="ctr">
              <a:spcBef>
                <a:spcPts val="800"/>
              </a:spcBef>
            </a:pPr>
            <a:endParaRPr lang="en-US" sz="2667"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268189" y="304800"/>
            <a:ext cx="5486436" cy="6188148"/>
          </a:xfrm>
          <a:prstGeom prst="rect">
            <a:avLst/>
          </a:prstGeom>
        </p:spPr>
        <p:txBody>
          <a:bodyPr anchor="t">
            <a:noAutofit/>
          </a:bodyPr>
          <a:lstStyle>
            <a:lvl1pPr marL="0" indent="0">
              <a:lnSpc>
                <a:spcPct val="110000"/>
              </a:lnSpc>
              <a:spcBef>
                <a:spcPts val="0"/>
              </a:spcBef>
              <a:buNone/>
              <a:defRPr sz="1733" baseline="0">
                <a:solidFill>
                  <a:schemeClr val="tx1"/>
                </a:solidFill>
                <a:latin typeface="Roboto Mono" pitchFamily="2" charset="0"/>
                <a:ea typeface="Roboto Mono" pitchFamily="2" charset="0"/>
                <a:cs typeface="Consolas" panose="020B0609020204030204" pitchFamily="49" charset="0"/>
              </a:defRPr>
            </a:lvl1pPr>
            <a:lvl2pPr marL="396117" indent="0">
              <a:buNone/>
              <a:defRPr>
                <a:solidFill>
                  <a:schemeClr val="bg1"/>
                </a:solidFill>
                <a:latin typeface="Consolas" panose="020B0609020204030204" pitchFamily="49" charset="0"/>
                <a:cs typeface="Consolas" panose="020B0609020204030204" pitchFamily="49" charset="0"/>
              </a:defRPr>
            </a:lvl2pPr>
            <a:lvl3pPr marL="794938" indent="0">
              <a:buNone/>
              <a:defRPr>
                <a:solidFill>
                  <a:schemeClr val="bg1"/>
                </a:solidFill>
                <a:latin typeface="Consolas" panose="020B0609020204030204" pitchFamily="49" charset="0"/>
                <a:cs typeface="Consolas" panose="020B0609020204030204" pitchFamily="49" charset="0"/>
              </a:defRPr>
            </a:lvl3pPr>
            <a:lvl4pPr marL="1177492" indent="0">
              <a:buNone/>
              <a:defRPr>
                <a:solidFill>
                  <a:schemeClr val="bg1"/>
                </a:solidFill>
                <a:latin typeface="Consolas" panose="020B0609020204030204" pitchFamily="49" charset="0"/>
                <a:cs typeface="Consolas" panose="020B0609020204030204" pitchFamily="49" charset="0"/>
              </a:defRPr>
            </a:lvl4pPr>
            <a:lvl5pPr marL="1462366"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6273666" y="304800"/>
            <a:ext cx="5648976" cy="6188149"/>
          </a:xfrm>
          <a:prstGeom prst="rect">
            <a:avLst/>
          </a:prstGeom>
        </p:spPr>
        <p:txBody>
          <a:bodyPr>
            <a:noAutofit/>
          </a:bodyPr>
          <a:lstStyle>
            <a:lvl1pPr marL="178232" indent="-239195">
              <a:lnSpc>
                <a:spcPct val="120000"/>
              </a:lnSpc>
              <a:spcBef>
                <a:spcPts val="0"/>
              </a:spcBef>
              <a:buSzPct val="70000"/>
              <a:buFont typeface="Wingdings 3" panose="05040102010807070707" pitchFamily="18" charset="2"/>
              <a:buChar char="t"/>
              <a:tabLst/>
              <a:defRPr sz="1867" b="0" i="0" baseline="0">
                <a:solidFill>
                  <a:schemeClr val="tx1"/>
                </a:solidFill>
                <a:latin typeface="+mn-lt"/>
                <a:ea typeface="PS TT Commons Light" charset="0"/>
                <a:cs typeface="PS TT Commons Light" charset="0"/>
              </a:defRPr>
            </a:lvl1pPr>
            <a:lvl2pPr marL="378903" indent="0">
              <a:lnSpc>
                <a:spcPts val="2667"/>
              </a:lnSpc>
              <a:buFontTx/>
              <a:buNone/>
              <a:defRPr/>
            </a:lvl2pPr>
            <a:lvl3pPr marL="378903" indent="0">
              <a:buFontTx/>
              <a:buNone/>
              <a:defRPr/>
            </a:lvl3pPr>
            <a:lvl4pPr marL="378903" indent="0">
              <a:buFontTx/>
              <a:buNone/>
              <a:defRPr/>
            </a:lvl4pPr>
            <a:lvl5pPr marL="378903"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extLst>
      <p:ext uri="{BB962C8B-B14F-4D97-AF65-F5344CB8AC3E}">
        <p14:creationId xmlns:p14="http://schemas.microsoft.com/office/powerpoint/2010/main" val="2605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631373" y="469054"/>
            <a:ext cx="3745556" cy="5919895"/>
          </a:xfrm>
          <a:prstGeom prst="rect">
            <a:avLst/>
          </a:prstGeom>
        </p:spPr>
        <p:txBody>
          <a:bodyPr anchor="ctr">
            <a:noAutofit/>
          </a:bodyPr>
          <a:lstStyle>
            <a:lvl1pPr algn="r">
              <a:defRPr sz="2267" b="0" i="0">
                <a:solidFill>
                  <a:schemeClr val="accent1"/>
                </a:solidFill>
                <a:latin typeface="+mn-lt"/>
                <a:ea typeface="PS TT Commons DemiBold" charset="0"/>
                <a:cs typeface="PS TT Commons DemiBold" charset="0"/>
              </a:defRPr>
            </a:lvl1pPr>
            <a:lvl2pPr marL="781376" indent="-385259"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2pPr>
            <a:lvl3pPr marL="1177491" indent="-382550"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3pPr>
            <a:lvl4pPr marL="1462372" indent="-284878" algn="r">
              <a:buFont typeface="Myriad Pro" panose="020B0503030403020204" pitchFamily="34" charset="0"/>
              <a:buChar char=" "/>
              <a:defRPr sz="2267" b="0" i="0">
                <a:solidFill>
                  <a:schemeClr val="accent1"/>
                </a:solidFill>
                <a:latin typeface="PS TT Commons" charset="0"/>
                <a:ea typeface="PS TT Commons" charset="0"/>
                <a:cs typeface="PS TT Commons" charset="0"/>
              </a:defRPr>
            </a:lvl4pPr>
            <a:lvl5pPr marL="1462369" indent="0" algn="r">
              <a:buFont typeface="Myriad Pro" panose="020B0503030403020204" pitchFamily="34" charset="0"/>
              <a:buNone/>
              <a:defRPr sz="2267"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714917"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5052909" y="998318"/>
            <a:ext cx="6570132" cy="4861367"/>
          </a:xfrm>
          <a:prstGeom prst="rect">
            <a:avLst/>
          </a:prstGeom>
        </p:spPr>
        <p:txBody>
          <a:bodyPr anchor="ctr">
            <a:noAutofit/>
          </a:bodyPr>
          <a:lstStyle>
            <a:lvl1pPr>
              <a:lnSpc>
                <a:spcPct val="100000"/>
              </a:lnSpc>
              <a:defRPr sz="36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6" name="Rectangle 5">
            <a:extLst>
              <a:ext uri="{FF2B5EF4-FFF2-40B4-BE49-F238E27FC236}">
                <a16:creationId xmlns:a16="http://schemas.microsoft.com/office/drawing/2014/main" id="{80AC30AE-4042-DF40-A45C-5A097F76AB5C}"/>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632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62F3F88-D25E-3D41-A795-440430B54F92}"/>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6269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838199" y="1625601"/>
            <a:ext cx="3496735" cy="4551364"/>
          </a:xfrm>
          <a:prstGeom prst="rect">
            <a:avLst/>
          </a:prstGeom>
        </p:spPr>
        <p:txBody>
          <a:bodyPr anchor="ctr">
            <a:noAutofit/>
          </a:bodyPr>
          <a:lstStyle>
            <a:lvl1pPr algn="r">
              <a:defRPr sz="3600" baseline="0">
                <a:latin typeface="+mj-lt"/>
              </a:defRPr>
            </a:lvl1pPr>
          </a:lstStyle>
          <a:p>
            <a:pPr lvl="0"/>
            <a:r>
              <a:rPr lang="en-US"/>
              <a:t>Click to add title or click icon to add graphic</a:t>
            </a:r>
          </a:p>
        </p:txBody>
      </p:sp>
      <p:cxnSp>
        <p:nvCxnSpPr>
          <p:cNvPr id="8" name="Straight Connector 7"/>
          <p:cNvCxnSpPr/>
          <p:nvPr/>
        </p:nvCxnSpPr>
        <p:spPr>
          <a:xfrm>
            <a:off x="4717627"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5073227" y="1625601"/>
            <a:ext cx="6509173" cy="4551364"/>
          </a:xfrm>
          <a:prstGeom prst="rect">
            <a:avLst/>
          </a:prstGeom>
        </p:spPr>
        <p:txBody>
          <a:bodyPr lIns="0" anchor="ctr">
            <a:noAutofit/>
          </a:bodyPr>
          <a:lstStyle>
            <a:lvl1pPr algn="l">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072146" indent="-189451" algn="l">
              <a:tabLst/>
              <a:defRPr sz="2267" b="0" i="0">
                <a:solidFill>
                  <a:schemeClr val="accent1"/>
                </a:solidFill>
                <a:latin typeface="PS TT Commons" charset="0"/>
                <a:ea typeface="PS TT Commons" charset="0"/>
                <a:cs typeface="PS TT Commons" charset="0"/>
              </a:defRPr>
            </a:lvl4pPr>
            <a:lvl5pPr marL="1270064" indent="-173575" algn="l">
              <a:tabLst/>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7827264" y="4767072"/>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0" name="Rectangle 9">
            <a:extLst>
              <a:ext uri="{FF2B5EF4-FFF2-40B4-BE49-F238E27FC236}">
                <a16:creationId xmlns:a16="http://schemas.microsoft.com/office/drawing/2014/main" id="{81185255-18F2-E04A-BB77-58C1D7B2DA1E}"/>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87628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7379627" y="1625601"/>
            <a:ext cx="3974173" cy="4551364"/>
          </a:xfrm>
          <a:prstGeom prst="rect">
            <a:avLst/>
          </a:prstGeom>
        </p:spPr>
        <p:txBody>
          <a:bodyPr anchor="ctr">
            <a:noAutofit/>
          </a:bodyPr>
          <a:lstStyle>
            <a:lvl1pPr algn="l">
              <a:defRPr sz="3600" baseline="0">
                <a:latin typeface="+mj-lt"/>
              </a:defRPr>
            </a:lvl1pPr>
          </a:lstStyle>
          <a:p>
            <a:pPr lvl="0"/>
            <a:r>
              <a:rPr lang="en-US"/>
              <a:t>Click to add title or click icon to add graphic</a:t>
            </a:r>
          </a:p>
        </p:txBody>
      </p:sp>
      <p:cxnSp>
        <p:nvCxnSpPr>
          <p:cNvPr id="8" name="Straight Connector 7"/>
          <p:cNvCxnSpPr/>
          <p:nvPr/>
        </p:nvCxnSpPr>
        <p:spPr>
          <a:xfrm>
            <a:off x="7127673" y="1625601"/>
            <a:ext cx="0" cy="455136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838200" y="1625601"/>
            <a:ext cx="6037521" cy="4551364"/>
          </a:xfrm>
          <a:prstGeom prst="rect">
            <a:avLst/>
          </a:prstGeom>
        </p:spPr>
        <p:txBody>
          <a:bodyPr lIns="0" anchor="ctr">
            <a:noAutofit/>
          </a:bodyPr>
          <a:lstStyle>
            <a:lvl1pPr marL="0" indent="0" algn="r">
              <a:buNone/>
              <a:defRPr sz="2267" b="0" i="0" baseline="0">
                <a:solidFill>
                  <a:schemeClr val="accent1"/>
                </a:solidFill>
                <a:latin typeface="+mn-lt"/>
                <a:ea typeface="PS TT Commons DemiBold" charset="0"/>
                <a:cs typeface="PS TT Commons DemiBold" charset="0"/>
              </a:defRPr>
            </a:lvl1pPr>
            <a:lvl2pPr marL="297080" indent="0" algn="r">
              <a:buSzPct val="100000"/>
              <a:buNone/>
              <a:defRPr sz="2267" b="0" i="0">
                <a:solidFill>
                  <a:schemeClr val="accent1"/>
                </a:solidFill>
                <a:latin typeface="PS TT Commons" charset="0"/>
                <a:ea typeface="PS TT Commons" charset="0"/>
                <a:cs typeface="PS TT Commons" charset="0"/>
              </a:defRPr>
            </a:lvl2pPr>
            <a:lvl3pPr marL="596192" indent="0" algn="r">
              <a:buNone/>
              <a:defRPr sz="2267" b="0" i="0">
                <a:solidFill>
                  <a:schemeClr val="accent1"/>
                </a:solidFill>
                <a:latin typeface="PS TT Commons" charset="0"/>
                <a:ea typeface="PS TT Commons" charset="0"/>
                <a:cs typeface="PS TT Commons" charset="0"/>
              </a:defRPr>
            </a:lvl3pPr>
            <a:lvl4pPr marL="882673" indent="0" algn="r">
              <a:buNone/>
              <a:defRPr sz="2267" b="0" i="0">
                <a:solidFill>
                  <a:schemeClr val="accent1"/>
                </a:solidFill>
                <a:latin typeface="PS TT Commons" charset="0"/>
                <a:ea typeface="PS TT Commons" charset="0"/>
                <a:cs typeface="PS TT Commons" charset="0"/>
              </a:defRPr>
            </a:lvl4pPr>
            <a:lvl5pPr marL="1096990" indent="0" algn="r">
              <a:buNone/>
              <a:defRPr sz="2267"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2234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5364480" y="482601"/>
            <a:ext cx="6339840" cy="5892801"/>
          </a:xfrm>
          <a:prstGeom prst="rect">
            <a:avLst/>
          </a:prstGeom>
        </p:spPr>
        <p:txBody>
          <a:bodyPr anchor="ctr">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marL="804374" indent="-208502" algn="l">
              <a:tabLst/>
              <a:defRPr sz="2267" b="0" i="0">
                <a:solidFill>
                  <a:schemeClr val="accent1"/>
                </a:solidFill>
                <a:latin typeface="PS TT Commons" charset="0"/>
                <a:ea typeface="PS TT Commons" charset="0"/>
                <a:cs typeface="PS TT Commons" charset="0"/>
              </a:defRPr>
            </a:lvl3pPr>
            <a:lvl4pPr marL="1114481" indent="-231787" algn="l">
              <a:tabLst/>
              <a:defRPr sz="2267" b="0" i="0">
                <a:solidFill>
                  <a:schemeClr val="accent1"/>
                </a:solidFill>
                <a:latin typeface="PS TT Commons" charset="0"/>
                <a:ea typeface="PS TT Commons" charset="0"/>
                <a:cs typeface="PS TT Commons" charset="0"/>
              </a:defRPr>
            </a:lvl4pPr>
            <a:lvl5pPr marL="1297582" indent="-201093" algn="l">
              <a:tabLst/>
              <a:defRPr sz="2267"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4822612" cy="6858000"/>
          </a:xfrm>
          <a:prstGeom prst="rect">
            <a:avLst/>
          </a:prstGeom>
          <a:solidFill>
            <a:schemeClr val="bg1"/>
          </a:solidFill>
        </p:spPr>
        <p:txBody>
          <a:bodyPr anchor="ctr">
            <a:noAutofit/>
          </a:bodyPr>
          <a:lstStyle>
            <a:lvl1pPr algn="ctr">
              <a:defRPr sz="3067"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a:extLst>
              <a:ext uri="{FF2B5EF4-FFF2-40B4-BE49-F238E27FC236}">
                <a16:creationId xmlns:a16="http://schemas.microsoft.com/office/drawing/2014/main" id="{E4970C94-AB62-154E-9ED6-88180435724F}"/>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895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23232" y="2245410"/>
            <a:ext cx="6778752" cy="745872"/>
          </a:xfrm>
        </p:spPr>
        <p:txBody>
          <a:bodyPr anchor="b">
            <a:noAutofit/>
          </a:bodyPr>
          <a:lstStyle>
            <a:lvl1pPr algn="l">
              <a:defRPr sz="3334"/>
            </a:lvl1pPr>
          </a:lstStyle>
          <a:p>
            <a:r>
              <a:rPr lang="en-US"/>
              <a:t>Add Slide Title in Title Case</a:t>
            </a:r>
          </a:p>
        </p:txBody>
      </p:sp>
      <p:sp>
        <p:nvSpPr>
          <p:cNvPr id="3" name="Picture Placeholder 2"/>
          <p:cNvSpPr>
            <a:spLocks noGrp="1"/>
          </p:cNvSpPr>
          <p:nvPr>
            <p:ph type="pic" sz="quarter" idx="15" hasCustomPrompt="1"/>
          </p:nvPr>
        </p:nvSpPr>
        <p:spPr>
          <a:xfrm>
            <a:off x="954620" y="1954960"/>
            <a:ext cx="2887105" cy="2887105"/>
          </a:xfrm>
          <a:prstGeom prst="ellipse">
            <a:avLst/>
          </a:prstGeom>
          <a:noFill/>
          <a:ln>
            <a:solidFill>
              <a:schemeClr val="bg1">
                <a:lumMod val="95000"/>
              </a:schemeClr>
            </a:solidFill>
          </a:ln>
        </p:spPr>
        <p:txBody>
          <a:bodyPr anchor="ctr"/>
          <a:lstStyle>
            <a:lvl1pPr algn="ctr">
              <a:defRPr sz="2667"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4523232" y="3247313"/>
            <a:ext cx="6778752" cy="2543887"/>
          </a:xfrm>
          <a:prstGeom prst="rect">
            <a:avLst/>
          </a:prstGeom>
        </p:spPr>
        <p:txBody>
          <a:bodyPr anchor="t">
            <a:noAutofit/>
          </a:bodyPr>
          <a:lstStyle>
            <a:lvl1pPr algn="l">
              <a:lnSpc>
                <a:spcPct val="100000"/>
              </a:lnSpc>
              <a:defRPr sz="2267" b="0" i="0" baseline="0">
                <a:solidFill>
                  <a:schemeClr val="accent1"/>
                </a:solidFill>
                <a:latin typeface="+mn-lt"/>
                <a:ea typeface="PS TT Commons DemiBold" charset="0"/>
                <a:cs typeface="PS TT Commons DemiBold" charset="0"/>
              </a:defRPr>
            </a:lvl1pPr>
            <a:lvl2pPr algn="l">
              <a:buSzPct val="100000"/>
              <a:defRPr sz="2267" b="0" i="0">
                <a:solidFill>
                  <a:schemeClr val="accent1"/>
                </a:solidFill>
                <a:latin typeface="PS TT Commons" charset="0"/>
                <a:ea typeface="PS TT Commons" charset="0"/>
                <a:cs typeface="PS TT Commons" charset="0"/>
              </a:defRPr>
            </a:lvl2pPr>
            <a:lvl3pPr algn="l">
              <a:defRPr sz="2400" b="0" i="0">
                <a:solidFill>
                  <a:schemeClr val="accent1"/>
                </a:solidFill>
                <a:latin typeface="PS TT Commons" charset="0"/>
                <a:ea typeface="PS TT Commons" charset="0"/>
                <a:cs typeface="PS TT Commons" charset="0"/>
              </a:defRPr>
            </a:lvl3pPr>
            <a:lvl4pPr algn="l">
              <a:defRPr sz="2400" b="0" i="0">
                <a:solidFill>
                  <a:schemeClr val="accent1"/>
                </a:solidFill>
                <a:latin typeface="PS TT Commons" charset="0"/>
                <a:ea typeface="PS TT Commons" charset="0"/>
                <a:cs typeface="PS TT Commons" charset="0"/>
              </a:defRPr>
            </a:lvl4pPr>
            <a:lvl5pPr algn="l">
              <a:defRPr sz="2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7" name="Rectangle 6">
            <a:extLst>
              <a:ext uri="{FF2B5EF4-FFF2-40B4-BE49-F238E27FC236}">
                <a16:creationId xmlns:a16="http://schemas.microsoft.com/office/drawing/2014/main" id="{524963A0-2F0D-CA43-B501-A09765E44E64}"/>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7742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4"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539834" y="2235200"/>
            <a:ext cx="5285233"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3"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6366935" y="2235200"/>
            <a:ext cx="5286349"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9F6D7B9A-E0F4-3B42-B53A-8A55D1356491}"/>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402641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Slide Title</a:t>
            </a:r>
          </a:p>
        </p:txBody>
      </p:sp>
      <p:sp>
        <p:nvSpPr>
          <p:cNvPr id="8" name="Rectangle 7"/>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868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6096000" y="1631527"/>
            <a:ext cx="0" cy="46405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539833" y="1631527"/>
            <a:ext cx="5285232" cy="450431"/>
          </a:xfrm>
          <a:prstGeom prst="rect">
            <a:avLst/>
          </a:prstGeom>
        </p:spPr>
        <p:txBody>
          <a:bodyPr>
            <a:noAutofit/>
          </a:bodyPr>
          <a:lstStyle>
            <a:lvl1pPr algn="r">
              <a:defRPr sz="2267"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539833" y="2235200"/>
            <a:ext cx="5285234" cy="3928533"/>
          </a:xfrm>
          <a:prstGeom prst="rect">
            <a:avLst/>
          </a:prstGeom>
        </p:spPr>
        <p:txBody>
          <a:bodyPr>
            <a:noAutofit/>
          </a:bodyPr>
          <a:lstStyle>
            <a:lvl1pPr marL="0" marR="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a:latin typeface="+mn-lt"/>
                <a:ea typeface="PS TT Commons Light" charset="0"/>
                <a:cs typeface="PS TT Commons Light" charset="0"/>
              </a:defRPr>
            </a:lvl1pPr>
          </a:lstStyle>
          <a:p>
            <a:pPr lvl="0"/>
            <a:r>
              <a:rPr lang="en-US"/>
              <a:t>Point number 1</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2</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3</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4</a:t>
            </a:r>
          </a:p>
          <a:p>
            <a:pPr marL="0" marR="0" lvl="0" indent="0" algn="r"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6366934" y="1631527"/>
            <a:ext cx="5285232" cy="450431"/>
          </a:xfrm>
          <a:prstGeom prst="rect">
            <a:avLst/>
          </a:prstGeom>
        </p:spPr>
        <p:txBody>
          <a:bodyPr lIns="0">
            <a:noAutofit/>
          </a:bodyPr>
          <a:lstStyle>
            <a:lvl1pPr algn="l">
              <a:defRPr sz="2267"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6366935" y="2235200"/>
            <a:ext cx="5285232" cy="3928533"/>
          </a:xfrm>
          <a:prstGeom prst="rect">
            <a:avLst/>
          </a:prstGeom>
        </p:spPr>
        <p:txBody>
          <a:bodyPr>
            <a:noAutofit/>
          </a:bodyPr>
          <a:lstStyle>
            <a:lvl1pPr marL="0" marR="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sz="2133" b="0" i="0" baseline="0">
                <a:latin typeface="+mn-lt"/>
                <a:ea typeface="PS TT Commons Light" charset="0"/>
                <a:cs typeface="PS TT Commons Light" charset="0"/>
              </a:defRPr>
            </a:lvl1pPr>
          </a:lstStyle>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1</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2</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3</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4</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r>
              <a:rPr lang="en-US"/>
              <a:t>Counterpoint number 5</a:t>
            </a:r>
          </a:p>
          <a:p>
            <a:pPr marL="0" marR="0" lvl="0" indent="0" algn="l" defTabSz="586017" rtl="0" eaLnBrk="1" fontAlgn="auto" latinLnBrk="0" hangingPunct="1">
              <a:lnSpc>
                <a:spcPct val="90000"/>
              </a:lnSpc>
              <a:spcBef>
                <a:spcPts val="18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a:extLst>
              <a:ext uri="{FF2B5EF4-FFF2-40B4-BE49-F238E27FC236}">
                <a16:creationId xmlns:a16="http://schemas.microsoft.com/office/drawing/2014/main" id="{AF545329-2804-9544-8A45-437649388D63}"/>
              </a:ext>
            </a:extLst>
          </p:cNvPr>
          <p:cNvSpPr/>
          <p:nvPr userDrawn="1"/>
        </p:nvSpPr>
        <p:spPr>
          <a:xfrm>
            <a:off x="0"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rgbClr val="F05A28"/>
                </a:solidFill>
                <a:latin typeface="PS TT Commons DemiBold" charset="0"/>
                <a:ea typeface="PS TT Commons DemiBold" charset="0"/>
                <a:cs typeface="PS TT Commons DemiBold" charset="0"/>
              </a:rPr>
              <a:t>preset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rgbClr val="F05A28"/>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5310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5980" y="1167659"/>
            <a:ext cx="7940040" cy="4522683"/>
          </a:xfrm>
        </p:spPr>
        <p:txBody>
          <a:bodyPr/>
          <a:lstStyle>
            <a:lvl1pPr>
              <a:lnSpc>
                <a:spcPct val="100000"/>
              </a:lnSpc>
              <a:defRPr sz="44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12433852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55797"/>
            <a:ext cx="10038080" cy="2601804"/>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076960" y="3871810"/>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2840628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042250"/>
            <a:ext cx="10038080" cy="340105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076960" y="4616876"/>
            <a:ext cx="10038080" cy="544405"/>
          </a:xfrm>
          <a:prstGeom prst="rect">
            <a:avLst/>
          </a:prstGeom>
        </p:spPr>
        <p:txBody>
          <a:bodyPr>
            <a:noAutofit/>
          </a:bodyPr>
          <a:lstStyle>
            <a:lvl1pPr marL="0" indent="0">
              <a:buNone/>
              <a:defRPr sz="2267"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32281364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076960" y="1923627"/>
            <a:ext cx="10038080" cy="785707"/>
          </a:xfrm>
        </p:spPr>
        <p:txBody>
          <a:bodyPr anchor="b">
            <a:noAutofit/>
          </a:bodyPr>
          <a:lstStyle>
            <a:lvl1pPr marL="0" marR="0" indent="0" algn="l" defTabSz="781376" rtl="0" eaLnBrk="1" fontAlgn="auto" latinLnBrk="0" hangingPunct="1">
              <a:lnSpc>
                <a:spcPct val="100000"/>
              </a:lnSpc>
              <a:spcBef>
                <a:spcPct val="0"/>
              </a:spcBef>
              <a:spcAft>
                <a:spcPts val="0"/>
              </a:spcAft>
              <a:buClrTx/>
              <a:buSzTx/>
              <a:buFontTx/>
              <a:buNone/>
              <a:tabLst/>
              <a:defRPr lang="en-US" sz="44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076960" y="2896449"/>
            <a:ext cx="10038080" cy="2630591"/>
          </a:xfrm>
          <a:prstGeom prst="rect">
            <a:avLst/>
          </a:prstGeom>
        </p:spPr>
        <p:txBody>
          <a:bodyPr>
            <a:noAutofit/>
          </a:bodyPr>
          <a:lstStyle>
            <a:lvl1pPr marL="0" indent="0">
              <a:buNone/>
              <a:defRPr sz="2267"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077384" y="6280224"/>
            <a:ext cx="10037657" cy="425450"/>
          </a:xfrm>
          <a:prstGeom prst="rect">
            <a:avLst/>
          </a:prstGeom>
        </p:spPr>
        <p:txBody>
          <a:bodyPr anchor="ctr">
            <a:noAutofit/>
          </a:bodyPr>
          <a:lstStyle>
            <a:lvl1pPr>
              <a:defRPr sz="1600" b="0" i="0" baseline="0">
                <a:latin typeface="PS TT Commons Light" charset="0"/>
                <a:ea typeface="PS TT Commons Light" charset="0"/>
                <a:cs typeface="PS TT Commons Light" charset="0"/>
              </a:defRPr>
            </a:lvl1pPr>
          </a:lstStyle>
          <a:p>
            <a:pPr lvl="0"/>
            <a:r>
              <a:rPr lang="en-US"/>
              <a:t>Citation: Author/Source, Title, Link/Short Url</a:t>
            </a:r>
          </a:p>
        </p:txBody>
      </p:sp>
    </p:spTree>
    <p:extLst>
      <p:ext uri="{BB962C8B-B14F-4D97-AF65-F5344CB8AC3E}">
        <p14:creationId xmlns:p14="http://schemas.microsoft.com/office/powerpoint/2010/main" val="1870599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25717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userDrawn="1"/>
        </p:nvSpPr>
        <p:spPr>
          <a:xfrm>
            <a:off x="1543050" y="2542395"/>
            <a:ext cx="2286000" cy="1917059"/>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4366118" y="2542395"/>
            <a:ext cx="6110497" cy="690865"/>
          </a:xfrm>
        </p:spPr>
        <p:txBody>
          <a:bodyPr anchor="b">
            <a:noAutofit/>
          </a:bodyPr>
          <a:lstStyle>
            <a:lvl1pPr algn="l">
              <a:defRPr sz="3067"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4366116" y="3338005"/>
            <a:ext cx="4911635" cy="635704"/>
          </a:xfrm>
          <a:prstGeom prst="rect">
            <a:avLst/>
          </a:prstGeom>
        </p:spPr>
        <p:txBody>
          <a:bodyPr lIns="0" tIns="45720" rIns="91440" bIns="91440" anchor="b" anchorCtr="0">
            <a:noAutofit/>
          </a:bodyPr>
          <a:lstStyle>
            <a:lvl1pPr>
              <a:defRPr sz="2400" b="0" i="0" spc="0" baseline="0">
                <a:solidFill>
                  <a:schemeClr val="accent1"/>
                </a:solidFill>
                <a:latin typeface="+mn-lt"/>
                <a:ea typeface="PS TT Commons Light" charset="0"/>
                <a:cs typeface="PS TT Commons Light"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4366117" y="3984556"/>
            <a:ext cx="4911633" cy="474897"/>
          </a:xfrm>
          <a:prstGeom prst="rect">
            <a:avLst/>
          </a:prstGeom>
        </p:spPr>
        <p:txBody>
          <a:bodyPr lIns="0" tIns="45720" bIns="91440" anchor="ctr">
            <a:noAutofit/>
          </a:bodyPr>
          <a:lstStyle>
            <a:lvl1pPr>
              <a:defRPr sz="2133"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080118" y="3017292"/>
            <a:ext cx="1256331" cy="9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9941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43012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274078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05352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2166557" y="536626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43012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274078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05144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p:cNvSpPr/>
          <p:nvPr userDrawn="1"/>
        </p:nvSpPr>
        <p:spPr>
          <a:xfrm>
            <a:off x="700970" y="536210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151401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2824673"/>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135335"/>
            <a:ext cx="1139881" cy="917595"/>
          </a:xfrm>
        </p:spPr>
        <p:txBody>
          <a:bodyPr anchor="ctr"/>
          <a:lstStyle>
            <a:lvl1pPr algn="ctr">
              <a:defRPr sz="1333"/>
            </a:lvl1pPr>
          </a:lstStyle>
          <a:p>
            <a:r>
              <a:rPr lang="en-US"/>
              <a:t>Insert Icon Here</a:t>
            </a:r>
          </a:p>
        </p:txBody>
      </p:sp>
      <p:sp>
        <p:nvSpPr>
          <p:cNvPr id="17" name="Picture Placeholder 7"/>
          <p:cNvSpPr>
            <a:spLocks noGrp="1"/>
          </p:cNvSpPr>
          <p:nvPr>
            <p:ph type="pic" sz="quarter" idx="25" hasCustomPrompt="1"/>
          </p:nvPr>
        </p:nvSpPr>
        <p:spPr>
          <a:xfrm>
            <a:off x="773968" y="5445996"/>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33436807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1940487"/>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25114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2166557" y="4563888"/>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1940487"/>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251148"/>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p:cNvSpPr/>
          <p:nvPr userDrawn="1"/>
        </p:nvSpPr>
        <p:spPr>
          <a:xfrm>
            <a:off x="700970" y="4561809"/>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024375"/>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3335036"/>
            <a:ext cx="1139881" cy="917595"/>
          </a:xfrm>
        </p:spPr>
        <p:txBody>
          <a:bodyPr anchor="ctr"/>
          <a:lstStyle>
            <a:lvl1pPr algn="ctr">
              <a:defRPr sz="1333"/>
            </a:lvl1pPr>
          </a:lstStyle>
          <a:p>
            <a:r>
              <a:rPr lang="en-US"/>
              <a:t>Insert Icon Here</a:t>
            </a:r>
          </a:p>
        </p:txBody>
      </p:sp>
      <p:sp>
        <p:nvSpPr>
          <p:cNvPr id="16" name="Picture Placeholder 7"/>
          <p:cNvSpPr>
            <a:spLocks noGrp="1"/>
          </p:cNvSpPr>
          <p:nvPr>
            <p:ph type="pic" sz="quarter" idx="24" hasCustomPrompt="1"/>
          </p:nvPr>
        </p:nvSpPr>
        <p:spPr>
          <a:xfrm>
            <a:off x="773968" y="4645697"/>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2122381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17723177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1" y="0"/>
            <a:ext cx="1219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2166557" y="570865"/>
            <a:ext cx="9187243" cy="543832"/>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2166557" y="2606794"/>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2166557" y="3917455"/>
            <a:ext cx="9187243" cy="1085371"/>
          </a:xfrm>
          <a:prstGeom prst="rect">
            <a:avLst/>
          </a:prstGeom>
        </p:spPr>
        <p:txBody>
          <a:bodyPr lIns="182880" tIns="0" rIns="182880" bIns="0" anchor="ctr">
            <a:noAutofit/>
          </a:bodyPr>
          <a:lstStyle>
            <a:lvl1pPr marL="0" indent="0" algn="l">
              <a:buNone/>
              <a:defRPr sz="2133"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700970" y="2606794"/>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userDrawn="1"/>
        </p:nvSpPr>
        <p:spPr>
          <a:xfrm>
            <a:off x="700970" y="3917455"/>
            <a:ext cx="1285875" cy="1085371"/>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Picture Placeholder 7"/>
          <p:cNvSpPr>
            <a:spLocks noGrp="1"/>
          </p:cNvSpPr>
          <p:nvPr>
            <p:ph type="pic" sz="quarter" idx="22" hasCustomPrompt="1"/>
          </p:nvPr>
        </p:nvSpPr>
        <p:spPr>
          <a:xfrm>
            <a:off x="773968" y="2690682"/>
            <a:ext cx="1139881" cy="917595"/>
          </a:xfrm>
        </p:spPr>
        <p:txBody>
          <a:bodyPr anchor="ctr"/>
          <a:lstStyle>
            <a:lvl1pPr algn="ctr">
              <a:defRPr sz="1333"/>
            </a:lvl1pPr>
          </a:lstStyle>
          <a:p>
            <a:r>
              <a:rPr lang="en-US"/>
              <a:t>Insert Icon Here</a:t>
            </a:r>
          </a:p>
        </p:txBody>
      </p:sp>
      <p:sp>
        <p:nvSpPr>
          <p:cNvPr id="15" name="Picture Placeholder 7"/>
          <p:cNvSpPr>
            <a:spLocks noGrp="1"/>
          </p:cNvSpPr>
          <p:nvPr>
            <p:ph type="pic" sz="quarter" idx="23" hasCustomPrompt="1"/>
          </p:nvPr>
        </p:nvSpPr>
        <p:spPr>
          <a:xfrm>
            <a:off x="773968" y="4001343"/>
            <a:ext cx="1139881" cy="917595"/>
          </a:xfrm>
        </p:spPr>
        <p:txBody>
          <a:bodyPr anchor="ctr"/>
          <a:lstStyle>
            <a:lvl1pPr algn="ctr">
              <a:defRPr sz="1333"/>
            </a:lvl1pPr>
          </a:lstStyle>
          <a:p>
            <a:r>
              <a:rPr lang="en-US"/>
              <a:t>Insert Icon Here</a:t>
            </a:r>
          </a:p>
        </p:txBody>
      </p:sp>
    </p:spTree>
    <p:extLst>
      <p:ext uri="{BB962C8B-B14F-4D97-AF65-F5344CB8AC3E}">
        <p14:creationId xmlns:p14="http://schemas.microsoft.com/office/powerpoint/2010/main" val="2272425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70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1" y="2054618"/>
            <a:ext cx="4629149" cy="446276"/>
          </a:xfrm>
          <a:prstGeom prst="rect">
            <a:avLst/>
          </a:prstGeom>
          <a:noFill/>
        </p:spPr>
        <p:txBody>
          <a:bodyPr wrap="square" rtlCol="0">
            <a:no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15" name="Text Placeholder 2"/>
          <p:cNvSpPr>
            <a:spLocks noGrp="1"/>
          </p:cNvSpPr>
          <p:nvPr>
            <p:ph type="body" sz="quarter" idx="14" hasCustomPrompt="1"/>
          </p:nvPr>
        </p:nvSpPr>
        <p:spPr>
          <a:xfrm>
            <a:off x="5181600" y="542544"/>
            <a:ext cx="6461760" cy="5779008"/>
          </a:xfrm>
        </p:spPr>
        <p:txBody>
          <a:bodyPr anchor="ctr"/>
          <a:lstStyle>
            <a:lvl1pPr>
              <a:defRPr sz="2400">
                <a:solidFill>
                  <a:schemeClr val="accent2"/>
                </a:solidFill>
              </a:defRPr>
            </a:lvl1pPr>
            <a:lvl2pPr>
              <a:defRPr sz="2400" b="0" i="0">
                <a:solidFill>
                  <a:schemeClr val="accent2"/>
                </a:solidFill>
                <a:latin typeface="PS TT Commons" charset="0"/>
                <a:ea typeface="PS TT Commons" charset="0"/>
                <a:cs typeface="PS TT Commons" charset="0"/>
              </a:defRPr>
            </a:lvl2pPr>
            <a:lvl3pPr>
              <a:defRPr sz="2400" b="0" i="0">
                <a:solidFill>
                  <a:schemeClr val="accent2"/>
                </a:solidFill>
                <a:latin typeface="PS TT Commons" charset="0"/>
                <a:ea typeface="PS TT Commons" charset="0"/>
                <a:cs typeface="PS TT Commons" charset="0"/>
              </a:defRPr>
            </a:lvl3pPr>
            <a:lvl4pPr>
              <a:defRPr sz="24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8205216" y="4389120"/>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12" name="Rectangle 11">
            <a:extLst>
              <a:ext uri="{FF2B5EF4-FFF2-40B4-BE49-F238E27FC236}">
                <a16:creationId xmlns:a16="http://schemas.microsoft.com/office/drawing/2014/main" id="{317F9276-50F7-3C4E-B586-DCF2A3989FD5}"/>
              </a:ext>
            </a:extLst>
          </p:cNvPr>
          <p:cNvSpPr/>
          <p:nvPr userDrawn="1"/>
        </p:nvSpPr>
        <p:spPr>
          <a:xfrm>
            <a:off x="4640266" y="-853440"/>
            <a:ext cx="4776604" cy="787908"/>
          </a:xfrm>
          <a:prstGeom prst="rect">
            <a:avLst/>
          </a:prstGeom>
        </p:spPr>
        <p:txBody>
          <a:bodyPr wrap="square">
            <a:spAutoFit/>
          </a:bodyPr>
          <a:lstStyle/>
          <a:p>
            <a:pPr algn="l" defTabSz="1219232">
              <a:lnSpc>
                <a:spcPct val="150000"/>
              </a:lnSpc>
            </a:pPr>
            <a:r>
              <a:rPr lang="en-US" sz="16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rgbClr val="404040"/>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a:p>
            <a:pPr marL="0" marR="0" lvl="0" indent="0" algn="l" defTabSz="1219232" rtl="0" eaLnBrk="1" fontAlgn="auto" latinLnBrk="0" hangingPunct="1">
              <a:lnSpc>
                <a:spcPct val="150000"/>
              </a:lnSpc>
              <a:spcBef>
                <a:spcPts val="0"/>
              </a:spcBef>
              <a:spcAft>
                <a:spcPts val="0"/>
              </a:spcAft>
              <a:buClrTx/>
              <a:buSzTx/>
              <a:buFontTx/>
              <a:buNone/>
              <a:tabLst/>
              <a:defRPr/>
            </a:pPr>
            <a:r>
              <a:rPr lang="en-US" sz="16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1600" b="1" i="0" dirty="0">
                <a:solidFill>
                  <a:schemeClr val="accent2"/>
                </a:solidFill>
                <a:latin typeface="PS TT Commons DemiBold" charset="0"/>
                <a:ea typeface="PS TT Commons DemiBold" charset="0"/>
                <a:cs typeface="PS TT Commons DemiBold" charset="0"/>
              </a:rPr>
              <a:t>preset</a:t>
            </a:r>
            <a:r>
              <a:rPr lang="en-US" sz="1600" b="1" i="0" dirty="0">
                <a:solidFill>
                  <a:srgbClr val="F05A28"/>
                </a:solidFill>
                <a:latin typeface="PS TT Commons DemiBold" charset="0"/>
                <a:ea typeface="PS TT Commons DemiBold" charset="0"/>
                <a:cs typeface="PS TT Commons DemiBold" charset="0"/>
              </a:rPr>
              <a:t> </a:t>
            </a:r>
            <a:r>
              <a:rPr lang="en-US" sz="1600" b="0" i="0" dirty="0">
                <a:solidFill>
                  <a:schemeClr val="bg2"/>
                </a:solidFill>
                <a:latin typeface="PS TT Commons Book" panose="02000506040000020004" pitchFamily="2" charset="77"/>
                <a:ea typeface="PS TT Commons DemiBold" charset="0"/>
                <a:cs typeface="PS TT Commons DemiBold" charset="0"/>
              </a:rPr>
              <a:t>with</a:t>
            </a:r>
            <a:r>
              <a:rPr lang="en-US" sz="1600" b="1" i="0" baseline="0" dirty="0">
                <a:solidFill>
                  <a:srgbClr val="404040"/>
                </a:solidFill>
                <a:latin typeface="PS TT Commons DemiBold" charset="0"/>
                <a:ea typeface="PS TT Commons DemiBold" charset="0"/>
                <a:cs typeface="PS TT Commons DemiBold" charset="0"/>
              </a:rPr>
              <a:t> </a:t>
            </a:r>
            <a:r>
              <a:rPr lang="en-US" sz="16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2478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6415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711200" y="1830273"/>
            <a:ext cx="9824509" cy="568195"/>
          </a:xfrm>
        </p:spPr>
        <p:txBody>
          <a:bodyPr anchor="ctr"/>
          <a:lstStyle>
            <a:lvl1pPr marL="0" indent="0">
              <a:buNone/>
              <a:defRPr sz="30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711698" y="237067"/>
            <a:ext cx="10036527" cy="812800"/>
          </a:xfrm>
          <a:prstGeom prst="rect">
            <a:avLst/>
          </a:prstGeom>
        </p:spPr>
        <p:txBody>
          <a:bodyPr lIns="91440" anchor="b">
            <a:noAutofit/>
          </a:bodyPr>
          <a:lstStyle>
            <a:lvl1pPr marL="0" indent="0">
              <a:lnSpc>
                <a:spcPct val="90000"/>
              </a:lnSpc>
              <a:spcBef>
                <a:spcPts val="1000"/>
              </a:spcBef>
              <a:buNone/>
              <a:defRPr sz="4000" spc="0" baseline="0">
                <a:latin typeface="+mj-lt"/>
              </a:defRPr>
            </a:lvl1pPr>
          </a:lstStyle>
          <a:p>
            <a:pPr lvl="0"/>
            <a:r>
              <a:rPr lang="en-US"/>
              <a:t>Click to Add Slide Title in Title Case</a:t>
            </a:r>
          </a:p>
        </p:txBody>
      </p:sp>
      <p:cxnSp>
        <p:nvCxnSpPr>
          <p:cNvPr id="5" name="Straight Connector 4"/>
          <p:cNvCxnSpPr/>
          <p:nvPr/>
        </p:nvCxnSpPr>
        <p:spPr>
          <a:xfrm>
            <a:off x="609600" y="1227961"/>
            <a:ext cx="109728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1709531" y="728869"/>
            <a:ext cx="609600" cy="609600"/>
          </a:xfrm>
          <a:prstGeom prst="rect">
            <a:avLst/>
          </a:prstGeom>
        </p:spPr>
        <p:txBody>
          <a:bodyPr vert="horz" wrap="none" lIns="0" tIns="21980" rIns="43959" bIns="21980" rtlCol="0" anchor="b" anchorCtr="0">
            <a:noAutofit/>
          </a:bodyPr>
          <a:lstStyle/>
          <a:p>
            <a:pPr marL="0" marR="0" indent="0" algn="l" defTabSz="293016" rtl="0" eaLnBrk="1" fontAlgn="auto" latinLnBrk="0" hangingPunct="1">
              <a:lnSpc>
                <a:spcPct val="85000"/>
              </a:lnSpc>
              <a:spcBef>
                <a:spcPct val="0"/>
              </a:spcBef>
              <a:spcAft>
                <a:spcPts val="0"/>
              </a:spcAft>
              <a:buClrTx/>
              <a:buSzTx/>
              <a:buFontTx/>
              <a:buNone/>
              <a:tabLst/>
            </a:pPr>
            <a:endPar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680611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Version Check">
    <p:spTree>
      <p:nvGrpSpPr>
        <p:cNvPr id="1" name=""/>
        <p:cNvGrpSpPr/>
        <p:nvPr/>
      </p:nvGrpSpPr>
      <p:grpSpPr>
        <a:xfrm>
          <a:off x="0" y="0"/>
          <a:ext cx="0" cy="0"/>
          <a:chOff x="0" y="0"/>
          <a:chExt cx="0" cy="0"/>
        </a:xfrm>
      </p:grpSpPr>
      <p:sp>
        <p:nvSpPr>
          <p:cNvPr id="6" name="Rectangle 5"/>
          <p:cNvSpPr/>
          <p:nvPr userDrawn="1"/>
        </p:nvSpPr>
        <p:spPr>
          <a:xfrm>
            <a:off x="1" y="0"/>
            <a:ext cx="4635499" cy="6858000"/>
          </a:xfrm>
          <a:prstGeom prst="rect">
            <a:avLst/>
          </a:prstGeom>
          <a:gradFill flip="none" rotWithShape="1">
            <a:gsLst>
              <a:gs pos="0">
                <a:srgbClr val="F15B2A"/>
              </a:gs>
              <a:gs pos="100000">
                <a:srgbClr val="E80A89"/>
              </a:gs>
            </a:gsLst>
            <a:lin ang="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srgbClr val="FFFFFF"/>
              </a:solidFill>
              <a:effectLst/>
              <a:uLnTx/>
              <a:uFillTx/>
              <a:latin typeface="PS TT Commons Light"/>
              <a:ea typeface="+mn-ea"/>
              <a:cs typeface="+mn-cs"/>
            </a:endParaRPr>
          </a:p>
        </p:txBody>
      </p:sp>
      <p:sp>
        <p:nvSpPr>
          <p:cNvPr id="10" name="Text Placeholder 9"/>
          <p:cNvSpPr>
            <a:spLocks noGrp="1"/>
          </p:cNvSpPr>
          <p:nvPr>
            <p:ph type="body" sz="quarter" idx="13" hasCustomPrompt="1"/>
          </p:nvPr>
        </p:nvSpPr>
        <p:spPr>
          <a:xfrm>
            <a:off x="743783" y="1825870"/>
            <a:ext cx="3147933" cy="670243"/>
          </a:xfrm>
          <a:prstGeom prst="rect">
            <a:avLst/>
          </a:prstGeom>
        </p:spPr>
        <p:txBody>
          <a:bodyPr anchor="b" anchorCtr="0">
            <a:noAutofit/>
          </a:bodyPr>
          <a:lstStyle>
            <a:lvl1pPr marL="0" indent="0" algn="ctr">
              <a:buNone/>
              <a:defRPr sz="3200" baseline="0">
                <a:solidFill>
                  <a:schemeClr val="bg1"/>
                </a:solidFill>
                <a:latin typeface="+mj-lt"/>
              </a:defRPr>
            </a:lvl1pPr>
            <a:lvl2pPr marL="297088" indent="0" algn="ctr">
              <a:buNone/>
              <a:defRPr sz="3600">
                <a:latin typeface="+mj-lt"/>
              </a:defRPr>
            </a:lvl2pPr>
            <a:lvl3pPr marL="596206" indent="0" algn="ctr">
              <a:buNone/>
              <a:defRPr sz="3600">
                <a:latin typeface="+mj-lt"/>
              </a:defRPr>
            </a:lvl3pPr>
            <a:lvl4pPr marL="882694" indent="0" algn="ctr">
              <a:buNone/>
              <a:defRPr sz="3600">
                <a:latin typeface="+mj-lt"/>
              </a:defRPr>
            </a:lvl4pPr>
            <a:lvl5pPr marL="1097017" indent="0" algn="ctr">
              <a:buNone/>
              <a:defRPr sz="3600">
                <a:latin typeface="+mj-lt"/>
              </a:defRPr>
            </a:lvl5pPr>
          </a:lstStyle>
          <a:p>
            <a:pPr lvl="0"/>
            <a:r>
              <a:rPr lang="en-US" dirty="0"/>
              <a:t>Version Check</a:t>
            </a:r>
          </a:p>
        </p:txBody>
      </p:sp>
      <p:sp>
        <p:nvSpPr>
          <p:cNvPr id="3" name="Text Placeholder 2"/>
          <p:cNvSpPr>
            <a:spLocks noGrp="1"/>
          </p:cNvSpPr>
          <p:nvPr>
            <p:ph type="body" sz="quarter" idx="14" hasCustomPrompt="1"/>
          </p:nvPr>
        </p:nvSpPr>
        <p:spPr>
          <a:xfrm>
            <a:off x="5181600" y="542544"/>
            <a:ext cx="6461760" cy="5779008"/>
          </a:xfrm>
        </p:spPr>
        <p:txBody>
          <a:bodyPr anchor="ctr"/>
          <a:lstStyle>
            <a:lvl1pPr>
              <a:spcBef>
                <a:spcPts val="1800"/>
              </a:spcBef>
              <a:defRPr sz="2400">
                <a:solidFill>
                  <a:schemeClr val="accent1"/>
                </a:solidFill>
                <a:latin typeface="+mn-lt"/>
              </a:defRPr>
            </a:lvl1pPr>
            <a:lvl2pPr>
              <a:defRPr sz="2400" b="0" i="0">
                <a:solidFill>
                  <a:schemeClr val="accent1"/>
                </a:solidFill>
                <a:latin typeface="PS TT Commons" charset="0"/>
                <a:ea typeface="PS TT Commons" charset="0"/>
                <a:cs typeface="PS TT Commons" charset="0"/>
              </a:defRPr>
            </a:lvl2pPr>
            <a:lvl3pPr>
              <a:defRPr sz="2400" b="0" i="0">
                <a:solidFill>
                  <a:schemeClr val="accent1"/>
                </a:solidFill>
                <a:latin typeface="PS TT Commons" charset="0"/>
                <a:ea typeface="PS TT Commons" charset="0"/>
                <a:cs typeface="PS TT Commons" charset="0"/>
              </a:defRPr>
            </a:lvl3pPr>
            <a:lvl4pPr>
              <a:defRPr sz="24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5302" y="3052161"/>
            <a:ext cx="1624895" cy="1624895"/>
          </a:xfrm>
          <a:prstGeom prst="rect">
            <a:avLst/>
          </a:prstGeom>
        </p:spPr>
      </p:pic>
    </p:spTree>
    <p:extLst>
      <p:ext uri="{BB962C8B-B14F-4D97-AF65-F5344CB8AC3E}">
        <p14:creationId xmlns:p14="http://schemas.microsoft.com/office/powerpoint/2010/main" val="32610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extLst>
      <p:ext uri="{BB962C8B-B14F-4D97-AF65-F5344CB8AC3E}">
        <p14:creationId xmlns:p14="http://schemas.microsoft.com/office/powerpoint/2010/main" val="43747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63167" y="2241005"/>
            <a:ext cx="4886609" cy="1230328"/>
          </a:xfrm>
          <a:prstGeom prst="rect">
            <a:avLst/>
          </a:prstGeom>
        </p:spPr>
        <p:txBody>
          <a:bodyPr anchor="b">
            <a:noAutofit/>
          </a:bodyPr>
          <a:lstStyle>
            <a:lvl1pPr marL="0" indent="0">
              <a:spcBef>
                <a:spcPts val="0"/>
              </a:spcBef>
              <a:buNone/>
              <a:defRPr sz="4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546101" y="560919"/>
            <a:ext cx="4783667" cy="5736167"/>
          </a:xfrm>
          <a:prstGeom prst="rect">
            <a:avLst/>
          </a:prstGeom>
        </p:spPr>
        <p:txBody>
          <a:bodyPr anchor="ctr">
            <a:normAutofit/>
          </a:bodyPr>
          <a:lstStyle>
            <a:lvl1pPr algn="ctr">
              <a:defRPr sz="3067"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5863167" y="3733339"/>
            <a:ext cx="4886609" cy="1733551"/>
          </a:xfrm>
          <a:prstGeom prst="rect">
            <a:avLst/>
          </a:prstGeom>
        </p:spPr>
        <p:txBody>
          <a:bodyPr anchor="t">
            <a:noAutofit/>
          </a:bodyPr>
          <a:lstStyle>
            <a:lvl1pPr marL="0" indent="0" algn="l">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98543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2200367" y="462190"/>
            <a:ext cx="7791271" cy="3277961"/>
          </a:xfrm>
          <a:prstGeom prst="rect">
            <a:avLst/>
          </a:prstGeom>
        </p:spPr>
        <p:txBody>
          <a:bodyPr anchor="ctr">
            <a:normAutofit/>
          </a:bodyPr>
          <a:lstStyle>
            <a:lvl1pPr algn="ctr">
              <a:defRPr sz="3067">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108894" y="3994999"/>
            <a:ext cx="9974217" cy="742949"/>
          </a:xfrm>
          <a:prstGeom prst="rect">
            <a:avLst/>
          </a:prstGeom>
        </p:spPr>
        <p:txBody>
          <a:bodyPr anchor="ctr">
            <a:noAutofit/>
          </a:bodyPr>
          <a:lstStyle>
            <a:lvl1pPr marL="0" indent="0" algn="ctr">
              <a:buNone/>
              <a:defRPr sz="4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3015080" y="4830236"/>
            <a:ext cx="6161845" cy="1138773"/>
          </a:xfrm>
          <a:prstGeom prst="rect">
            <a:avLst/>
          </a:prstGeom>
        </p:spPr>
        <p:txBody>
          <a:bodyPr anchor="t">
            <a:noAutofit/>
          </a:bodyPr>
          <a:lstStyle>
            <a:lvl1pPr marL="0" indent="0" algn="ctr">
              <a:lnSpc>
                <a:spcPct val="110000"/>
              </a:lnSpc>
              <a:spcBef>
                <a:spcPts val="0"/>
              </a:spcBef>
              <a:buNone/>
              <a:defRPr sz="2133"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97312328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4" cstate="print">
            <a:alphaModFix amt="60000"/>
            <a:extLst>
              <a:ext uri="{BEBA8EAE-BF5A-486C-A8C5-ECC9F3942E4B}">
                <a14:imgProps xmlns:a14="http://schemas.microsoft.com/office/drawing/2010/main">
                  <a14:imgLayer r:embed="rId6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85489" y="6149463"/>
            <a:ext cx="449824" cy="449824"/>
          </a:xfrm>
          <a:prstGeom prst="rect">
            <a:avLst/>
          </a:prstGeom>
        </p:spPr>
      </p:pic>
      <p:sp>
        <p:nvSpPr>
          <p:cNvPr id="7" name="Text Placeholder 16"/>
          <p:cNvSpPr txBox="1">
            <a:spLocks/>
          </p:cNvSpPr>
          <p:nvPr userDrawn="1"/>
        </p:nvSpPr>
        <p:spPr>
          <a:xfrm>
            <a:off x="8048978" y="-853440"/>
            <a:ext cx="4143022" cy="7196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1600" dirty="0">
                <a:solidFill>
                  <a:schemeClr val="tx1"/>
                </a:solidFill>
                <a:latin typeface="PS TT Commons Book" charset="0"/>
                <a:ea typeface="PS TT Commons Book" charset="0"/>
                <a:cs typeface="PS TT Commons Book" charset="0"/>
              </a:rPr>
              <a:t> Deck version</a:t>
            </a:r>
            <a:r>
              <a:rPr lang="en-US" sz="1600" baseline="0" dirty="0">
                <a:solidFill>
                  <a:schemeClr val="tx1"/>
                </a:solidFill>
                <a:latin typeface="PS TT Commons Book" charset="0"/>
                <a:ea typeface="PS TT Commons Book" charset="0"/>
                <a:cs typeface="PS TT Commons Book" charset="0"/>
              </a:rPr>
              <a:t> </a:t>
            </a:r>
            <a:r>
              <a:rPr lang="en-US" sz="1600" b="1" dirty="0">
                <a:solidFill>
                  <a:schemeClr val="tx1"/>
                </a:solidFill>
                <a:latin typeface="+mn-lt"/>
                <a:ea typeface="PS TT Commons Book" charset="0"/>
                <a:cs typeface="PS TT Commons Book" charset="0"/>
              </a:rPr>
              <a:t>2021.09.a</a:t>
            </a:r>
          </a:p>
          <a:p>
            <a:pPr marL="0" marR="0" lvl="0" indent="0" algn="r" defTabSz="390688"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1600" dirty="0">
                <a:solidFill>
                  <a:schemeClr val="bg2"/>
                </a:solidFill>
                <a:latin typeface="PS TT Commons Book" charset="0"/>
                <a:ea typeface="PS TT Commons Book" charset="0"/>
                <a:cs typeface="PS TT Commons Book" charset="0"/>
              </a:rPr>
              <a:t> Deck version</a:t>
            </a:r>
            <a:r>
              <a:rPr lang="en-US" sz="1600" baseline="0" dirty="0">
                <a:solidFill>
                  <a:schemeClr val="bg2"/>
                </a:solidFill>
                <a:latin typeface="PS TT Commons Book" charset="0"/>
                <a:ea typeface="PS TT Commons Book" charset="0"/>
                <a:cs typeface="PS TT Commons Book" charset="0"/>
              </a:rPr>
              <a:t> </a:t>
            </a:r>
            <a:r>
              <a:rPr lang="en-US" sz="1600" b="1" dirty="0">
                <a:solidFill>
                  <a:schemeClr val="bg2"/>
                </a:solidFill>
                <a:latin typeface="+mn-lt"/>
                <a:ea typeface="PS TT Commons Book" charset="0"/>
                <a:cs typeface="PS TT Commons Book" charset="0"/>
              </a:rPr>
              <a:t>2021.09.a</a:t>
            </a:r>
          </a:p>
        </p:txBody>
      </p:sp>
    </p:spTree>
    <p:extLst>
      <p:ext uri="{BB962C8B-B14F-4D97-AF65-F5344CB8AC3E}">
        <p14:creationId xmlns:p14="http://schemas.microsoft.com/office/powerpoint/2010/main" val="524212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4.xml"/><Relationship Id="rId1" Type="http://schemas.openxmlformats.org/officeDocument/2006/relationships/slideLayout" Target="../slideLayouts/slideLayout5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5.xml"/><Relationship Id="rId5" Type="http://schemas.openxmlformats.org/officeDocument/2006/relationships/image" Target="../media/image71.png"/><Relationship Id="rId4" Type="http://schemas.openxmlformats.org/officeDocument/2006/relationships/image" Target="../media/image7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4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5.xml"/></Relationships>
</file>

<file path=ppt/slides/_rels/slide2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7.xml"/></Relationships>
</file>

<file path=ppt/slides/_rels/slide2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5.xml"/></Relationships>
</file>

<file path=ppt/slides/_rels/slide2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hyperlink" Target="https://en.wikipedia.org/wiki/Binary_relation" TargetMode="External"/><Relationship Id="rId1" Type="http://schemas.openxmlformats.org/officeDocument/2006/relationships/slideLayout" Target="../slideLayouts/slideLayout54.xml"/></Relationships>
</file>

<file path=ppt/slides/_rels/slide2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xml"/><Relationship Id="rId4" Type="http://schemas.openxmlformats.org/officeDocument/2006/relationships/image" Target="../media/image93.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98.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7.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3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hyperlink" Target="https://en.wikipedia.org/wiki/Fold_(higher-order_function)" TargetMode="External"/><Relationship Id="rId1" Type="http://schemas.openxmlformats.org/officeDocument/2006/relationships/slideLayout" Target="../slideLayouts/slideLayout54.xml"/></Relationships>
</file>

<file path=ppt/slides/_rels/slide3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3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9.xml"/><Relationship Id="rId4" Type="http://schemas.openxmlformats.org/officeDocument/2006/relationships/image" Target="../media/image110.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0.xml"/><Relationship Id="rId4" Type="http://schemas.openxmlformats.org/officeDocument/2006/relationships/image" Target="../media/image113.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1.xml"/></Relationships>
</file>

<file path=ppt/slides/_rels/slide4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1.xml"/></Relationships>
</file>

<file path=ppt/slides/_rels/slide4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0.xml"/></Relationships>
</file>

<file path=ppt/slides/_rels/slide4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Getting Started with F# 6 and .NET 6</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346563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7168746"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00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Interpolated strings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 syntax</a:t>
            </a:r>
          </a:p>
          <a:p>
            <a:pPr>
              <a:spcAft>
                <a:spcPts val="600"/>
              </a:spcAft>
            </a:pPr>
            <a:r>
              <a:rPr lang="en-US" dirty="0"/>
              <a:t>Put code in handlebars {}</a:t>
            </a:r>
          </a:p>
        </p:txBody>
      </p:sp>
      <p:sp>
        <p:nvSpPr>
          <p:cNvPr id="2" name="Text Placeholder 1"/>
          <p:cNvSpPr>
            <a:spLocks noGrp="1"/>
          </p:cNvSpPr>
          <p:nvPr>
            <p:ph type="body" sz="quarter" idx="10"/>
          </p:nvPr>
        </p:nvSpPr>
        <p:spPr>
          <a:xfrm>
            <a:off x="268189" y="310365"/>
            <a:ext cx="11655588" cy="3711471"/>
          </a:xfrm>
        </p:spPr>
        <p:txBody>
          <a:bodyPr/>
          <a:lstStyle/>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b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2.</a:t>
            </a:r>
            <a:endParaRPr lang="en-US" b="0" dirty="0">
              <a:solidFill>
                <a:srgbClr val="EEFFFF"/>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interpolated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Use $ and handlebars: a={a} b={b}</a:t>
            </a:r>
            <a:r>
              <a:rPr lang="en-US" b="0" dirty="0">
                <a:solidFill>
                  <a:srgbClr val="89DDFF"/>
                </a:solidFill>
                <a:effectLst/>
                <a:latin typeface="Consolas" panose="020B0609020204030204" pitchFamily="49" charset="0"/>
              </a:rPr>
              <a:t>“</a:t>
            </a: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interpolated: string = "Use $ and handlebars: a=1 b=2"</a:t>
            </a:r>
          </a:p>
        </p:txBody>
      </p:sp>
    </p:spTree>
    <p:extLst>
      <p:ext uri="{BB962C8B-B14F-4D97-AF65-F5344CB8AC3E}">
        <p14:creationId xmlns:p14="http://schemas.microsoft.com/office/powerpoint/2010/main" val="381619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5B76097-0C5F-4A2A-8A93-99CCE7B0795F}"/>
              </a:ext>
            </a:extLst>
          </p:cNvPr>
          <p:cNvSpPr>
            <a:spLocks noGrp="1"/>
          </p:cNvSpPr>
          <p:nvPr>
            <p:ph type="title"/>
          </p:nvPr>
        </p:nvSpPr>
        <p:spPr/>
        <p:txBody>
          <a:bodyPr/>
          <a:lstStyle/>
          <a:p>
            <a:r>
              <a:rPr lang="en-US" dirty="0"/>
              <a:t>Print / String Formatting Variations</a:t>
            </a:r>
          </a:p>
        </p:txBody>
      </p:sp>
      <p:sp>
        <p:nvSpPr>
          <p:cNvPr id="13" name="Text Placeholder 12">
            <a:extLst>
              <a:ext uri="{FF2B5EF4-FFF2-40B4-BE49-F238E27FC236}">
                <a16:creationId xmlns:a16="http://schemas.microsoft.com/office/drawing/2014/main" id="{DC4CBA34-E450-495A-8890-749F09EC5931}"/>
              </a:ext>
            </a:extLst>
          </p:cNvPr>
          <p:cNvSpPr>
            <a:spLocks noGrp="1"/>
          </p:cNvSpPr>
          <p:nvPr>
            <p:ph type="body" sz="quarter" idx="10"/>
          </p:nvPr>
        </p:nvSpPr>
        <p:spPr/>
        <p:txBody>
          <a:bodyPr/>
          <a:lstStyle/>
          <a:p>
            <a:endParaRPr lang="en-US"/>
          </a:p>
        </p:txBody>
      </p:sp>
      <p:sp>
        <p:nvSpPr>
          <p:cNvPr id="14" name="Text Placeholder 13">
            <a:extLst>
              <a:ext uri="{FF2B5EF4-FFF2-40B4-BE49-F238E27FC236}">
                <a16:creationId xmlns:a16="http://schemas.microsoft.com/office/drawing/2014/main" id="{7D8AC2C6-3A26-406E-901E-8EDCEAADD2E8}"/>
              </a:ext>
            </a:extLst>
          </p:cNvPr>
          <p:cNvSpPr>
            <a:spLocks noGrp="1"/>
          </p:cNvSpPr>
          <p:nvPr>
            <p:ph type="body" sz="quarter" idx="15"/>
          </p:nvPr>
        </p:nvSpPr>
        <p:spPr/>
        <p:txBody>
          <a:bodyPr/>
          <a:lstStyle/>
          <a:p>
            <a:r>
              <a:rPr lang="en-US" dirty="0" err="1"/>
              <a:t>printf</a:t>
            </a:r>
            <a:endParaRPr lang="en-US" dirty="0"/>
          </a:p>
          <a:p>
            <a:r>
              <a:rPr lang="en-US" dirty="0" err="1"/>
              <a:t>sprintf</a:t>
            </a:r>
            <a:endParaRPr lang="en-US" dirty="0"/>
          </a:p>
          <a:p>
            <a:r>
              <a:rPr lang="en-US" dirty="0" err="1"/>
              <a:t>eprintf</a:t>
            </a:r>
            <a:endParaRPr lang="en-US" dirty="0"/>
          </a:p>
          <a:p>
            <a:r>
              <a:rPr lang="en-US" dirty="0" err="1"/>
              <a:t>fprintf</a:t>
            </a:r>
            <a:endParaRPr lang="en-US" dirty="0"/>
          </a:p>
          <a:p>
            <a:r>
              <a:rPr lang="en-US" dirty="0" err="1"/>
              <a:t>bprintf</a:t>
            </a:r>
            <a:endParaRPr lang="en-US" dirty="0"/>
          </a:p>
          <a:p>
            <a:r>
              <a:rPr lang="en-US" dirty="0" err="1"/>
              <a:t>kprintf</a:t>
            </a:r>
            <a:endParaRPr lang="en-US" dirty="0"/>
          </a:p>
        </p:txBody>
      </p:sp>
      <p:sp>
        <p:nvSpPr>
          <p:cNvPr id="15" name="Text Placeholder 14">
            <a:extLst>
              <a:ext uri="{FF2B5EF4-FFF2-40B4-BE49-F238E27FC236}">
                <a16:creationId xmlns:a16="http://schemas.microsoft.com/office/drawing/2014/main" id="{E5A2C891-F31E-449D-BB88-F8B69449FBB2}"/>
              </a:ext>
            </a:extLst>
          </p:cNvPr>
          <p:cNvSpPr>
            <a:spLocks noGrp="1"/>
          </p:cNvSpPr>
          <p:nvPr>
            <p:ph type="body" sz="quarter" idx="16"/>
          </p:nvPr>
        </p:nvSpPr>
        <p:spPr/>
        <p:txBody>
          <a:bodyPr/>
          <a:lstStyle/>
          <a:p>
            <a:endParaRPr lang="en-US"/>
          </a:p>
        </p:txBody>
      </p:sp>
      <p:sp>
        <p:nvSpPr>
          <p:cNvPr id="16" name="Text Placeholder 15">
            <a:extLst>
              <a:ext uri="{FF2B5EF4-FFF2-40B4-BE49-F238E27FC236}">
                <a16:creationId xmlns:a16="http://schemas.microsoft.com/office/drawing/2014/main" id="{E2FDA2DD-33D5-4B48-B833-4EA2406B29E0}"/>
              </a:ext>
            </a:extLst>
          </p:cNvPr>
          <p:cNvSpPr>
            <a:spLocks noGrp="1"/>
          </p:cNvSpPr>
          <p:nvPr>
            <p:ph type="body" sz="quarter" idx="17"/>
          </p:nvPr>
        </p:nvSpPr>
        <p:spPr/>
        <p:txBody>
          <a:bodyPr/>
          <a:lstStyle/>
          <a:p>
            <a:r>
              <a:rPr lang="en-US" dirty="0"/>
              <a:t>Output goes to </a:t>
            </a:r>
            <a:r>
              <a:rPr lang="en-US" dirty="0" err="1"/>
              <a:t>stdout</a:t>
            </a:r>
            <a:endParaRPr lang="en-US" dirty="0"/>
          </a:p>
          <a:p>
            <a:r>
              <a:rPr lang="en-US" dirty="0"/>
              <a:t>Returns a formatted string</a:t>
            </a:r>
          </a:p>
          <a:p>
            <a:r>
              <a:rPr lang="en-US" dirty="0"/>
              <a:t>Output to stderr</a:t>
            </a:r>
          </a:p>
          <a:p>
            <a:r>
              <a:rPr lang="en-US" dirty="0"/>
              <a:t>Output to a text writer</a:t>
            </a:r>
          </a:p>
          <a:p>
            <a:r>
              <a:rPr lang="en-US" dirty="0"/>
              <a:t>Output to a StringBuilder</a:t>
            </a:r>
          </a:p>
          <a:p>
            <a:r>
              <a:rPr lang="en-US" dirty="0"/>
              <a:t>Calls a function to generate result</a:t>
            </a:r>
          </a:p>
        </p:txBody>
      </p:sp>
    </p:spTree>
    <p:extLst>
      <p:ext uri="{BB962C8B-B14F-4D97-AF65-F5344CB8AC3E}">
        <p14:creationId xmlns:p14="http://schemas.microsoft.com/office/powerpoint/2010/main" val="1180140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Expressions</a:t>
            </a:r>
          </a:p>
        </p:txBody>
      </p:sp>
    </p:spTree>
    <p:extLst>
      <p:ext uri="{BB962C8B-B14F-4D97-AF65-F5344CB8AC3E}">
        <p14:creationId xmlns:p14="http://schemas.microsoft.com/office/powerpoint/2010/main" val="4076871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Expressions</a:t>
            </a:r>
          </a:p>
        </p:txBody>
      </p:sp>
      <p:sp>
        <p:nvSpPr>
          <p:cNvPr id="3" name="Text Placeholder 2"/>
          <p:cNvSpPr>
            <a:spLocks noGrp="1"/>
          </p:cNvSpPr>
          <p:nvPr>
            <p:ph type="body" sz="quarter" idx="12"/>
          </p:nvPr>
        </p:nvSpPr>
        <p:spPr/>
        <p:txBody>
          <a:bodyPr/>
          <a:lstStyle/>
          <a:p>
            <a:r>
              <a:rPr lang="en-US" dirty="0"/>
              <a:t>Everything evaluates to a value</a:t>
            </a:r>
          </a:p>
        </p:txBody>
      </p:sp>
      <p:pic>
        <p:nvPicPr>
          <p:cNvPr id="11266" name="Picture 2">
            <a:extLst>
              <a:ext uri="{FF2B5EF4-FFF2-40B4-BE49-F238E27FC236}">
                <a16:creationId xmlns:a16="http://schemas.microsoft.com/office/drawing/2014/main" id="{0EB56B0A-0527-4B67-996C-F49FC36E1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422" y="694645"/>
            <a:ext cx="2785155" cy="278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069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Statements and Expressions</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Expression</a:t>
            </a:r>
          </a:p>
          <a:p>
            <a:r>
              <a:rPr lang="en-US" dirty="0">
                <a:solidFill>
                  <a:srgbClr val="202122"/>
                </a:solidFill>
              </a:rPr>
              <a:t>A syntactic entity in a programming language that may be evaluated to determine its value</a:t>
            </a:r>
            <a:endParaRPr lang="en-US" dirty="0"/>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Statement</a:t>
            </a:r>
          </a:p>
          <a:p>
            <a:r>
              <a:rPr lang="en-US" dirty="0"/>
              <a:t>A syntactic unit of an imperative programming language that expresses some action to be carried out</a:t>
            </a:r>
          </a:p>
        </p:txBody>
      </p:sp>
    </p:spTree>
    <p:extLst>
      <p:ext uri="{BB962C8B-B14F-4D97-AF65-F5344CB8AC3E}">
        <p14:creationId xmlns:p14="http://schemas.microsoft.com/office/powerpoint/2010/main" val="300757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F# everything is an expression, not just values and functions, but also control flows and pattern matches</a:t>
            </a:r>
          </a:p>
        </p:txBody>
      </p:sp>
    </p:spTree>
    <p:extLst>
      <p:ext uri="{BB962C8B-B14F-4D97-AF65-F5344CB8AC3E}">
        <p14:creationId xmlns:p14="http://schemas.microsoft.com/office/powerpoint/2010/main" val="11040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and unsafe C#</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public</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void</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82AAFF"/>
                </a:solidFill>
                <a:effectLst/>
                <a:latin typeface="Roboto Mono" panose="00000009000000000000" pitchFamily="49" charset="0"/>
                <a:ea typeface="Roboto Mono" panose="00000009000000000000" pitchFamily="49" charset="0"/>
              </a:rPr>
              <a:t>SmellyCSharpIfStatement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bool</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aBool</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int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result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//what is the value of result before it is used?</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aBool</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result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42</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//what is the result in the 'else' case?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Console</a:t>
            </a:r>
            <a:r>
              <a:rPr lang="en-US" b="0" dirty="0" err="1">
                <a:solidFill>
                  <a:srgbClr val="89DDFF"/>
                </a:solidFill>
                <a:effectLst/>
                <a:latin typeface="Roboto Mono" panose="00000009000000000000" pitchFamily="49" charset="0"/>
                <a:ea typeface="Roboto Mono" panose="00000009000000000000" pitchFamily="49" charset="0"/>
              </a:rPr>
              <a:t>.</a:t>
            </a:r>
            <a:r>
              <a:rPr lang="en-US" b="0" dirty="0" err="1">
                <a:solidFill>
                  <a:srgbClr val="82AAFF"/>
                </a:solidFill>
                <a:effectLst/>
                <a:latin typeface="Roboto Mono" panose="00000009000000000000" pitchFamily="49" charset="0"/>
                <a:ea typeface="Roboto Mono" panose="00000009000000000000" pitchFamily="49" charset="0"/>
              </a:rPr>
              <a:t>WriteLine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result={0}</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result</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8" name="Content Placeholder 2">
            <a:extLst>
              <a:ext uri="{FF2B5EF4-FFF2-40B4-BE49-F238E27FC236}">
                <a16:creationId xmlns:a16="http://schemas.microsoft.com/office/drawing/2014/main" id="{791945C4-9F15-4963-82CB-85B3D4FB2706}"/>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Each condition returns a value</a:t>
            </a:r>
          </a:p>
          <a:p>
            <a:pPr>
              <a:spcBef>
                <a:spcPts val="600"/>
              </a:spcBef>
            </a:pPr>
            <a:r>
              <a:rPr lang="en-US" b="1" dirty="0"/>
              <a:t>Inherently causes side effects</a:t>
            </a:r>
          </a:p>
          <a:p>
            <a:pPr>
              <a:spcBef>
                <a:spcPts val="600"/>
              </a:spcBef>
            </a:pPr>
            <a:r>
              <a:rPr lang="en-US" b="1" dirty="0"/>
              <a:t>Avoids needing mutable local variables</a:t>
            </a:r>
          </a:p>
        </p:txBody>
      </p:sp>
    </p:spTree>
    <p:extLst>
      <p:ext uri="{BB962C8B-B14F-4D97-AF65-F5344CB8AC3E}">
        <p14:creationId xmlns:p14="http://schemas.microsoft.com/office/powerpoint/2010/main" val="136787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99"/>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99"/>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 solution</a:t>
            </a:r>
          </a:p>
        </p:txBody>
      </p:sp>
      <p:sp>
        <p:nvSpPr>
          <p:cNvPr id="2" name="Text Placeholder 1"/>
          <p:cNvSpPr>
            <a:spLocks noGrp="1"/>
          </p:cNvSpPr>
          <p:nvPr>
            <p:ph type="body" sz="quarter" idx="10"/>
          </p:nvPr>
        </p:nvSpPr>
        <p:spPr>
          <a:xfrm>
            <a:off x="268189" y="304332"/>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IfAsExpression</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aBool</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aBool</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42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IfAsExpressionShorted</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aBool</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aBool</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42</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result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IfAsExpressionShorted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r>
              <a:rPr lang="en-US" dirty="0">
                <a:solidFill>
                  <a:srgbClr val="EEFFFF"/>
                </a:solidFill>
                <a:latin typeface="Roboto Mono" panose="00000009000000000000" pitchFamily="49" charset="0"/>
                <a:ea typeface="Roboto Mono" panose="00000009000000000000" pitchFamily="49" charset="0"/>
              </a:rPr>
              <a:t> </a:t>
            </a:r>
            <a:r>
              <a:rPr lang="en-US" b="1" dirty="0">
                <a:solidFill>
                  <a:schemeClr val="tx2">
                    <a:lumMod val="50000"/>
                    <a:lumOff val="50000"/>
                  </a:schemeClr>
                </a:solidFill>
                <a:latin typeface="Roboto Mono" panose="00000009000000000000" pitchFamily="49" charset="0"/>
                <a:ea typeface="Roboto Mono" panose="00000009000000000000" pitchFamily="49" charset="0"/>
              </a:rPr>
              <a:t>// var result: int = 42</a:t>
            </a:r>
            <a:endParaRPr lang="en-US" b="1" dirty="0">
              <a:solidFill>
                <a:schemeClr val="tx2">
                  <a:lumMod val="50000"/>
                  <a:lumOff val="50000"/>
                </a:schemeClr>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E4C039CB-DF74-479F-8861-AA0C3055B8C2}"/>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Just return the value from the if expression</a:t>
            </a:r>
          </a:p>
        </p:txBody>
      </p:sp>
    </p:spTree>
    <p:extLst>
      <p:ext uri="{BB962C8B-B14F-4D97-AF65-F5344CB8AC3E}">
        <p14:creationId xmlns:p14="http://schemas.microsoft.com/office/powerpoint/2010/main" val="279122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an expression must be handled</a:t>
            </a:r>
          </a:p>
        </p:txBody>
      </p:sp>
    </p:spTree>
    <p:extLst>
      <p:ext uri="{BB962C8B-B14F-4D97-AF65-F5344CB8AC3E}">
        <p14:creationId xmlns:p14="http://schemas.microsoft.com/office/powerpoint/2010/main" val="2951013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3CDF-29B1-4724-92A9-B32D9A6AFF36}"/>
              </a:ext>
            </a:extLst>
          </p:cNvPr>
          <p:cNvSpPr>
            <a:spLocks noGrp="1"/>
          </p:cNvSpPr>
          <p:nvPr>
            <p:ph type="title"/>
          </p:nvPr>
        </p:nvSpPr>
        <p:spPr/>
        <p:txBody>
          <a:bodyPr/>
          <a:lstStyle/>
          <a:p>
            <a:r>
              <a:rPr lang="en-US" dirty="0"/>
              <a:t>Handling or ignoring results of an expression</a:t>
            </a:r>
          </a:p>
        </p:txBody>
      </p:sp>
      <p:sp>
        <p:nvSpPr>
          <p:cNvPr id="3" name="Text Placeholder 2">
            <a:extLst>
              <a:ext uri="{FF2B5EF4-FFF2-40B4-BE49-F238E27FC236}">
                <a16:creationId xmlns:a16="http://schemas.microsoft.com/office/drawing/2014/main" id="{704A4B2C-F8A3-4CF5-B9C7-B68062A8DCDD}"/>
              </a:ext>
            </a:extLst>
          </p:cNvPr>
          <p:cNvSpPr>
            <a:spLocks noGrp="1"/>
          </p:cNvSpPr>
          <p:nvPr>
            <p:ph type="body" sz="quarter" idx="18"/>
          </p:nvPr>
        </p:nvSpPr>
        <p:spPr/>
        <p:txBody>
          <a:bodyPr/>
          <a:lstStyle/>
          <a:p>
            <a:pPr>
              <a:spcAft>
                <a:spcPts val="600"/>
              </a:spcAft>
            </a:pPr>
            <a:r>
              <a:rPr lang="en-US" dirty="0"/>
              <a:t>It is considered bad to not use the result of an expression</a:t>
            </a:r>
          </a:p>
          <a:p>
            <a:pPr>
              <a:spcAft>
                <a:spcPts val="600"/>
              </a:spcAft>
            </a:pPr>
            <a:r>
              <a:rPr lang="en-US" dirty="0"/>
              <a:t>If you do not use it, you need to </a:t>
            </a:r>
            <a:r>
              <a:rPr lang="en-US" i="1" dirty="0"/>
              <a:t>ignore</a:t>
            </a:r>
            <a:r>
              <a:rPr lang="en-US" dirty="0"/>
              <a:t> it</a:t>
            </a:r>
          </a:p>
          <a:p>
            <a:pPr>
              <a:spcAft>
                <a:spcPts val="600"/>
              </a:spcAft>
            </a:pPr>
            <a:r>
              <a:rPr lang="en-US" dirty="0"/>
              <a:t>Ignore is a one parameter function that simply returns ()</a:t>
            </a:r>
          </a:p>
          <a:p>
            <a:pPr>
              <a:spcAft>
                <a:spcPts val="600"/>
              </a:spcAft>
            </a:pPr>
            <a:r>
              <a:rPr lang="en-US" dirty="0"/>
              <a:t>Pipe forward |&gt; makes the syntax much cleaner</a:t>
            </a:r>
          </a:p>
        </p:txBody>
      </p:sp>
      <p:sp>
        <p:nvSpPr>
          <p:cNvPr id="4" name="Text Placeholder 3">
            <a:extLst>
              <a:ext uri="{FF2B5EF4-FFF2-40B4-BE49-F238E27FC236}">
                <a16:creationId xmlns:a16="http://schemas.microsoft.com/office/drawing/2014/main" id="{1724A1FB-9B65-48CF-B4D9-B72EC9072734}"/>
              </a:ext>
            </a:extLst>
          </p:cNvPr>
          <p:cNvSpPr>
            <a:spLocks noGrp="1"/>
          </p:cNvSpPr>
          <p:nvPr>
            <p:ph type="body" sz="quarter" idx="10"/>
          </p:nvPr>
        </p:nvSpPr>
        <p:spPr>
          <a:xfrm>
            <a:off x="268189" y="280886"/>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result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square </a:t>
            </a:r>
            <a:r>
              <a:rPr lang="en-US" b="0" dirty="0">
                <a:solidFill>
                  <a:srgbClr val="F78C6C"/>
                </a:solidFill>
                <a:effectLst/>
                <a:latin typeface="Roboto Mono" panose="00000009000000000000" pitchFamily="49" charset="0"/>
                <a:ea typeface="Roboto Mono" panose="00000009000000000000" pitchFamily="49" charset="0"/>
              </a:rPr>
              <a:t>5 </a:t>
            </a:r>
            <a:r>
              <a:rPr lang="en-US" b="0" i="1" dirty="0">
                <a:solidFill>
                  <a:schemeClr val="tx2">
                    <a:lumMod val="50000"/>
                    <a:lumOff val="50000"/>
                  </a:schemeClr>
                </a:solidFill>
                <a:effectLst/>
                <a:latin typeface="Roboto Mono" panose="00000009000000000000" pitchFamily="49" charset="0"/>
                <a:ea typeface="Roboto Mono" panose="00000009000000000000" pitchFamily="49" charset="0"/>
              </a:rPr>
              <a:t>// ok, binds 25 </a:t>
            </a:r>
            <a:r>
              <a:rPr lang="en-US" i="1" dirty="0">
                <a:solidFill>
                  <a:schemeClr val="tx2">
                    <a:lumMod val="50000"/>
                    <a:lumOff val="50000"/>
                  </a:schemeClr>
                </a:solidFill>
                <a:latin typeface="Roboto Mono" panose="00000009000000000000" pitchFamily="49" charset="0"/>
                <a:ea typeface="Roboto Mono" panose="00000009000000000000" pitchFamily="49" charset="0"/>
              </a:rPr>
              <a:t>to</a:t>
            </a:r>
            <a:r>
              <a:rPr lang="en-US" b="0" i="1" dirty="0">
                <a:solidFill>
                  <a:schemeClr val="tx2">
                    <a:lumMod val="50000"/>
                    <a:lumOff val="50000"/>
                  </a:schemeClr>
                </a:solidFill>
                <a:effectLst/>
                <a:latin typeface="Roboto Mono" panose="00000009000000000000" pitchFamily="49" charset="0"/>
                <a:ea typeface="Roboto Mono" panose="00000009000000000000" pitchFamily="49" charset="0"/>
              </a:rPr>
              <a:t> result</a:t>
            </a:r>
            <a:r>
              <a:rPr lang="en-US" dirty="0">
                <a:solidFill>
                  <a:schemeClr val="tx2">
                    <a:lumMod val="50000"/>
                    <a:lumOff val="50000"/>
                  </a:schemeClr>
                </a:solidFill>
                <a:latin typeface="Roboto Mono" panose="00000009000000000000" pitchFamily="49" charset="0"/>
                <a:ea typeface="Roboto Mono" panose="00000009000000000000" pitchFamily="49" charset="0"/>
              </a:rPr>
              <a:t> </a:t>
            </a:r>
            <a:br>
              <a:rPr lang="en-US" b="0" dirty="0">
                <a:solidFill>
                  <a:schemeClr val="tx2">
                    <a:lumMod val="50000"/>
                    <a:lumOff val="50000"/>
                  </a:schemeClr>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square </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i="1" dirty="0">
                <a:solidFill>
                  <a:schemeClr val="tx2">
                    <a:lumMod val="50000"/>
                    <a:lumOff val="50000"/>
                  </a:schemeClr>
                </a:solidFill>
                <a:latin typeface="Roboto Mono" panose="00000009000000000000" pitchFamily="49" charset="0"/>
                <a:ea typeface="Roboto Mono" panose="00000009000000000000" pitchFamily="49" charset="0"/>
              </a:rPr>
              <a:t>compile warning, the result is not handled</a:t>
            </a:r>
          </a:p>
          <a:p>
            <a:r>
              <a:rPr lang="en-US" b="0" dirty="0">
                <a:solidFill>
                  <a:srgbClr val="EEFFFF"/>
                </a:solidFill>
                <a:effectLst/>
                <a:latin typeface="Roboto Mono" panose="00000009000000000000" pitchFamily="49" charset="0"/>
                <a:ea typeface="Roboto Mono" panose="00000009000000000000" pitchFamily="49" charset="0"/>
              </a:rPr>
              <a:t>ignore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square </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Roboto Mono" panose="00000009000000000000" pitchFamily="49" charset="0"/>
                <a:ea typeface="Roboto Mono" panose="00000009000000000000" pitchFamily="49" charset="0"/>
              </a:rPr>
              <a:t>// </a:t>
            </a:r>
            <a:r>
              <a:rPr lang="en-US" b="0" i="1" dirty="0">
                <a:solidFill>
                  <a:schemeClr val="tx2">
                    <a:lumMod val="50000"/>
                    <a:lumOff val="50000"/>
                  </a:schemeClr>
                </a:solidFill>
                <a:effectLst/>
                <a:latin typeface="Roboto Mono" panose="00000009000000000000" pitchFamily="49" charset="0"/>
                <a:ea typeface="Roboto Mono" panose="00000009000000000000" pitchFamily="49" charset="0"/>
              </a:rPr>
              <a:t>ok, result was “handled” by explicitly ignoring it</a:t>
            </a:r>
            <a:endParaRPr lang="en-US" b="0" dirty="0">
              <a:solidFill>
                <a:schemeClr val="tx2">
                  <a:lumMod val="50000"/>
                  <a:lumOff val="50000"/>
                </a:schemeClr>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square </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ignore</a:t>
            </a:r>
            <a:r>
              <a:rPr lang="en-US" dirty="0">
                <a:solidFill>
                  <a:srgbClr val="EEFFFF"/>
                </a:solidFill>
                <a:latin typeface="Roboto Mono" panose="00000009000000000000" pitchFamily="49" charset="0"/>
                <a:ea typeface="Roboto Mono" panose="00000009000000000000" pitchFamily="49" charset="0"/>
              </a:rPr>
              <a:t> </a:t>
            </a:r>
            <a:r>
              <a:rPr lang="en-US" b="0" i="1" dirty="0">
                <a:solidFill>
                  <a:schemeClr val="tx2">
                    <a:lumMod val="50000"/>
                    <a:lumOff val="50000"/>
                  </a:schemeClr>
                </a:solidFill>
                <a:effectLst/>
                <a:latin typeface="Roboto Mono" panose="00000009000000000000" pitchFamily="49" charset="0"/>
                <a:ea typeface="Roboto Mono" panose="00000009000000000000" pitchFamily="49" charset="0"/>
              </a:rPr>
              <a:t>// A nicer syntax using the forward pipe operator</a:t>
            </a:r>
          </a:p>
        </p:txBody>
      </p:sp>
    </p:spTree>
    <p:extLst>
      <p:ext uri="{BB962C8B-B14F-4D97-AF65-F5344CB8AC3E}">
        <p14:creationId xmlns:p14="http://schemas.microsoft.com/office/powerpoint/2010/main" val="120393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004"/>
            <a:ext cx="8845928" cy="97"/>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0451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72DDA48-5F7A-450C-AA80-DF9DD52F25CE}"/>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t="2219" b="2219"/>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6E16538-953E-4D23-AC73-D77D2A3E653B}"/>
              </a:ext>
            </a:extLst>
          </p:cNvPr>
          <p:cNvSpPr>
            <a:spLocks noGrp="1"/>
          </p:cNvSpPr>
          <p:nvPr>
            <p:ph type="body" sz="quarter" idx="12"/>
          </p:nvPr>
        </p:nvSpPr>
        <p:spPr/>
        <p:txBody>
          <a:bodyPr/>
          <a:lstStyle/>
          <a:p>
            <a:r>
              <a:rPr lang="en-US" dirty="0"/>
              <a:t>What if I don’t need to return a value?</a:t>
            </a:r>
          </a:p>
        </p:txBody>
      </p:sp>
    </p:spTree>
    <p:extLst>
      <p:ext uri="{BB962C8B-B14F-4D97-AF65-F5344CB8AC3E}">
        <p14:creationId xmlns:p14="http://schemas.microsoft.com/office/powerpoint/2010/main" val="961126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Unit ()</a:t>
            </a:r>
          </a:p>
        </p:txBody>
      </p:sp>
      <p:sp>
        <p:nvSpPr>
          <p:cNvPr id="2" name="Text Placeholder 1"/>
          <p:cNvSpPr>
            <a:spLocks noGrp="1"/>
          </p:cNvSpPr>
          <p:nvPr>
            <p:ph type="body" sz="quarter" idx="10"/>
          </p:nvPr>
        </p:nvSpPr>
        <p:spPr/>
        <p:txBody>
          <a:bodyPr/>
          <a:lstStyle/>
          <a:p>
            <a:r>
              <a:rPr lang="en-US" dirty="0"/>
              <a:t>A type that indicates the absence of a specific value.  Used when no value is needed.  Unit is more like </a:t>
            </a:r>
            <a:r>
              <a:rPr lang="en-US" i="1" dirty="0"/>
              <a:t>void</a:t>
            </a:r>
            <a:r>
              <a:rPr lang="en-US" dirty="0"/>
              <a:t> than </a:t>
            </a:r>
            <a:r>
              <a:rPr lang="en-US" i="1" dirty="0"/>
              <a:t>null</a:t>
            </a:r>
            <a:r>
              <a:rPr lang="en-US" dirty="0"/>
              <a:t>.</a:t>
            </a:r>
          </a:p>
        </p:txBody>
      </p:sp>
      <p:sp>
        <p:nvSpPr>
          <p:cNvPr id="6" name="Text Placeholder 5">
            <a:extLst>
              <a:ext uri="{FF2B5EF4-FFF2-40B4-BE49-F238E27FC236}">
                <a16:creationId xmlns:a16="http://schemas.microsoft.com/office/drawing/2014/main" id="{C58B0A0D-5517-40A7-907B-0D7AA12F1A3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710318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3CDF-29B1-4724-92A9-B32D9A6AFF36}"/>
              </a:ext>
            </a:extLst>
          </p:cNvPr>
          <p:cNvSpPr>
            <a:spLocks noGrp="1"/>
          </p:cNvSpPr>
          <p:nvPr>
            <p:ph type="title"/>
          </p:nvPr>
        </p:nvSpPr>
        <p:spPr/>
        <p:txBody>
          <a:bodyPr/>
          <a:lstStyle/>
          <a:p>
            <a:r>
              <a:rPr lang="en-US" dirty="0"/>
              <a:t>Using unit ()</a:t>
            </a:r>
          </a:p>
        </p:txBody>
      </p:sp>
      <p:sp>
        <p:nvSpPr>
          <p:cNvPr id="3" name="Text Placeholder 2">
            <a:extLst>
              <a:ext uri="{FF2B5EF4-FFF2-40B4-BE49-F238E27FC236}">
                <a16:creationId xmlns:a16="http://schemas.microsoft.com/office/drawing/2014/main" id="{704A4B2C-F8A3-4CF5-B9C7-B68062A8DCDD}"/>
              </a:ext>
            </a:extLst>
          </p:cNvPr>
          <p:cNvSpPr>
            <a:spLocks noGrp="1"/>
          </p:cNvSpPr>
          <p:nvPr>
            <p:ph type="body" sz="quarter" idx="18"/>
          </p:nvPr>
        </p:nvSpPr>
        <p:spPr/>
        <p:txBody>
          <a:bodyPr/>
          <a:lstStyle/>
          <a:p>
            <a:pPr>
              <a:spcAft>
                <a:spcPts val="600"/>
              </a:spcAft>
            </a:pPr>
            <a:r>
              <a:rPr lang="en-US" dirty="0"/>
              <a:t>Either use a function that return unit as the last expression</a:t>
            </a:r>
          </a:p>
          <a:p>
            <a:pPr>
              <a:spcAft>
                <a:spcPts val="600"/>
              </a:spcAft>
            </a:pPr>
            <a:r>
              <a:rPr lang="en-US" dirty="0"/>
              <a:t>Or use ()</a:t>
            </a:r>
          </a:p>
          <a:p>
            <a:pPr>
              <a:spcAft>
                <a:spcPts val="600"/>
              </a:spcAft>
            </a:pPr>
            <a:endParaRPr lang="en-US" dirty="0"/>
          </a:p>
        </p:txBody>
      </p:sp>
      <p:sp>
        <p:nvSpPr>
          <p:cNvPr id="4" name="Text Placeholder 3">
            <a:extLst>
              <a:ext uri="{FF2B5EF4-FFF2-40B4-BE49-F238E27FC236}">
                <a16:creationId xmlns:a16="http://schemas.microsoft.com/office/drawing/2014/main" id="{1724A1FB-9B65-48CF-B4D9-B72EC9072734}"/>
              </a:ext>
            </a:extLst>
          </p:cNvPr>
          <p:cNvSpPr>
            <a:spLocks noGrp="1"/>
          </p:cNvSpPr>
          <p:nvPr>
            <p:ph type="body" sz="quarter" idx="10"/>
          </p:nvPr>
        </p:nvSpPr>
        <p:spPr>
          <a:xfrm>
            <a:off x="268189" y="280886"/>
            <a:ext cx="11655588" cy="3711471"/>
          </a:xfrm>
        </p:spPr>
        <p:txBody>
          <a:bodyPr/>
          <a:lstStyle/>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HI!</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 unit = ()</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myFunWithUnit</a:t>
            </a:r>
            <a:r>
              <a:rPr lang="en-US" b="0" dirty="0">
                <a:solidFill>
                  <a:srgbClr val="FF5370"/>
                </a:solidFill>
                <a:effectLst/>
                <a:latin typeface="Roboto Mono" panose="00000009000000000000" pitchFamily="49" charset="0"/>
                <a:ea typeface="Roboto Mono" panose="00000009000000000000" pitchFamily="49" charset="0"/>
              </a:rPr>
              <a:t> a b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a</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not strictly needed as </a:t>
            </a:r>
            <a:r>
              <a:rPr lang="en-US" b="0" i="1" dirty="0" err="1">
                <a:solidFill>
                  <a:srgbClr val="546E7A"/>
                </a:solidFill>
                <a:effectLst/>
                <a:latin typeface="Roboto Mono" panose="00000009000000000000" pitchFamily="49" charset="0"/>
                <a:ea typeface="Roboto Mono" panose="00000009000000000000" pitchFamily="49" charset="0"/>
              </a:rPr>
              <a:t>printfn</a:t>
            </a:r>
            <a:r>
              <a:rPr lang="en-US" b="0" i="1" dirty="0">
                <a:solidFill>
                  <a:srgbClr val="546E7A"/>
                </a:solidFill>
                <a:effectLst/>
                <a:latin typeface="Roboto Mono" panose="00000009000000000000" pitchFamily="49" charset="0"/>
                <a:ea typeface="Roboto Mono" panose="00000009000000000000" pitchFamily="49" charset="0"/>
              </a:rPr>
              <a:t> returns () too</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myFunWithUnit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 unit = () </a:t>
            </a:r>
          </a:p>
          <a:p>
            <a:r>
              <a:rPr lang="en-US" dirty="0">
                <a:solidFill>
                  <a:srgbClr val="F78C6C"/>
                </a:solidFill>
                <a:latin typeface="Roboto Mono" panose="00000009000000000000" pitchFamily="49" charset="0"/>
                <a:ea typeface="Roboto Mono" panose="00000009000000000000" pitchFamily="49" charset="0"/>
              </a:rPr>
              <a:t>3 </a:t>
            </a:r>
          </a:p>
        </p:txBody>
      </p:sp>
    </p:spTree>
    <p:extLst>
      <p:ext uri="{BB962C8B-B14F-4D97-AF65-F5344CB8AC3E}">
        <p14:creationId xmlns:p14="http://schemas.microsoft.com/office/powerpoint/2010/main" val="40950899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Expressions are safer and more compact than statements</a:t>
            </a:r>
          </a:p>
        </p:txBody>
      </p:sp>
    </p:spTree>
    <p:extLst>
      <p:ext uri="{BB962C8B-B14F-4D97-AF65-F5344CB8AC3E}">
        <p14:creationId xmlns:p14="http://schemas.microsoft.com/office/powerpoint/2010/main" val="17706844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variables and functions</a:t>
            </a:r>
          </a:p>
        </p:txBody>
      </p:sp>
    </p:spTree>
    <p:extLst>
      <p:ext uri="{BB962C8B-B14F-4D97-AF65-F5344CB8AC3E}">
        <p14:creationId xmlns:p14="http://schemas.microsoft.com/office/powerpoint/2010/main" val="149835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9043D6-9370-4048-92E2-21AE48C2198D}"/>
              </a:ext>
            </a:extLst>
          </p:cNvPr>
          <p:cNvSpPr>
            <a:spLocks noGrp="1"/>
          </p:cNvSpPr>
          <p:nvPr>
            <p:ph type="title"/>
          </p:nvPr>
        </p:nvSpPr>
        <p:spPr/>
        <p:txBody>
          <a:bodyPr/>
          <a:lstStyle/>
          <a:p>
            <a:r>
              <a:rPr lang="en-US" dirty="0"/>
              <a:t>Goals of the lesson</a:t>
            </a:r>
          </a:p>
        </p:txBody>
      </p:sp>
      <p:sp>
        <p:nvSpPr>
          <p:cNvPr id="5" name="Content Placeholder 4">
            <a:extLst>
              <a:ext uri="{FF2B5EF4-FFF2-40B4-BE49-F238E27FC236}">
                <a16:creationId xmlns:a16="http://schemas.microsoft.com/office/drawing/2014/main" id="{D3C261CF-729A-4E34-BE34-7A79B3E795AF}"/>
              </a:ext>
            </a:extLst>
          </p:cNvPr>
          <p:cNvSpPr>
            <a:spLocks noGrp="1"/>
          </p:cNvSpPr>
          <p:nvPr>
            <p:ph sz="quarter" idx="11"/>
          </p:nvPr>
        </p:nvSpPr>
        <p:spPr/>
        <p:txBody>
          <a:bodyPr/>
          <a:lstStyle/>
          <a:p>
            <a:r>
              <a:rPr lang="en-US" dirty="0"/>
              <a:t>Scoping of names</a:t>
            </a:r>
          </a:p>
        </p:txBody>
      </p:sp>
      <p:sp>
        <p:nvSpPr>
          <p:cNvPr id="4" name="Content Placeholder 3">
            <a:extLst>
              <a:ext uri="{FF2B5EF4-FFF2-40B4-BE49-F238E27FC236}">
                <a16:creationId xmlns:a16="http://schemas.microsoft.com/office/drawing/2014/main" id="{B9277DC0-663D-4B9F-ACDB-0D68A2E3B01A}"/>
              </a:ext>
            </a:extLst>
          </p:cNvPr>
          <p:cNvSpPr>
            <a:spLocks noGrp="1"/>
          </p:cNvSpPr>
          <p:nvPr>
            <p:ph sz="quarter" idx="10"/>
          </p:nvPr>
        </p:nvSpPr>
        <p:spPr/>
        <p:txBody>
          <a:bodyPr/>
          <a:lstStyle/>
          <a:p>
            <a:r>
              <a:rPr lang="en-US" dirty="0"/>
              <a:t>Defining variables and functions</a:t>
            </a:r>
          </a:p>
        </p:txBody>
      </p:sp>
      <p:sp>
        <p:nvSpPr>
          <p:cNvPr id="7" name="Content Placeholder 6">
            <a:extLst>
              <a:ext uri="{FF2B5EF4-FFF2-40B4-BE49-F238E27FC236}">
                <a16:creationId xmlns:a16="http://schemas.microsoft.com/office/drawing/2014/main" id="{CDB31528-58BE-4E7D-B5E9-2636DDB80B8C}"/>
              </a:ext>
            </a:extLst>
          </p:cNvPr>
          <p:cNvSpPr>
            <a:spLocks noGrp="1"/>
          </p:cNvSpPr>
          <p:nvPr>
            <p:ph sz="quarter" idx="12"/>
          </p:nvPr>
        </p:nvSpPr>
        <p:spPr/>
        <p:txBody>
          <a:bodyPr/>
          <a:lstStyle/>
          <a:p>
            <a:r>
              <a:rPr lang="en-US" dirty="0"/>
              <a:t>Different types of bindings </a:t>
            </a:r>
          </a:p>
          <a:p>
            <a:r>
              <a:rPr lang="en-US" dirty="0"/>
              <a:t>(let, use, do)</a:t>
            </a:r>
          </a:p>
        </p:txBody>
      </p:sp>
    </p:spTree>
    <p:extLst>
      <p:ext uri="{BB962C8B-B14F-4D97-AF65-F5344CB8AC3E}">
        <p14:creationId xmlns:p14="http://schemas.microsoft.com/office/powerpoint/2010/main" val="2349231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Bindings</a:t>
            </a:r>
          </a:p>
        </p:txBody>
      </p:sp>
      <p:sp>
        <p:nvSpPr>
          <p:cNvPr id="3" name="Text Placeholder 2"/>
          <p:cNvSpPr>
            <a:spLocks noGrp="1"/>
          </p:cNvSpPr>
          <p:nvPr>
            <p:ph type="body" sz="quarter" idx="12"/>
          </p:nvPr>
        </p:nvSpPr>
        <p:spPr/>
        <p:txBody>
          <a:bodyPr/>
          <a:lstStyle/>
          <a:p>
            <a:r>
              <a:rPr lang="en-US" dirty="0"/>
              <a:t>Assigning values and functions to identifiers</a:t>
            </a:r>
          </a:p>
        </p:txBody>
      </p:sp>
      <p:pic>
        <p:nvPicPr>
          <p:cNvPr id="4098" name="Picture 2">
            <a:extLst>
              <a:ext uri="{FF2B5EF4-FFF2-40B4-BE49-F238E27FC236}">
                <a16:creationId xmlns:a16="http://schemas.microsoft.com/office/drawing/2014/main" id="{19DE8236-8BE8-4FB2-ABC3-963225E61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7" y="288234"/>
            <a:ext cx="16986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9914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Variables in F# are referred to as </a:t>
            </a:r>
            <a:r>
              <a:rPr lang="en-US" i="1" dirty="0"/>
              <a:t>bindings</a:t>
            </a:r>
          </a:p>
          <a:p>
            <a:r>
              <a:rPr lang="en-US" dirty="0"/>
              <a:t>A </a:t>
            </a:r>
            <a:r>
              <a:rPr lang="en-US" i="1" dirty="0"/>
              <a:t>let</a:t>
            </a:r>
            <a:r>
              <a:rPr lang="en-US" dirty="0"/>
              <a:t> binding</a:t>
            </a:r>
            <a:r>
              <a:rPr lang="en-US" i="1" dirty="0"/>
              <a:t>:</a:t>
            </a:r>
          </a:p>
          <a:p>
            <a:pPr lvl="1"/>
            <a:r>
              <a:rPr lang="en-US" dirty="0"/>
              <a:t>Declares a name for an identifier</a:t>
            </a:r>
            <a:endParaRPr lang="en-US" i="1" dirty="0"/>
          </a:p>
          <a:p>
            <a:pPr lvl="1"/>
            <a:r>
              <a:rPr lang="en-US" dirty="0"/>
              <a:t>And binds it to a </a:t>
            </a:r>
            <a:r>
              <a:rPr lang="en-US" i="1" dirty="0"/>
              <a:t>value</a:t>
            </a:r>
          </a:p>
          <a:p>
            <a:pPr lvl="1"/>
            <a:r>
              <a:rPr lang="en-US" dirty="0"/>
              <a:t>A</a:t>
            </a:r>
            <a:r>
              <a:rPr lang="en-US" i="1" dirty="0"/>
              <a:t> value </a:t>
            </a:r>
            <a:r>
              <a:rPr lang="en-US" dirty="0"/>
              <a:t>can be a literal, expression or function</a:t>
            </a:r>
            <a:endParaRPr lang="en-US" i="1" dirty="0"/>
          </a:p>
          <a:p>
            <a:r>
              <a:rPr lang="en-US" dirty="0"/>
              <a:t>Bindings are by default </a:t>
            </a:r>
            <a:r>
              <a:rPr lang="en-US" i="1" dirty="0"/>
              <a:t>immutable</a:t>
            </a:r>
          </a:p>
          <a:p>
            <a:pPr lvl="1"/>
            <a:r>
              <a:rPr lang="en-US" dirty="0"/>
              <a:t>Cannot be changed after being declared</a:t>
            </a:r>
          </a:p>
          <a:p>
            <a:r>
              <a:rPr lang="en-US" dirty="0"/>
              <a:t>The type associated with a binding is inferred</a:t>
            </a:r>
          </a:p>
          <a:p>
            <a:pPr lvl="1"/>
            <a:r>
              <a:rPr lang="en-US" dirty="0"/>
              <a:t>Unless explicitly stated</a:t>
            </a:r>
          </a:p>
        </p:txBody>
      </p:sp>
      <p:pic>
        <p:nvPicPr>
          <p:cNvPr id="2050" name="Picture 2">
            <a:extLst>
              <a:ext uri="{FF2B5EF4-FFF2-40B4-BE49-F238E27FC236}">
                <a16:creationId xmlns:a16="http://schemas.microsoft.com/office/drawing/2014/main" id="{FF963966-FF3E-417B-BE7F-FDB072A8E41D}"/>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83394" y="468313"/>
            <a:ext cx="2933799" cy="592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05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C462D1-B411-4F2A-AED0-5214A6FA7922}"/>
              </a:ext>
            </a:extLst>
          </p:cNvPr>
          <p:cNvSpPr>
            <a:spLocks noGrp="1"/>
          </p:cNvSpPr>
          <p:nvPr>
            <p:ph type="title"/>
          </p:nvPr>
        </p:nvSpPr>
        <p:spPr/>
        <p:txBody>
          <a:bodyPr/>
          <a:lstStyle/>
          <a:p>
            <a:r>
              <a:rPr lang="en-US" i="1" dirty="0"/>
              <a:t>let</a:t>
            </a:r>
            <a:r>
              <a:rPr lang="en-US" dirty="0"/>
              <a:t> is not </a:t>
            </a:r>
            <a:r>
              <a:rPr lang="en-US" i="1" dirty="0"/>
              <a:t>var</a:t>
            </a:r>
          </a:p>
        </p:txBody>
      </p:sp>
    </p:spTree>
    <p:extLst>
      <p:ext uri="{BB962C8B-B14F-4D97-AF65-F5344CB8AC3E}">
        <p14:creationId xmlns:p14="http://schemas.microsoft.com/office/powerpoint/2010/main" val="7212702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 of bindings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Binds a name/identifier to an evaluation of an expression</a:t>
            </a:r>
          </a:p>
          <a:p>
            <a:pPr>
              <a:spcAft>
                <a:spcPts val="600"/>
              </a:spcAft>
            </a:pPr>
            <a:r>
              <a:rPr lang="en-US" dirty="0"/>
              <a:t>“=“ applied to an already created name checks equivalence</a:t>
            </a:r>
          </a:p>
          <a:p>
            <a:pPr>
              <a:spcAft>
                <a:spcPts val="600"/>
              </a:spcAft>
            </a:pPr>
            <a:r>
              <a:rPr lang="en-US" dirty="0"/>
              <a:t>Bindings can be made mutable with the </a:t>
            </a:r>
            <a:r>
              <a:rPr lang="en-US" i="1" dirty="0"/>
              <a:t>mutable</a:t>
            </a:r>
            <a:r>
              <a:rPr lang="en-US" dirty="0"/>
              <a:t> keyword and changed with &lt;-</a:t>
            </a:r>
          </a:p>
          <a:p>
            <a:pPr>
              <a:spcAft>
                <a:spcPts val="600"/>
              </a:spcAft>
            </a:pPr>
            <a:r>
              <a:rPr lang="en-US" dirty="0"/>
              <a:t>Types are always inferred but can be explicitly specified</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1</a:t>
            </a:r>
            <a:r>
              <a:rPr lang="en-US" b="0" dirty="0">
                <a:solidFill>
                  <a:schemeClr val="accent5"/>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bound to an integer</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1.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bound to a float</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z : 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10</a:t>
            </a:r>
            <a:r>
              <a:rPr lang="en-US" b="0" dirty="0">
                <a:solidFill>
                  <a:schemeClr val="accent5"/>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forced to be a float</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result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bound to an expression evaluation (in this case a float)</a:t>
            </a:r>
          </a:p>
          <a:p>
            <a:endParaRPr lang="en-US" b="0" dirty="0">
              <a:solidFill>
                <a:schemeClr val="accent5"/>
              </a:solidFill>
              <a:effectLst/>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x = </a:t>
            </a:r>
            <a:r>
              <a:rPr lang="en-US" dirty="0">
                <a:solidFill>
                  <a:schemeClr val="accent1"/>
                </a:solidFill>
                <a:latin typeface="Roboto Mono" panose="00000009000000000000" pitchFamily="49" charset="0"/>
                <a:ea typeface="Roboto Mono" panose="00000009000000000000" pitchFamily="49" charset="0"/>
              </a:rPr>
              <a:t>2</a:t>
            </a:r>
            <a:r>
              <a:rPr lang="en-US" dirty="0">
                <a:solidFill>
                  <a:srgbClr val="EEFFFF"/>
                </a:solidFill>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Roboto Mono" panose="00000009000000000000" pitchFamily="49" charset="0"/>
                <a:ea typeface="Roboto Mono" panose="00000009000000000000" pitchFamily="49" charset="0"/>
              </a:rPr>
              <a:t>// not mutable - evaluates to </a:t>
            </a:r>
            <a:r>
              <a:rPr lang="en-US" i="1" dirty="0">
                <a:solidFill>
                  <a:schemeClr val="tx2">
                    <a:lumMod val="50000"/>
                    <a:lumOff val="50000"/>
                  </a:schemeClr>
                </a:solidFill>
                <a:latin typeface="Roboto Mono" panose="00000009000000000000" pitchFamily="49" charset="0"/>
                <a:ea typeface="Roboto Mono" panose="00000009000000000000" pitchFamily="49" charset="0"/>
              </a:rPr>
              <a:t>false, </a:t>
            </a:r>
            <a:r>
              <a:rPr lang="en-US" dirty="0">
                <a:solidFill>
                  <a:schemeClr val="tx2">
                    <a:lumMod val="50000"/>
                    <a:lumOff val="50000"/>
                  </a:schemeClr>
                </a:solidFill>
                <a:latin typeface="Roboto Mono" panose="00000009000000000000" pitchFamily="49" charset="0"/>
                <a:ea typeface="Roboto Mono" panose="00000009000000000000" pitchFamily="49" charset="0"/>
              </a:rPr>
              <a:t>but also an error for ignoring the result</a:t>
            </a:r>
          </a:p>
          <a:p>
            <a:endParaRPr lang="en-US" b="0" i="1" dirty="0">
              <a:solidFill>
                <a:schemeClr val="tx2">
                  <a:lumMod val="50000"/>
                  <a:lumOff val="50000"/>
                </a:schemeClr>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mutable w = </a:t>
            </a:r>
            <a:r>
              <a:rPr lang="en-US" b="0" dirty="0">
                <a:solidFill>
                  <a:schemeClr val="accent1"/>
                </a:solidFill>
                <a:effectLst/>
                <a:latin typeface="Roboto Mono" panose="00000009000000000000" pitchFamily="49" charset="0"/>
                <a:ea typeface="Roboto Mono" panose="00000009000000000000" pitchFamily="49" charset="0"/>
              </a:rPr>
              <a:t>100</a:t>
            </a:r>
          </a:p>
          <a:p>
            <a:r>
              <a:rPr lang="en-US" dirty="0">
                <a:solidFill>
                  <a:srgbClr val="EEFFFF"/>
                </a:solidFill>
                <a:latin typeface="Roboto Mono" panose="00000009000000000000" pitchFamily="49" charset="0"/>
                <a:ea typeface="Roboto Mono" panose="00000009000000000000" pitchFamily="49" charset="0"/>
              </a:rPr>
              <a:t>w &lt;- </a:t>
            </a:r>
            <a:r>
              <a:rPr lang="en-US" dirty="0">
                <a:solidFill>
                  <a:schemeClr val="accent1"/>
                </a:solidFill>
                <a:latin typeface="Roboto Mono" panose="00000009000000000000" pitchFamily="49" charset="0"/>
                <a:ea typeface="Roboto Mono" panose="00000009000000000000" pitchFamily="49" charset="0"/>
              </a:rPr>
              <a:t>200</a:t>
            </a:r>
            <a:r>
              <a:rPr lang="en-US" dirty="0">
                <a:solidFill>
                  <a:srgbClr val="EEFFFF"/>
                </a:solidFill>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Roboto Mono" panose="00000009000000000000" pitchFamily="49" charset="0"/>
                <a:ea typeface="Roboto Mono" panose="00000009000000000000" pitchFamily="49" charset="0"/>
              </a:rPr>
              <a:t>// ok as w is mutable, but frowned upon :(</a:t>
            </a:r>
          </a:p>
        </p:txBody>
      </p:sp>
    </p:spTree>
    <p:extLst>
      <p:ext uri="{BB962C8B-B14F-4D97-AF65-F5344CB8AC3E}">
        <p14:creationId xmlns:p14="http://schemas.microsoft.com/office/powerpoint/2010/main" val="34336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D1A35F7-62D6-435B-962D-44F4CEBF0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65" y="4560000"/>
            <a:ext cx="1128727" cy="10697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6086F083-F7FE-49D9-8233-258E5CED68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57" y="4515545"/>
            <a:ext cx="1193687" cy="12160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FE89AB65-556B-4E56-BEE7-7891C5B31B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8224" y="4513392"/>
            <a:ext cx="1339333" cy="11292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1019575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CD9EF0E-1630-4D81-B2D2-D120AE8E0212}"/>
              </a:ext>
            </a:extLst>
          </p:cNvPr>
          <p:cNvCxnSpPr>
            <a:cxnSpLocks/>
          </p:cNvCxnSpPr>
          <p:nvPr/>
        </p:nvCxnSpPr>
        <p:spPr>
          <a:xfrm flipV="1">
            <a:off x="8237890"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C5AA45-5CAC-46F8-92B6-A9B801C08E93}"/>
              </a:ext>
            </a:extLst>
          </p:cNvPr>
          <p:cNvCxnSpPr>
            <a:cxnSpLocks/>
          </p:cNvCxnSpPr>
          <p:nvPr/>
        </p:nvCxnSpPr>
        <p:spPr>
          <a:xfrm flipV="1">
            <a:off x="9915072"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6E84A0-8EA1-403D-A8BF-D9B59645ACA6}"/>
              </a:ext>
            </a:extLst>
          </p:cNvPr>
          <p:cNvCxnSpPr>
            <a:cxnSpLocks/>
          </p:cNvCxnSpPr>
          <p:nvPr/>
        </p:nvCxnSpPr>
        <p:spPr>
          <a:xfrm flipV="1">
            <a:off x="11253653" y="3848003"/>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31034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Functions are simply bindings to a block of expressions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Function declaration has one or more parameters between the </a:t>
            </a:r>
            <a:r>
              <a:rPr lang="en-US" i="1" dirty="0"/>
              <a:t>identifier</a:t>
            </a:r>
            <a:r>
              <a:rPr lang="en-US" dirty="0"/>
              <a:t> and </a:t>
            </a:r>
            <a:r>
              <a:rPr lang="en-US" i="1" dirty="0"/>
              <a:t>=</a:t>
            </a:r>
          </a:p>
          <a:p>
            <a:pPr>
              <a:spcAft>
                <a:spcPts val="600"/>
              </a:spcAft>
            </a:pPr>
            <a:r>
              <a:rPr lang="en-US" dirty="0"/>
              <a:t>The block is one or more expressions</a:t>
            </a:r>
          </a:p>
          <a:p>
            <a:pPr>
              <a:spcAft>
                <a:spcPts val="600"/>
              </a:spcAft>
            </a:pPr>
            <a:r>
              <a:rPr lang="en-US" dirty="0"/>
              <a:t>The last expression evaluated is the return value</a:t>
            </a:r>
          </a:p>
          <a:p>
            <a:pPr>
              <a:spcAft>
                <a:spcPts val="600"/>
              </a:spcAft>
            </a:pPr>
            <a:r>
              <a:rPr lang="en-US" dirty="0"/>
              <a:t>If no return value desired, the function can return </a:t>
            </a:r>
            <a:r>
              <a:rPr lang="en-US" i="1" dirty="0"/>
              <a:t>unit:</a:t>
            </a:r>
            <a:r>
              <a:rPr lang="en-US" dirty="0"/>
              <a:t> </a:t>
            </a:r>
            <a:r>
              <a:rPr lang="en-US" i="1" dirty="0"/>
              <a:t>()</a:t>
            </a:r>
            <a:r>
              <a:rPr lang="en-US" dirty="0"/>
              <a:t> </a:t>
            </a:r>
          </a:p>
          <a:p>
            <a:endParaRPr lang="en-US" dirty="0"/>
          </a:p>
        </p:txBody>
      </p:sp>
      <p:sp>
        <p:nvSpPr>
          <p:cNvPr id="2" name="Text Placeholder 1"/>
          <p:cNvSpPr>
            <a:spLocks noGrp="1"/>
          </p:cNvSpPr>
          <p:nvPr>
            <p:ph type="body" sz="quarter" idx="10"/>
          </p:nvPr>
        </p:nvSpPr>
        <p:spPr/>
        <p:txBody>
          <a:bodyPr/>
          <a:lstStyle/>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square</a:t>
            </a:r>
            <a:r>
              <a:rPr lang="en-US" dirty="0">
                <a:solidFill>
                  <a:srgbClr val="FF5370"/>
                </a:solidFill>
                <a:latin typeface="Roboto Mono" panose="00000009000000000000" pitchFamily="49" charset="0"/>
                <a:ea typeface="Roboto Mono" panose="00000009000000000000" pitchFamily="49" charset="0"/>
              </a:rPr>
              <a:t> x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x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x </a:t>
            </a:r>
            <a:r>
              <a:rPr lang="en-US" dirty="0">
                <a:solidFill>
                  <a:schemeClr val="tx2">
                    <a:lumMod val="50000"/>
                    <a:lumOff val="50000"/>
                  </a:schemeClr>
                </a:solidFill>
                <a:latin typeface="Roboto Mono" panose="00000009000000000000" pitchFamily="49" charset="0"/>
                <a:ea typeface="Roboto Mono" panose="00000009000000000000" pitchFamily="49" charset="0"/>
              </a:rPr>
              <a:t>// single line function declaration</a:t>
            </a:r>
          </a:p>
          <a:p>
            <a:endParaRPr lang="en-US" dirty="0">
              <a:solidFill>
                <a:schemeClr val="accent5"/>
              </a:solidFill>
              <a:latin typeface="Roboto Mono" panose="00000009000000000000" pitchFamily="49" charset="0"/>
              <a:ea typeface="Roboto Mono" panose="00000009000000000000" pitchFamily="49" charset="0"/>
            </a:endParaRPr>
          </a:p>
          <a:p>
            <a:r>
              <a:rPr lang="es-ES" dirty="0" err="1">
                <a:solidFill>
                  <a:srgbClr val="C792EA"/>
                </a:solidFill>
                <a:latin typeface="Roboto Mono" panose="00000009000000000000" pitchFamily="49" charset="0"/>
                <a:ea typeface="Roboto Mono" panose="00000009000000000000" pitchFamily="49" charset="0"/>
              </a:rPr>
              <a:t>let</a:t>
            </a:r>
            <a:r>
              <a:rPr lang="es-ES" dirty="0">
                <a:solidFill>
                  <a:srgbClr val="EEFFFF"/>
                </a:solidFill>
                <a:latin typeface="Roboto Mono" panose="00000009000000000000" pitchFamily="49" charset="0"/>
                <a:ea typeface="Roboto Mono" panose="00000009000000000000" pitchFamily="49" charset="0"/>
              </a:rPr>
              <a:t> </a:t>
            </a:r>
            <a:r>
              <a:rPr lang="es-ES" dirty="0" err="1">
                <a:solidFill>
                  <a:srgbClr val="EEFFFF"/>
                </a:solidFill>
                <a:latin typeface="Roboto Mono" panose="00000009000000000000" pitchFamily="49" charset="0"/>
                <a:ea typeface="Roboto Mono" panose="00000009000000000000" pitchFamily="49" charset="0"/>
              </a:rPr>
              <a:t>add</a:t>
            </a:r>
            <a:r>
              <a:rPr lang="es-ES" dirty="0">
                <a:solidFill>
                  <a:srgbClr val="FF5370"/>
                </a:solidFill>
                <a:latin typeface="Roboto Mono" panose="00000009000000000000" pitchFamily="49" charset="0"/>
                <a:ea typeface="Roboto Mono" panose="00000009000000000000" pitchFamily="49" charset="0"/>
              </a:rPr>
              <a:t> x y </a:t>
            </a:r>
            <a:r>
              <a:rPr lang="es-ES" dirty="0">
                <a:solidFill>
                  <a:srgbClr val="C792EA"/>
                </a:solidFill>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Roboto Mono" panose="00000009000000000000" pitchFamily="49" charset="0"/>
                <a:ea typeface="Roboto Mono" panose="00000009000000000000" pitchFamily="49" charset="0"/>
              </a:rPr>
              <a:t>// multi line function declaration int -&gt; int -&gt; int</a:t>
            </a:r>
            <a:endParaRPr lang="es-ES" dirty="0">
              <a:solidFill>
                <a:schemeClr val="tx2">
                  <a:lumMod val="50000"/>
                  <a:lumOff val="50000"/>
                </a:schemeClr>
              </a:solidFill>
              <a:latin typeface="Roboto Mono" panose="00000009000000000000" pitchFamily="49" charset="0"/>
              <a:ea typeface="Roboto Mono" panose="00000009000000000000" pitchFamily="49" charset="0"/>
            </a:endParaRPr>
          </a:p>
          <a:p>
            <a:r>
              <a:rPr lang="es-ES" dirty="0">
                <a:solidFill>
                  <a:srgbClr val="EEFFFF"/>
                </a:solidFill>
                <a:latin typeface="Roboto Mono" panose="00000009000000000000" pitchFamily="49" charset="0"/>
                <a:ea typeface="Roboto Mono" panose="00000009000000000000" pitchFamily="49" charset="0"/>
              </a:rPr>
              <a:t>    x </a:t>
            </a:r>
            <a:r>
              <a:rPr lang="es-ES" dirty="0">
                <a:solidFill>
                  <a:srgbClr val="C792EA"/>
                </a:solidFill>
                <a:latin typeface="Roboto Mono" panose="00000009000000000000" pitchFamily="49" charset="0"/>
                <a:ea typeface="Roboto Mono" panose="00000009000000000000" pitchFamily="49" charset="0"/>
              </a:rPr>
              <a:t>+</a:t>
            </a:r>
            <a:r>
              <a:rPr lang="es-ES" dirty="0">
                <a:solidFill>
                  <a:srgbClr val="EEFFFF"/>
                </a:solidFill>
                <a:latin typeface="Roboto Mono" panose="00000009000000000000" pitchFamily="49" charset="0"/>
                <a:ea typeface="Roboto Mono" panose="00000009000000000000" pitchFamily="49" charset="0"/>
              </a:rPr>
              <a:t> y</a:t>
            </a:r>
          </a:p>
          <a:p>
            <a:endParaRPr lang="es-ES" dirty="0">
              <a:solidFill>
                <a:srgbClr val="EEFFFF"/>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showMessage</a:t>
            </a:r>
            <a:r>
              <a:rPr lang="en-US" dirty="0">
                <a:solidFill>
                  <a:srgbClr val="FF5370"/>
                </a:solidFill>
                <a:latin typeface="Roboto Mono" panose="00000009000000000000" pitchFamily="49" charset="0"/>
                <a:ea typeface="Roboto Mono" panose="00000009000000000000" pitchFamily="49" charset="0"/>
              </a:rPr>
              <a:t> message </a:t>
            </a:r>
            <a:r>
              <a:rPr lang="en-US" dirty="0">
                <a:solidFill>
                  <a:srgbClr val="C792EA"/>
                </a:solidFill>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Roboto Mono" panose="00000009000000000000" pitchFamily="49" charset="0"/>
                <a:ea typeface="Roboto Mono" panose="00000009000000000000" pitchFamily="49" charset="0"/>
              </a:rPr>
              <a:t>// returns unit  `a -&gt; unit</a:t>
            </a:r>
          </a:p>
          <a:p>
            <a:r>
              <a:rPr lang="en-US" dirty="0">
                <a:solidFill>
                  <a:srgbClr val="EEFFFF"/>
                </a:solidFill>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printfn</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message</a:t>
            </a:r>
          </a:p>
        </p:txBody>
      </p:sp>
    </p:spTree>
    <p:extLst>
      <p:ext uri="{BB962C8B-B14F-4D97-AF65-F5344CB8AC3E}">
        <p14:creationId xmlns:p14="http://schemas.microsoft.com/office/powerpoint/2010/main" val="35885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 parameter and return types and inference</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Specify type of parameter with the form: (name : type)</a:t>
            </a:r>
          </a:p>
          <a:p>
            <a:pPr>
              <a:spcAft>
                <a:spcPts val="600"/>
              </a:spcAft>
            </a:pPr>
            <a:r>
              <a:rPr lang="en-US" dirty="0"/>
              <a:t>Return type </a:t>
            </a:r>
            <a:r>
              <a:rPr lang="en-US" i="1" dirty="0"/>
              <a:t>: type  </a:t>
            </a:r>
            <a:r>
              <a:rPr lang="en-US" dirty="0"/>
              <a:t>between last parameter definition and </a:t>
            </a:r>
            <a:r>
              <a:rPr lang="en-US" i="1" dirty="0"/>
              <a:t>=</a:t>
            </a:r>
          </a:p>
          <a:p>
            <a:pPr>
              <a:spcAft>
                <a:spcPts val="600"/>
              </a:spcAft>
            </a:pPr>
            <a:r>
              <a:rPr lang="en-US" dirty="0"/>
              <a:t>Cast return value to force return type</a:t>
            </a:r>
          </a:p>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b="0" i="1" dirty="0">
                <a:solidFill>
                  <a:srgbClr val="546E7A"/>
                </a:solidFill>
                <a:effectLst/>
                <a:latin typeface="Roboto Mono" panose="00000009000000000000" pitchFamily="49" charset="0"/>
                <a:ea typeface="Roboto Mono" panose="00000009000000000000" pitchFamily="49" charset="0"/>
              </a:rPr>
              <a:t> // int -&gt; int</a:t>
            </a:r>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 </a:t>
            </a:r>
            <a:r>
              <a:rPr lang="en-US" b="0" i="1" dirty="0">
                <a:solidFill>
                  <a:srgbClr val="546E7A"/>
                </a:solidFill>
                <a:effectLst/>
                <a:latin typeface="Roboto Mono" panose="00000009000000000000" pitchFamily="49" charset="0"/>
                <a:ea typeface="Roboto Mono" panose="00000009000000000000" pitchFamily="49" charset="0"/>
              </a:rPr>
              <a:t>// float -&gt; 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 </a:t>
            </a:r>
            <a:r>
              <a:rPr lang="en-US" b="0" i="1" dirty="0">
                <a:solidFill>
                  <a:srgbClr val="546E7A"/>
                </a:solidFill>
                <a:effectLst/>
                <a:latin typeface="Roboto Mono" panose="00000009000000000000" pitchFamily="49" charset="0"/>
                <a:ea typeface="Roboto Mono" panose="00000009000000000000" pitchFamily="49" charset="0"/>
              </a:rPr>
              <a:t>// float -&gt; float</a:t>
            </a:r>
            <a:endParaRPr lang="en-US" i="1" dirty="0">
              <a:solidFill>
                <a:srgbClr val="EEFFFF"/>
              </a:solidFill>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float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int -&gt; float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8034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Scoping at the top level and with </a:t>
            </a:r>
            <a:r>
              <a:rPr lang="en-US" i="1" dirty="0"/>
              <a:t>in</a:t>
            </a:r>
            <a:endParaRPr lang="en-US" dirty="0"/>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Names cannot be redefined at the top level</a:t>
            </a:r>
          </a:p>
          <a:p>
            <a:pPr>
              <a:spcAft>
                <a:spcPts val="600"/>
              </a:spcAft>
            </a:pPr>
            <a:r>
              <a:rPr lang="en-US" dirty="0"/>
              <a:t>Name binding is local to the expression when using </a:t>
            </a:r>
            <a:r>
              <a:rPr lang="en-US" i="1" dirty="0"/>
              <a:t>in</a:t>
            </a:r>
          </a:p>
          <a:p>
            <a:endParaRPr lang="en-US" dirty="0"/>
          </a:p>
        </p:txBody>
      </p:sp>
      <p:sp>
        <p:nvSpPr>
          <p:cNvPr id="2" name="Text Placeholder 1"/>
          <p:cNvSpPr>
            <a:spLocks noGrp="1"/>
          </p:cNvSpPr>
          <p:nvPr>
            <p:ph type="body" sz="quarter" idx="10"/>
          </p:nvPr>
        </p:nvSpPr>
        <p:spPr/>
        <p:txBody>
          <a:bodyPr/>
          <a:lstStyle/>
          <a:p>
            <a:r>
              <a:rPr lang="en-US" i="1" dirty="0">
                <a:solidFill>
                  <a:srgbClr val="546E7A"/>
                </a:solidFill>
                <a:latin typeface="Roboto Mono" panose="00000009000000000000" pitchFamily="49" charset="0"/>
                <a:ea typeface="Roboto Mono" panose="00000009000000000000" pitchFamily="49" charset="0"/>
              </a:rPr>
              <a:t>// let var = &lt;expr1&gt; [in &lt;expr2&gt;]</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2</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 int = 2</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b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3</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 int = 3</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4</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89DDFF"/>
                </a:solidFill>
                <a:latin typeface="Roboto Mono" panose="00000009000000000000" pitchFamily="49" charset="0"/>
                <a:ea typeface="Roboto Mono" panose="00000009000000000000" pitchFamily="49" charset="0"/>
              </a:rPr>
              <a:t>in</a:t>
            </a:r>
            <a:r>
              <a:rPr lang="en-US" dirty="0">
                <a:solidFill>
                  <a:srgbClr val="EEFFFF"/>
                </a:solidFill>
                <a:latin typeface="Roboto Mono" panose="00000009000000000000" pitchFamily="49" charset="0"/>
                <a:ea typeface="Roboto Mono" panose="00000009000000000000" pitchFamily="49" charset="0"/>
              </a:rPr>
              <a:t> a</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b</a:t>
            </a: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5</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89DDFF"/>
                </a:solidFill>
                <a:latin typeface="Roboto Mono" panose="00000009000000000000" pitchFamily="49" charset="0"/>
                <a:ea typeface="Roboto Mono" panose="00000009000000000000" pitchFamily="49" charset="0"/>
              </a:rPr>
              <a:t>in</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b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6</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89DDFF"/>
                </a:solidFill>
                <a:latin typeface="Roboto Mono" panose="00000009000000000000" pitchFamily="49" charset="0"/>
                <a:ea typeface="Roboto Mono" panose="00000009000000000000" pitchFamily="49" charset="0"/>
              </a:rPr>
              <a:t>in</a:t>
            </a:r>
            <a:r>
              <a:rPr lang="en-US" dirty="0">
                <a:solidFill>
                  <a:srgbClr val="EEFFFF"/>
                </a:solidFill>
                <a:latin typeface="Roboto Mono" panose="00000009000000000000" pitchFamily="49" charset="0"/>
                <a:ea typeface="Roboto Mono" panose="00000009000000000000" pitchFamily="49" charset="0"/>
              </a:rPr>
              <a:t> a</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b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20</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 </a:t>
            </a:r>
            <a:r>
              <a:rPr lang="en-US" i="1" dirty="0">
                <a:solidFill>
                  <a:srgbClr val="546E7A"/>
                </a:solidFill>
                <a:latin typeface="Roboto Mono" panose="00000009000000000000" pitchFamily="49" charset="0"/>
                <a:ea typeface="Roboto Mono" panose="00000009000000000000" pitchFamily="49" charset="0"/>
              </a:rPr>
              <a:t>// 2</a:t>
            </a:r>
            <a:endParaRPr lang="en-US" dirty="0">
              <a:solidFill>
                <a:srgbClr val="EEFFFF"/>
              </a:solidFill>
              <a:latin typeface="Roboto Mono" panose="00000009000000000000" pitchFamily="49" charset="0"/>
              <a:ea typeface="Roboto Mono" panose="00000009000000000000" pitchFamily="49" charset="0"/>
            </a:endParaRPr>
          </a:p>
          <a:p>
            <a:r>
              <a:rPr lang="en-US" i="1" dirty="0">
                <a:solidFill>
                  <a:srgbClr val="546E7A"/>
                </a:solidFill>
                <a:latin typeface="Roboto Mono" panose="00000009000000000000" pitchFamily="49" charset="0"/>
                <a:ea typeface="Roboto Mono" panose="00000009000000000000" pitchFamily="49" charset="0"/>
              </a:rPr>
              <a:t>// let a = 0  // this is an error - can't redefine at top level</a:t>
            </a:r>
            <a:endParaRPr lang="en-US" dirty="0">
              <a:solidFill>
                <a:srgbClr val="EEFFFF"/>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45940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Scoping with shadows and closures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Names can be reused inside of top level</a:t>
            </a:r>
          </a:p>
          <a:p>
            <a:pPr>
              <a:spcAft>
                <a:spcPts val="600"/>
              </a:spcAft>
            </a:pPr>
            <a:r>
              <a:rPr lang="en-US" dirty="0"/>
              <a:t>A reused name is a </a:t>
            </a:r>
            <a:r>
              <a:rPr lang="en-US" i="1" dirty="0"/>
              <a:t>shadow</a:t>
            </a:r>
            <a:r>
              <a:rPr lang="en-US" dirty="0"/>
              <a:t> and hides previous binding for the rest of the scope</a:t>
            </a:r>
          </a:p>
          <a:p>
            <a:pPr>
              <a:spcAft>
                <a:spcPts val="600"/>
              </a:spcAft>
            </a:pPr>
            <a:r>
              <a:rPr lang="en-US" dirty="0"/>
              <a:t>Functions using a variable in an outer scope </a:t>
            </a:r>
            <a:r>
              <a:rPr lang="en-US" i="1" dirty="0"/>
              <a:t>close</a:t>
            </a:r>
            <a:r>
              <a:rPr lang="en-US" dirty="0"/>
              <a:t> the current value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afunction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subfunction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a:t>
            </a:r>
            <a:r>
              <a:rPr lang="en-US" b="0" i="1" dirty="0">
                <a:solidFill>
                  <a:srgbClr val="546E7A"/>
                </a:solidFill>
                <a:effectLst/>
                <a:latin typeface="Roboto Mono" panose="00000009000000000000" pitchFamily="49" charset="0"/>
                <a:ea typeface="Roboto Mono" panose="00000009000000000000" pitchFamily="49" charset="0"/>
              </a:rPr>
              <a:t>// value of a is “closed” at the time of declaration (10)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this a is a shadow, and a=10 cannot be seen further on in the function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subfunction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a:t>
            </a:r>
            <a:r>
              <a:rPr lang="en-US" b="0" i="1" dirty="0">
                <a:solidFill>
                  <a:srgbClr val="546E7A"/>
                </a:solidFill>
                <a:effectLst/>
                <a:latin typeface="Roboto Mono" panose="00000009000000000000" pitchFamily="49" charset="0"/>
                <a:ea typeface="Roboto Mono" panose="00000009000000000000" pitchFamily="49" charset="0"/>
              </a:rPr>
              <a:t>// 105</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3184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a:t>use</a:t>
            </a:r>
            <a:r>
              <a:rPr lang="en-US" dirty="0"/>
              <a:t> bindings</a:t>
            </a:r>
          </a:p>
        </p:txBody>
      </p:sp>
      <p:sp>
        <p:nvSpPr>
          <p:cNvPr id="3" name="Content Placeholder 2"/>
          <p:cNvSpPr>
            <a:spLocks noGrp="1"/>
          </p:cNvSpPr>
          <p:nvPr>
            <p:ph type="body" sz="quarter" idx="18"/>
          </p:nvPr>
        </p:nvSpPr>
        <p:spPr>
          <a:prstGeom prst="rect">
            <a:avLst/>
          </a:prstGeom>
        </p:spPr>
        <p:txBody>
          <a:bodyPr/>
          <a:lstStyle/>
          <a:p>
            <a:r>
              <a:rPr lang="en-US" dirty="0"/>
              <a:t>Like let, but execute </a:t>
            </a:r>
            <a:r>
              <a:rPr lang="en-US" dirty="0" err="1"/>
              <a:t>IDisposable.Dispose</a:t>
            </a:r>
            <a:r>
              <a:rPr lang="en-US" dirty="0"/>
              <a:t> when binding goes out of scope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System</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IO</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writetofile</a:t>
            </a:r>
            <a:r>
              <a:rPr lang="en-US" b="0" dirty="0">
                <a:solidFill>
                  <a:srgbClr val="FF5370"/>
                </a:solidFill>
                <a:effectLst/>
                <a:latin typeface="Roboto Mono" panose="00000009000000000000" pitchFamily="49" charset="0"/>
                <a:ea typeface="Roboto Mono" panose="00000009000000000000" pitchFamily="49" charset="0"/>
              </a:rPr>
              <a:t> filename obj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use</a:t>
            </a:r>
            <a:r>
              <a:rPr lang="en-US" b="0" dirty="0">
                <a:solidFill>
                  <a:srgbClr val="EEFFFF"/>
                </a:solidFill>
                <a:effectLst/>
                <a:latin typeface="Roboto Mono" panose="00000009000000000000" pitchFamily="49" charset="0"/>
                <a:ea typeface="Roboto Mono" panose="00000009000000000000" pitchFamily="49" charset="0"/>
              </a:rPr>
              <a:t> file1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File.CreateText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filename</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file1.WriteLine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{0}</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obj.ToString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file1.Dispose() is called implicitly here.</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writetofile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abc.txt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Humpty</a:t>
            </a:r>
            <a:r>
              <a:rPr lang="en-US" b="0" dirty="0">
                <a:solidFill>
                  <a:srgbClr val="C3E88D"/>
                </a:solidFill>
                <a:effectLst/>
                <a:latin typeface="Roboto Mono" panose="00000009000000000000" pitchFamily="49" charset="0"/>
                <a:ea typeface="Roboto Mono" panose="00000009000000000000" pitchFamily="49" charset="0"/>
              </a:rPr>
              <a:t> Dumpty sat on a wall.</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34767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a:t>using</a:t>
            </a:r>
            <a:r>
              <a:rPr lang="en-US" dirty="0"/>
              <a:t> function</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More akin to the using keyword in C#</a:t>
            </a:r>
          </a:p>
          <a:p>
            <a:pPr>
              <a:spcAft>
                <a:spcPts val="600"/>
              </a:spcAft>
            </a:pPr>
            <a:r>
              <a:rPr lang="en-US" dirty="0"/>
              <a:t>Parameter is passed to the associated lambda function</a:t>
            </a:r>
          </a:p>
          <a:p>
            <a:pPr>
              <a:spcAft>
                <a:spcPts val="600"/>
              </a:spcAft>
            </a:pPr>
            <a:r>
              <a:rPr lang="en-US" dirty="0"/>
              <a:t>And </a:t>
            </a:r>
            <a:r>
              <a:rPr lang="en-US" dirty="0" err="1"/>
              <a:t>IDisposable.Dispose</a:t>
            </a:r>
            <a:r>
              <a:rPr lang="en-US" dirty="0"/>
              <a:t> called when lambda returns</a:t>
            </a:r>
          </a:p>
          <a:p>
            <a:pPr>
              <a:spcAft>
                <a:spcPts val="600"/>
              </a:spcAft>
            </a:pPr>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System</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IO</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writetofile2</a:t>
            </a:r>
            <a:r>
              <a:rPr lang="en-US" b="0" dirty="0">
                <a:solidFill>
                  <a:srgbClr val="FF5370"/>
                </a:solidFill>
                <a:effectLst/>
                <a:latin typeface="Roboto Mono" panose="00000009000000000000" pitchFamily="49" charset="0"/>
                <a:ea typeface="Roboto Mono" panose="00000009000000000000" pitchFamily="49" charset="0"/>
              </a:rPr>
              <a:t> filename obj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using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System.IO.File.CreateText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filename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file1 </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file1.WriteLine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{0}</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obj.ToString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writetofile2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abc2.txt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The quick sly fox jumps over the lazy brown dog.</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0505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a:t>do</a:t>
            </a:r>
            <a:r>
              <a:rPr lang="en-US" dirty="0"/>
              <a:t> binding</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Executes code without defining a function or value</a:t>
            </a:r>
          </a:p>
          <a:p>
            <a:pPr>
              <a:spcAft>
                <a:spcPts val="600"/>
              </a:spcAft>
            </a:pPr>
            <a:r>
              <a:rPr lang="en-US" dirty="0"/>
              <a:t>Expects the expression to return unit</a:t>
            </a:r>
          </a:p>
          <a:p>
            <a:pPr>
              <a:spcAft>
                <a:spcPts val="600"/>
              </a:spcAft>
            </a:pPr>
            <a:r>
              <a:rPr lang="en-US" dirty="0"/>
              <a:t>Generally can be omitted</a:t>
            </a:r>
          </a:p>
          <a:p>
            <a:pPr>
              <a:spcAft>
                <a:spcPts val="600"/>
              </a:spcAft>
            </a:pPr>
            <a:r>
              <a:rPr lang="en-US" dirty="0"/>
              <a:t>But good practice for documentation that you want a side effect and not a return value</a:t>
            </a:r>
          </a:p>
        </p:txBody>
      </p:sp>
      <p:sp>
        <p:nvSpPr>
          <p:cNvPr id="2" name="Text Placeholder 1"/>
          <p:cNvSpPr>
            <a:spLocks noGrp="1"/>
          </p:cNvSpPr>
          <p:nvPr>
            <p:ph type="body" sz="quarter" idx="10"/>
          </p:nvPr>
        </p:nvSpPr>
        <p:spPr/>
        <p:txBody>
          <a:bodyPr/>
          <a:lstStyle/>
          <a:p>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Hello!</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warning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ignore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ok</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82219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Generics</a:t>
            </a:r>
          </a:p>
        </p:txBody>
      </p:sp>
    </p:spTree>
    <p:extLst>
      <p:ext uri="{BB962C8B-B14F-4D97-AF65-F5344CB8AC3E}">
        <p14:creationId xmlns:p14="http://schemas.microsoft.com/office/powerpoint/2010/main" val="18949862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 y="1156549"/>
            <a:ext cx="12192000" cy="742949"/>
          </a:xfrm>
        </p:spPr>
        <p:txBody>
          <a:bodyPr/>
          <a:lstStyle/>
          <a:p>
            <a:r>
              <a:rPr lang="en-US" sz="16000" dirty="0">
                <a:latin typeface="PS TT Commons" panose="02000506040000020004" pitchFamily="50" charset="0"/>
              </a:rPr>
              <a:t>`a</a:t>
            </a:r>
          </a:p>
        </p:txBody>
      </p:sp>
      <p:sp>
        <p:nvSpPr>
          <p:cNvPr id="3" name="Text Placeholder 2"/>
          <p:cNvSpPr>
            <a:spLocks noGrp="1"/>
          </p:cNvSpPr>
          <p:nvPr>
            <p:ph type="body" sz="quarter" idx="12"/>
          </p:nvPr>
        </p:nvSpPr>
        <p:spPr/>
        <p:txBody>
          <a:bodyPr/>
          <a:lstStyle/>
          <a:p>
            <a:r>
              <a:rPr lang="en-US" dirty="0"/>
              <a:t>Values that can be one of a number of named cases</a:t>
            </a:r>
          </a:p>
        </p:txBody>
      </p:sp>
      <p:sp>
        <p:nvSpPr>
          <p:cNvPr id="5" name="Text Placeholder 3">
            <a:extLst>
              <a:ext uri="{FF2B5EF4-FFF2-40B4-BE49-F238E27FC236}">
                <a16:creationId xmlns:a16="http://schemas.microsoft.com/office/drawing/2014/main" id="{38B61C2A-C94D-4746-ADEE-730FA004EEA4}"/>
              </a:ext>
            </a:extLst>
          </p:cNvPr>
          <p:cNvSpPr txBox="1">
            <a:spLocks/>
          </p:cNvSpPr>
          <p:nvPr/>
        </p:nvSpPr>
        <p:spPr>
          <a:xfrm>
            <a:off x="1261294" y="4147399"/>
            <a:ext cx="9974217" cy="742949"/>
          </a:xfrm>
          <a:prstGeom prst="rect">
            <a:avLst/>
          </a:prstGeom>
        </p:spPr>
        <p:txBody>
          <a:bodyPr vert="horz" lIns="91440" tIns="45720" rIns="91440" bIns="45720" rtlCol="0" anchor="ctr">
            <a:noAutofit/>
          </a:bodyPr>
          <a:lstStyle>
            <a:lvl1pPr marL="0" marR="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sz="4000" b="0" i="0" kern="1200">
                <a:solidFill>
                  <a:schemeClr val="bg1"/>
                </a:solidFill>
                <a:latin typeface="+mj-lt"/>
                <a:ea typeface="PS TT Commons" charset="0"/>
                <a:cs typeface="PS TT Commons"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r>
              <a:rPr lang="en-US"/>
              <a:t>Generics</a:t>
            </a:r>
            <a:endParaRPr lang="en-US" dirty="0"/>
          </a:p>
        </p:txBody>
      </p:sp>
    </p:spTree>
    <p:extLst>
      <p:ext uri="{BB962C8B-B14F-4D97-AF65-F5344CB8AC3E}">
        <p14:creationId xmlns:p14="http://schemas.microsoft.com/office/powerpoint/2010/main" val="1491495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Generics</a:t>
            </a:r>
          </a:p>
        </p:txBody>
      </p:sp>
      <p:sp>
        <p:nvSpPr>
          <p:cNvPr id="2" name="Text Placeholder 1"/>
          <p:cNvSpPr>
            <a:spLocks noGrp="1"/>
          </p:cNvSpPr>
          <p:nvPr>
            <p:ph type="body" sz="quarter" idx="10"/>
          </p:nvPr>
        </p:nvSpPr>
        <p:spPr>
          <a:prstGeom prst="rect">
            <a:avLst/>
          </a:prstGeom>
        </p:spPr>
        <p:txBody>
          <a:bodyPr/>
          <a:lstStyle/>
          <a:p>
            <a:r>
              <a:rPr lang="en-US" dirty="0"/>
              <a:t>Function values, methods, properties and aggregate types can be </a:t>
            </a:r>
            <a:r>
              <a:rPr lang="en-US" i="1" dirty="0"/>
              <a:t>generic</a:t>
            </a:r>
          </a:p>
          <a:p>
            <a:r>
              <a:rPr lang="en-US" dirty="0"/>
              <a:t>Generic constructs contain at least one type parameter</a:t>
            </a:r>
          </a:p>
          <a:p>
            <a:r>
              <a:rPr lang="en-US" dirty="0"/>
              <a:t>Enables writing code that works with a variety of types</a:t>
            </a:r>
          </a:p>
          <a:p>
            <a:r>
              <a:rPr lang="en-US" dirty="0"/>
              <a:t>Generic types are often referred to as </a:t>
            </a:r>
            <a:r>
              <a:rPr lang="en-US" i="1" dirty="0"/>
              <a:t>polymorphic types</a:t>
            </a:r>
          </a:p>
        </p:txBody>
      </p:sp>
      <p:sp>
        <p:nvSpPr>
          <p:cNvPr id="6" name="Text Placeholder 3">
            <a:extLst>
              <a:ext uri="{FF2B5EF4-FFF2-40B4-BE49-F238E27FC236}">
                <a16:creationId xmlns:a16="http://schemas.microsoft.com/office/drawing/2014/main" id="{CE0FF8FA-77D4-4637-9F7F-608B5AD9ABBB}"/>
              </a:ext>
            </a:extLst>
          </p:cNvPr>
          <p:cNvSpPr txBox="1">
            <a:spLocks/>
          </p:cNvSpPr>
          <p:nvPr/>
        </p:nvSpPr>
        <p:spPr>
          <a:xfrm>
            <a:off x="685798" y="2197101"/>
            <a:ext cx="3496735" cy="4551364"/>
          </a:xfrm>
          <a:prstGeom prst="rect">
            <a:avLst/>
          </a:prstGeom>
        </p:spPr>
        <p:txBody>
          <a:bodyPr/>
          <a:lst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lgn="ctr"/>
            <a:r>
              <a:rPr lang="en-US" sz="16000" dirty="0">
                <a:solidFill>
                  <a:schemeClr val="accent1"/>
                </a:solidFill>
                <a:latin typeface="PS TT Commons" panose="02000506040000020004" pitchFamily="50" charset="0"/>
              </a:rPr>
              <a:t>`a</a:t>
            </a:r>
          </a:p>
        </p:txBody>
      </p:sp>
    </p:spTree>
    <p:extLst>
      <p:ext uri="{BB962C8B-B14F-4D97-AF65-F5344CB8AC3E}">
        <p14:creationId xmlns:p14="http://schemas.microsoft.com/office/powerpoint/2010/main" val="417527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 Ecosystem</a:t>
            </a:r>
          </a:p>
        </p:txBody>
      </p:sp>
      <p:sp>
        <p:nvSpPr>
          <p:cNvPr id="4" name="Text Placeholder 3"/>
          <p:cNvSpPr>
            <a:spLocks noGrp="1"/>
          </p:cNvSpPr>
          <p:nvPr>
            <p:ph type="body" sz="quarter" idx="15"/>
          </p:nvPr>
        </p:nvSpPr>
        <p:spPr/>
        <p:txBody>
          <a:bodyPr/>
          <a:lstStyle/>
          <a:p>
            <a:r>
              <a:rPr lang="en-US" dirty="0"/>
              <a:t>Languages</a:t>
            </a:r>
          </a:p>
        </p:txBody>
      </p:sp>
      <p:sp>
        <p:nvSpPr>
          <p:cNvPr id="6" name="Text Placeholder 5"/>
          <p:cNvSpPr>
            <a:spLocks noGrp="1"/>
          </p:cNvSpPr>
          <p:nvPr>
            <p:ph type="body" sz="quarter" idx="17"/>
          </p:nvPr>
        </p:nvSpPr>
        <p:spPr/>
        <p:txBody>
          <a:bodyPr/>
          <a:lstStyle/>
          <a:p>
            <a:r>
              <a:rPr lang="en-US" dirty="0"/>
              <a:t>Libraries</a:t>
            </a:r>
          </a:p>
        </p:txBody>
      </p:sp>
      <p:sp>
        <p:nvSpPr>
          <p:cNvPr id="8" name="Text Placeholder 7"/>
          <p:cNvSpPr>
            <a:spLocks noGrp="1"/>
          </p:cNvSpPr>
          <p:nvPr>
            <p:ph type="body" sz="quarter" idx="19"/>
          </p:nvPr>
        </p:nvSpPr>
        <p:spPr/>
        <p:txBody>
          <a:bodyPr/>
          <a:lstStyle/>
          <a:p>
            <a:r>
              <a:rPr lang="en-US" dirty="0"/>
              <a:t>Tools</a:t>
            </a:r>
          </a:p>
        </p:txBody>
      </p:sp>
      <p:pic>
        <p:nvPicPr>
          <p:cNvPr id="3076" name="Picture 4">
            <a:extLst>
              <a:ext uri="{FF2B5EF4-FFF2-40B4-BE49-F238E27FC236}">
                <a16:creationId xmlns:a16="http://schemas.microsoft.com/office/drawing/2014/main" id="{F7DEDAE1-9CED-4525-97CA-3DD0F1E312D3}"/>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955676" y="1810408"/>
            <a:ext cx="1177925" cy="10252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209E04D-4C16-4653-8156-FAF6E420A8C2}"/>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bwMode="auto">
          <a:xfrm>
            <a:off x="977539" y="3386667"/>
            <a:ext cx="1134198" cy="11461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759DA30-EBE6-4D0F-8A26-93706090E197}"/>
              </a:ext>
            </a:extLst>
          </p:cNvPr>
          <p:cNvPicPr>
            <a:picLocks noGrp="1" noChangeAspect="1" noChangeArrowheads="1"/>
          </p:cNvPicPr>
          <p:nvPr>
            <p:ph sz="quarter" idx="18"/>
          </p:nvPr>
        </p:nvPicPr>
        <p:blipFill>
          <a:blip r:embed="rId5">
            <a:extLst>
              <a:ext uri="{28A0092B-C50C-407E-A947-70E740481C1C}">
                <a14:useLocalDpi xmlns:a14="http://schemas.microsoft.com/office/drawing/2010/main" val="0"/>
              </a:ext>
            </a:extLst>
          </a:blip>
          <a:srcRect/>
          <a:stretch>
            <a:fillRect/>
          </a:stretch>
        </p:blipFill>
        <p:spPr bwMode="auto">
          <a:xfrm>
            <a:off x="956583" y="4988984"/>
            <a:ext cx="1176109" cy="114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877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Generic parameters to functions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Type parameter specified with an apostrophe</a:t>
            </a:r>
          </a:p>
          <a:p>
            <a:pPr>
              <a:spcAft>
                <a:spcPts val="600"/>
              </a:spcAft>
            </a:pPr>
            <a:r>
              <a:rPr lang="en-US" dirty="0"/>
              <a:t>Applicable to function values, properties, aggregate types</a:t>
            </a:r>
          </a:p>
          <a:p>
            <a:pPr>
              <a:spcAft>
                <a:spcPts val="600"/>
              </a:spcAft>
            </a:pPr>
            <a:r>
              <a:rPr lang="en-US" dirty="0"/>
              <a:t>Compiler attempts to make all declarations implicitly generic</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swapImplicit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b</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a</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 * 'b -&gt; 'b * 'a</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swapExplicit</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b</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a</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 * 'b -&gt; 'b * 'a</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11578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Generic / polymorphic types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Type can define generic types to be used as types for fields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GenericRecord</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FFCB6B"/>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C# would be </a:t>
            </a:r>
            <a:r>
              <a:rPr lang="en-US" b="0" dirty="0" err="1">
                <a:solidFill>
                  <a:schemeClr val="bg2">
                    <a:lumMod val="90000"/>
                  </a:schemeClr>
                </a:solidFill>
                <a:effectLst/>
                <a:latin typeface="Roboto Mono" panose="00000009000000000000" pitchFamily="49" charset="0"/>
                <a:ea typeface="Roboto Mono" panose="00000009000000000000" pitchFamily="49" charset="0"/>
              </a:rPr>
              <a:t>GenericRecord</a:t>
            </a:r>
            <a:r>
              <a:rPr lang="en-US" b="0" dirty="0">
                <a:solidFill>
                  <a:schemeClr val="bg2">
                    <a:lumMod val="90000"/>
                  </a:schemeClr>
                </a:solidFill>
                <a:effectLst/>
                <a:latin typeface="Roboto Mono" panose="00000009000000000000" pitchFamily="49" charset="0"/>
                <a:ea typeface="Roboto Mono" panose="00000009000000000000" pitchFamily="49" charset="0"/>
              </a:rPr>
              <a:t>&lt;T,V&gt;</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Field1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Field2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gr1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Field1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Field2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gr2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Field1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Field2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true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3620381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types are supported and specified with an apostrophe (such as </a:t>
            </a:r>
            <a:r>
              <a:rPr lang="en-US" i="1" dirty="0"/>
              <a:t>‘a</a:t>
            </a:r>
            <a:r>
              <a:rPr lang="en-US" dirty="0"/>
              <a:t>)</a:t>
            </a:r>
          </a:p>
        </p:txBody>
      </p:sp>
    </p:spTree>
    <p:extLst>
      <p:ext uri="{BB962C8B-B14F-4D97-AF65-F5344CB8AC3E}">
        <p14:creationId xmlns:p14="http://schemas.microsoft.com/office/powerpoint/2010/main" val="29733080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Types and Inference</a:t>
            </a:r>
          </a:p>
        </p:txBody>
      </p:sp>
      <p:sp>
        <p:nvSpPr>
          <p:cNvPr id="3" name="Text Placeholder 2"/>
          <p:cNvSpPr>
            <a:spLocks noGrp="1"/>
          </p:cNvSpPr>
          <p:nvPr>
            <p:ph type="body" sz="quarter" idx="12"/>
          </p:nvPr>
        </p:nvSpPr>
        <p:spPr/>
        <p:txBody>
          <a:bodyPr/>
          <a:lstStyle/>
          <a:p>
            <a:r>
              <a:rPr lang="en-US" dirty="0"/>
              <a:t>Essential data types and how type is determined</a:t>
            </a:r>
          </a:p>
        </p:txBody>
      </p:sp>
      <p:pic>
        <p:nvPicPr>
          <p:cNvPr id="8194" name="Picture 2">
            <a:extLst>
              <a:ext uri="{FF2B5EF4-FFF2-40B4-BE49-F238E27FC236}">
                <a16:creationId xmlns:a16="http://schemas.microsoft.com/office/drawing/2014/main" id="{0FAF3BC0-FC51-4E11-A92B-321B461B8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616" y="468875"/>
            <a:ext cx="3274768" cy="296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31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type inferencing infers function parameters to generic types when possible</a:t>
            </a:r>
          </a:p>
        </p:txBody>
      </p:sp>
    </p:spTree>
    <p:extLst>
      <p:ext uri="{BB962C8B-B14F-4D97-AF65-F5344CB8AC3E}">
        <p14:creationId xmlns:p14="http://schemas.microsoft.com/office/powerpoint/2010/main" val="33043373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default F# infers all types from the expression definition. By default you never have to code a type name, but can override if F# infers incorrectly.</a:t>
            </a:r>
          </a:p>
        </p:txBody>
      </p:sp>
    </p:spTree>
    <p:extLst>
      <p:ext uri="{BB962C8B-B14F-4D97-AF65-F5344CB8AC3E}">
        <p14:creationId xmlns:p14="http://schemas.microsoft.com/office/powerpoint/2010/main" val="15253621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Conversions</a:t>
            </a:r>
          </a:p>
        </p:txBody>
      </p:sp>
    </p:spTree>
    <p:extLst>
      <p:ext uri="{BB962C8B-B14F-4D97-AF65-F5344CB8AC3E}">
        <p14:creationId xmlns:p14="http://schemas.microsoft.com/office/powerpoint/2010/main" val="645110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Generator</a:t>
            </a:r>
          </a:p>
        </p:txBody>
      </p:sp>
      <p:sp>
        <p:nvSpPr>
          <p:cNvPr id="3" name="Text Placeholder 2"/>
          <p:cNvSpPr>
            <a:spLocks noGrp="1"/>
          </p:cNvSpPr>
          <p:nvPr>
            <p:ph type="body" sz="quarter" idx="12"/>
          </p:nvPr>
        </p:nvSpPr>
        <p:spPr/>
        <p:txBody>
          <a:bodyPr/>
          <a:lstStyle/>
          <a:p>
            <a:r>
              <a:rPr lang="en-US" dirty="0"/>
              <a:t>TBD</a:t>
            </a:r>
          </a:p>
        </p:txBody>
      </p:sp>
      <p:pic>
        <p:nvPicPr>
          <p:cNvPr id="31746" name="Picture 2">
            <a:extLst>
              <a:ext uri="{FF2B5EF4-FFF2-40B4-BE49-F238E27FC236}">
                <a16:creationId xmlns:a16="http://schemas.microsoft.com/office/drawing/2014/main" id="{D85F042B-C8C9-498F-BA06-13B010BF7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265" y="721044"/>
            <a:ext cx="2886075" cy="251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61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 Conversions</a:t>
            </a:r>
          </a:p>
        </p:txBody>
      </p:sp>
      <p:sp>
        <p:nvSpPr>
          <p:cNvPr id="2" name="Text Placeholder 1"/>
          <p:cNvSpPr>
            <a:spLocks noGrp="1"/>
          </p:cNvSpPr>
          <p:nvPr>
            <p:ph type="body" sz="quarter" idx="10"/>
          </p:nvPr>
        </p:nvSpPr>
        <p:spPr>
          <a:prstGeom prst="rect">
            <a:avLst/>
          </a:prstGeom>
        </p:spPr>
        <p:txBody>
          <a:bodyPr/>
          <a:lstStyle/>
          <a:p>
            <a:r>
              <a:rPr lang="en-US" dirty="0" err="1"/>
              <a:t>tbd</a:t>
            </a:r>
            <a:endParaRPr lang="en-US" dirty="0"/>
          </a:p>
        </p:txBody>
      </p:sp>
      <p:pic>
        <p:nvPicPr>
          <p:cNvPr id="30722" name="Picture 2">
            <a:extLst>
              <a:ext uri="{FF2B5EF4-FFF2-40B4-BE49-F238E27FC236}">
                <a16:creationId xmlns:a16="http://schemas.microsoft.com/office/drawing/2014/main" id="{4EF39422-5AD8-4B30-AD8D-E3325D5F2E5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79711"/>
            <a:ext cx="3497263" cy="304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225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Binding variables and functions</a:t>
            </a:r>
          </a:p>
          <a:p>
            <a:pPr lvl="1"/>
            <a:r>
              <a:rPr lang="en-US" dirty="0"/>
              <a:t>Define variables and bind to values</a:t>
            </a:r>
          </a:p>
          <a:p>
            <a:pPr lvl="1"/>
            <a:r>
              <a:rPr lang="en-US" dirty="0"/>
              <a:t>Examine automatic type inference</a:t>
            </a:r>
          </a:p>
          <a:p>
            <a:pPr lvl="1"/>
            <a:r>
              <a:rPr lang="en-US" dirty="0"/>
              <a:t>Create and access arrays and lists</a:t>
            </a:r>
          </a:p>
          <a:p>
            <a:pPr lvl="1"/>
            <a:r>
              <a:rPr lang="en-US" dirty="0"/>
              <a:t>List cons and concatenation</a:t>
            </a:r>
          </a:p>
          <a:p>
            <a:pPr lvl="1"/>
            <a:r>
              <a:rPr lang="en-US" dirty="0"/>
              <a:t>Defining a function</a:t>
            </a:r>
          </a:p>
          <a:p>
            <a:pPr lvl="1"/>
            <a:r>
              <a:rPr lang="en-US" dirty="0"/>
              <a:t>Returning values from a function</a:t>
            </a:r>
          </a:p>
        </p:txBody>
      </p:sp>
    </p:spTree>
    <p:extLst>
      <p:ext uri="{BB962C8B-B14F-4D97-AF65-F5344CB8AC3E}">
        <p14:creationId xmlns:p14="http://schemas.microsoft.com/office/powerpoint/2010/main" val="407906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9FBC"/>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.NET 6</a:t>
            </a:r>
          </a:p>
        </p:txBody>
      </p:sp>
      <p:sp>
        <p:nvSpPr>
          <p:cNvPr id="3" name="Text Placeholder 2"/>
          <p:cNvSpPr>
            <a:spLocks noGrp="1"/>
          </p:cNvSpPr>
          <p:nvPr>
            <p:ph type="body" sz="quarter" idx="12"/>
          </p:nvPr>
        </p:nvSpPr>
        <p:spPr/>
        <p:txBody>
          <a:bodyPr/>
          <a:lstStyle/>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0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Organization and Control Flow</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39042059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5129561" y="542544"/>
            <a:ext cx="6824546" cy="5779008"/>
          </a:xfrm>
        </p:spPr>
        <p:txBody>
          <a:bodyPr/>
          <a:lstStyle/>
          <a:p>
            <a:endParaRPr lang="en-US" dirty="0"/>
          </a:p>
        </p:txBody>
      </p:sp>
    </p:spTree>
    <p:extLst>
      <p:ext uri="{BB962C8B-B14F-4D97-AF65-F5344CB8AC3E}">
        <p14:creationId xmlns:p14="http://schemas.microsoft.com/office/powerpoint/2010/main" val="9689990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Loops</a:t>
            </a:r>
          </a:p>
        </p:txBody>
      </p:sp>
    </p:spTree>
    <p:extLst>
      <p:ext uri="{BB962C8B-B14F-4D97-AF65-F5344CB8AC3E}">
        <p14:creationId xmlns:p14="http://schemas.microsoft.com/office/powerpoint/2010/main" val="15509198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Control Flow: Loops</a:t>
            </a:r>
          </a:p>
        </p:txBody>
      </p:sp>
      <p:sp>
        <p:nvSpPr>
          <p:cNvPr id="3" name="Text Placeholder 2"/>
          <p:cNvSpPr>
            <a:spLocks noGrp="1"/>
          </p:cNvSpPr>
          <p:nvPr>
            <p:ph type="body" sz="quarter" idx="12"/>
          </p:nvPr>
        </p:nvSpPr>
        <p:spPr/>
        <p:txBody>
          <a:bodyPr/>
          <a:lstStyle/>
          <a:p>
            <a:r>
              <a:rPr lang="en-US" dirty="0" err="1"/>
              <a:t>for’s</a:t>
            </a:r>
            <a:r>
              <a:rPr lang="en-US" dirty="0"/>
              <a:t> and while’s</a:t>
            </a:r>
          </a:p>
        </p:txBody>
      </p:sp>
      <p:pic>
        <p:nvPicPr>
          <p:cNvPr id="10242" name="Picture 2">
            <a:extLst>
              <a:ext uri="{FF2B5EF4-FFF2-40B4-BE49-F238E27FC236}">
                <a16:creationId xmlns:a16="http://schemas.microsoft.com/office/drawing/2014/main" id="{B56278BE-06CA-4A58-9A68-D20A25604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419" y="858140"/>
            <a:ext cx="4655161" cy="200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22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solidFill>
            <a:schemeClr val="accent2"/>
          </a:solidFill>
        </p:spPr>
        <p:txBody>
          <a:bodyPr vert="horz" lIns="182880" tIns="182880" rIns="182880" bIns="182880" rtlCol="0" anchor="ctr">
            <a:normAutofit/>
          </a:bodyPr>
          <a:lstStyle/>
          <a:p>
            <a:r>
              <a:rPr lang="en-US" b="1" dirty="0">
                <a:solidFill>
                  <a:schemeClr val="bg1"/>
                </a:solidFill>
                <a:latin typeface="PS TT Commons DemiBold" charset="0"/>
                <a:ea typeface="PS TT Commons DemiBold" charset="0"/>
                <a:cs typeface="PS TT Commons DemiBold" charset="0"/>
              </a:rPr>
              <a:t>while…do</a:t>
            </a:r>
          </a:p>
          <a:p>
            <a:r>
              <a:rPr lang="en-US" sz="2133" dirty="0">
                <a:solidFill>
                  <a:schemeClr val="bg1"/>
                </a:solidFill>
                <a:ea typeface="Gotham-Book" charset="0"/>
                <a:cs typeface="Gotham-Book" charset="0"/>
              </a:rPr>
              <a:t>Do something over and over until a condition is met</a:t>
            </a:r>
          </a:p>
        </p:txBody>
      </p:sp>
      <p:sp>
        <p:nvSpPr>
          <p:cNvPr id="3" name="Content Placeholder 2"/>
          <p:cNvSpPr>
            <a:spLocks noGrp="1"/>
          </p:cNvSpPr>
          <p:nvPr>
            <p:ph sz="quarter" idx="11"/>
          </p:nvPr>
        </p:nvSpPr>
        <p:spPr>
          <a:solidFill>
            <a:schemeClr val="accent5"/>
          </a:solidFill>
        </p:spPr>
        <p:txBody>
          <a:bodyPr vert="horz" lIns="182880" tIns="182880" rIns="182880" bIns="182880" rtlCol="0" anchor="ctr">
            <a:normAutofit/>
          </a:bodyPr>
          <a:lstStyle/>
          <a:p>
            <a:r>
              <a:rPr lang="en-US" b="1" dirty="0">
                <a:solidFill>
                  <a:schemeClr val="bg1"/>
                </a:solidFill>
                <a:latin typeface="PS TT Commons DemiBold" charset="0"/>
                <a:ea typeface="PS TT Commons DemiBold" charset="0"/>
                <a:cs typeface="PS TT Commons DemiBold" charset="0"/>
              </a:rPr>
              <a:t>for…to…do</a:t>
            </a:r>
          </a:p>
          <a:p>
            <a:pPr>
              <a:spcBef>
                <a:spcPts val="1000"/>
              </a:spcBef>
            </a:pPr>
            <a:r>
              <a:rPr lang="en-US" sz="2133" dirty="0">
                <a:solidFill>
                  <a:schemeClr val="bg1"/>
                </a:solidFill>
                <a:ea typeface="Gotham-Book" charset="0"/>
                <a:cs typeface="Gotham-Book" charset="0"/>
              </a:rPr>
              <a:t>Iterate over a range of values in a loop variable</a:t>
            </a:r>
          </a:p>
        </p:txBody>
      </p:sp>
      <p:sp>
        <p:nvSpPr>
          <p:cNvPr id="4" name="Content Placeholder 3"/>
          <p:cNvSpPr>
            <a:spLocks noGrp="1"/>
          </p:cNvSpPr>
          <p:nvPr>
            <p:ph sz="quarter" idx="10"/>
          </p:nvPr>
        </p:nvSpPr>
        <p:spPr>
          <a:solidFill>
            <a:schemeClr val="accent6"/>
          </a:solidFill>
        </p:spPr>
        <p:txBody>
          <a:bodyPr vert="horz" lIns="182880" tIns="182880" rIns="182880" bIns="182880" rtlCol="0" anchor="ctr">
            <a:normAutofit/>
          </a:bodyPr>
          <a:lstStyle/>
          <a:p>
            <a:r>
              <a:rPr lang="en-US" b="1" dirty="0">
                <a:solidFill>
                  <a:schemeClr val="bg1"/>
                </a:solidFill>
                <a:latin typeface="PS TT Commons DemiBold" charset="0"/>
                <a:ea typeface="PS TT Commons DemiBold" charset="0"/>
                <a:cs typeface="PS TT Commons DemiBold" charset="0"/>
              </a:rPr>
              <a:t>for…in…do</a:t>
            </a:r>
          </a:p>
          <a:p>
            <a:pPr>
              <a:spcBef>
                <a:spcPts val="1000"/>
              </a:spcBef>
            </a:pPr>
            <a:r>
              <a:rPr lang="en-US" sz="2133" dirty="0">
                <a:solidFill>
                  <a:schemeClr val="bg1"/>
                </a:solidFill>
                <a:ea typeface="PS TT Commons DemiBold" charset="0"/>
                <a:cs typeface="PS TT Commons DemiBold" charset="0"/>
              </a:rPr>
              <a:t>Iterate over an </a:t>
            </a:r>
            <a:r>
              <a:rPr lang="en-US" sz="2133" dirty="0" err="1">
                <a:solidFill>
                  <a:schemeClr val="bg1"/>
                </a:solidFill>
                <a:ea typeface="PS TT Commons DemiBold" charset="0"/>
                <a:cs typeface="PS TT Commons DemiBold" charset="0"/>
              </a:rPr>
              <a:t>IEnumerable</a:t>
            </a:r>
            <a:r>
              <a:rPr lang="en-US" sz="2133" dirty="0">
                <a:solidFill>
                  <a:schemeClr val="bg1"/>
                </a:solidFill>
                <a:ea typeface="PS TT Commons DemiBold" charset="0"/>
                <a:cs typeface="PS TT Commons DemiBold" charset="0"/>
              </a:rPr>
              <a:t> collection</a:t>
            </a:r>
          </a:p>
        </p:txBody>
      </p:sp>
      <p:sp>
        <p:nvSpPr>
          <p:cNvPr id="5" name="Title 4"/>
          <p:cNvSpPr>
            <a:spLocks noGrp="1"/>
          </p:cNvSpPr>
          <p:nvPr>
            <p:ph type="title"/>
          </p:nvPr>
        </p:nvSpPr>
        <p:spPr/>
        <p:txBody>
          <a:bodyPr/>
          <a:lstStyle/>
          <a:p>
            <a:r>
              <a:rPr lang="en-US" dirty="0"/>
              <a:t>Imperative Loops</a:t>
            </a:r>
          </a:p>
        </p:txBody>
      </p:sp>
    </p:spTree>
    <p:extLst>
      <p:ext uri="{BB962C8B-B14F-4D97-AF65-F5344CB8AC3E}">
        <p14:creationId xmlns:p14="http://schemas.microsoft.com/office/powerpoint/2010/main" val="208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P spid="4" grpId="0" build="p"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and while loops</a:t>
            </a:r>
          </a:p>
        </p:txBody>
      </p:sp>
      <p:sp>
        <p:nvSpPr>
          <p:cNvPr id="2" name="Text Placeholder 1"/>
          <p:cNvSpPr>
            <a:spLocks noGrp="1"/>
          </p:cNvSpPr>
          <p:nvPr>
            <p:ph type="body" sz="quarter" idx="10"/>
          </p:nvPr>
        </p:nvSpPr>
        <p:spPr/>
        <p:txBody>
          <a:bodyPr/>
          <a:lstStyle/>
          <a:p>
            <a:endParaRPr lang="nn-NO" b="0" dirty="0">
              <a:solidFill>
                <a:srgbClr val="C792EA"/>
              </a:solidFill>
              <a:effectLst/>
              <a:latin typeface="Roboto Mono" panose="00000009000000000000" pitchFamily="49" charset="0"/>
              <a:ea typeface="Roboto Mono" panose="00000009000000000000" pitchFamily="49" charset="0"/>
            </a:endParaRPr>
          </a:p>
          <a:p>
            <a:r>
              <a:rPr lang="nn-NO" i="1" dirty="0">
                <a:solidFill>
                  <a:schemeClr val="tx2">
                    <a:lumMod val="50000"/>
                    <a:lumOff val="50000"/>
                  </a:schemeClr>
                </a:solidFill>
                <a:latin typeface="Roboto Mono" panose="00000009000000000000" pitchFamily="49" charset="0"/>
                <a:ea typeface="Roboto Mono" panose="00000009000000000000" pitchFamily="49" charset="0"/>
              </a:rPr>
              <a:t>// all output 1 2 3, each on a new line</a:t>
            </a:r>
          </a:p>
          <a:p>
            <a:r>
              <a:rPr lang="nn-NO" b="0" dirty="0">
                <a:solidFill>
                  <a:srgbClr val="C792EA"/>
                </a:solidFill>
                <a:effectLst/>
                <a:latin typeface="Roboto Mono" panose="00000009000000000000" pitchFamily="49" charset="0"/>
                <a:ea typeface="Roboto Mono" panose="00000009000000000000" pitchFamily="49" charset="0"/>
              </a:rPr>
              <a:t>let</a:t>
            </a:r>
            <a:r>
              <a:rPr lang="nn-NO" b="0" dirty="0">
                <a:solidFill>
                  <a:srgbClr val="EEFFFF"/>
                </a:solidFill>
                <a:effectLst/>
                <a:latin typeface="Roboto Mono" panose="00000009000000000000" pitchFamily="49" charset="0"/>
                <a:ea typeface="Roboto Mono" panose="00000009000000000000" pitchFamily="49" charset="0"/>
              </a:rPr>
              <a:t> list </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F78C6C"/>
                </a:solidFill>
                <a:effectLst/>
                <a:latin typeface="Roboto Mono" panose="00000009000000000000" pitchFamily="49" charset="0"/>
                <a:ea typeface="Roboto Mono" panose="00000009000000000000" pitchFamily="49" charset="0"/>
              </a:rPr>
              <a:t>1</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F78C6C"/>
                </a:solidFill>
                <a:effectLst/>
                <a:latin typeface="Roboto Mono" panose="00000009000000000000" pitchFamily="49" charset="0"/>
                <a:ea typeface="Roboto Mono" panose="00000009000000000000" pitchFamily="49" charset="0"/>
              </a:rPr>
              <a:t>2</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F78C6C"/>
                </a:solidFill>
                <a:effectLst/>
                <a:latin typeface="Roboto Mono" panose="00000009000000000000" pitchFamily="49" charset="0"/>
                <a:ea typeface="Roboto Mono" panose="00000009000000000000" pitchFamily="49" charset="0"/>
              </a:rPr>
              <a:t>3</a:t>
            </a:r>
            <a:r>
              <a:rPr lang="nn-NO" b="0" dirty="0">
                <a:solidFill>
                  <a:srgbClr val="C792EA"/>
                </a:solidFill>
                <a:effectLst/>
                <a:latin typeface="Roboto Mono" panose="00000009000000000000" pitchFamily="49" charset="0"/>
                <a:ea typeface="Roboto Mono" panose="00000009000000000000" pitchFamily="49" charset="0"/>
              </a:rPr>
              <a:t>]</a:t>
            </a:r>
            <a:endParaRPr lang="nn-NO" b="0" dirty="0">
              <a:solidFill>
                <a:srgbClr val="EEFFFF"/>
              </a:solidFill>
              <a:effectLst/>
              <a:latin typeface="Roboto Mono" panose="00000009000000000000" pitchFamily="49" charset="0"/>
              <a:ea typeface="Roboto Mono" panose="00000009000000000000" pitchFamily="49" charset="0"/>
            </a:endParaRPr>
          </a:p>
          <a:p>
            <a:r>
              <a:rPr lang="nn-NO" b="0" i="1" dirty="0">
                <a:solidFill>
                  <a:srgbClr val="89DDFF"/>
                </a:solidFill>
                <a:effectLst/>
                <a:latin typeface="Roboto Mono" panose="00000009000000000000" pitchFamily="49" charset="0"/>
                <a:ea typeface="Roboto Mono" panose="00000009000000000000" pitchFamily="49" charset="0"/>
              </a:rPr>
              <a:t>for</a:t>
            </a:r>
            <a:r>
              <a:rPr lang="nn-NO" b="0" dirty="0">
                <a:solidFill>
                  <a:srgbClr val="EEFFFF"/>
                </a:solidFill>
                <a:effectLst/>
                <a:latin typeface="Roboto Mono" panose="00000009000000000000" pitchFamily="49" charset="0"/>
                <a:ea typeface="Roboto Mono" panose="00000009000000000000" pitchFamily="49" charset="0"/>
              </a:rPr>
              <a:t> i </a:t>
            </a:r>
            <a:r>
              <a:rPr lang="nn-NO" b="0" i="1" dirty="0">
                <a:solidFill>
                  <a:srgbClr val="89DDFF"/>
                </a:solidFill>
                <a:effectLst/>
                <a:latin typeface="Roboto Mono" panose="00000009000000000000" pitchFamily="49" charset="0"/>
                <a:ea typeface="Roboto Mono" panose="00000009000000000000" pitchFamily="49" charset="0"/>
              </a:rPr>
              <a:t>in</a:t>
            </a:r>
            <a:r>
              <a:rPr lang="nn-NO" b="0" dirty="0">
                <a:solidFill>
                  <a:srgbClr val="EEFFFF"/>
                </a:solidFill>
                <a:effectLst/>
                <a:latin typeface="Roboto Mono" panose="00000009000000000000" pitchFamily="49" charset="0"/>
                <a:ea typeface="Roboto Mono" panose="00000009000000000000" pitchFamily="49" charset="0"/>
              </a:rPr>
              <a:t> list </a:t>
            </a:r>
            <a:r>
              <a:rPr lang="nn-NO" b="0" i="1" dirty="0">
                <a:solidFill>
                  <a:srgbClr val="89DDFF"/>
                </a:solidFill>
                <a:effectLst/>
                <a:latin typeface="Roboto Mono" panose="00000009000000000000" pitchFamily="49" charset="0"/>
                <a:ea typeface="Roboto Mono" panose="00000009000000000000" pitchFamily="49" charset="0"/>
              </a:rPr>
              <a:t>do </a:t>
            </a:r>
            <a:r>
              <a:rPr lang="nn-NO" b="0" i="1" dirty="0">
                <a:solidFill>
                  <a:schemeClr val="tx2">
                    <a:lumMod val="50000"/>
                    <a:lumOff val="50000"/>
                  </a:schemeClr>
                </a:solidFill>
                <a:effectLst/>
                <a:latin typeface="Roboto Mono" panose="00000009000000000000" pitchFamily="49" charset="0"/>
                <a:ea typeface="Roboto Mono" panose="00000009000000000000" pitchFamily="49" charset="0"/>
              </a:rPr>
              <a:t>// iterate across all items</a:t>
            </a:r>
            <a:endParaRPr lang="nn-NO" b="0" dirty="0">
              <a:solidFill>
                <a:schemeClr val="tx2">
                  <a:lumMod val="50000"/>
                  <a:lumOff val="50000"/>
                </a:schemeClr>
              </a:solidFill>
              <a:effectLst/>
              <a:latin typeface="Roboto Mono" panose="00000009000000000000" pitchFamily="49" charset="0"/>
              <a:ea typeface="Roboto Mono" panose="00000009000000000000" pitchFamily="49" charset="0"/>
            </a:endParaRPr>
          </a:p>
          <a:p>
            <a:r>
              <a:rPr lang="nn-NO" b="0" dirty="0">
                <a:solidFill>
                  <a:srgbClr val="EEFFFF"/>
                </a:solidFill>
                <a:effectLst/>
                <a:latin typeface="Roboto Mono" panose="00000009000000000000" pitchFamily="49" charset="0"/>
                <a:ea typeface="Roboto Mono" panose="00000009000000000000" pitchFamily="49" charset="0"/>
              </a:rPr>
              <a:t>    printfn </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C792EA"/>
                </a:solidFill>
                <a:effectLst/>
                <a:latin typeface="Roboto Mono" panose="00000009000000000000" pitchFamily="49" charset="0"/>
                <a:ea typeface="Roboto Mono" panose="00000009000000000000" pitchFamily="49" charset="0"/>
              </a:rPr>
              <a:t>%A</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i</a:t>
            </a:r>
          </a:p>
          <a:p>
            <a:br>
              <a:rPr lang="nn-NO" b="0" dirty="0">
                <a:solidFill>
                  <a:srgbClr val="EEFFFF"/>
                </a:solidFill>
                <a:effectLst/>
                <a:latin typeface="Roboto Mono" panose="00000009000000000000" pitchFamily="49" charset="0"/>
                <a:ea typeface="Roboto Mono" panose="00000009000000000000" pitchFamily="49" charset="0"/>
              </a:rPr>
            </a:br>
            <a:r>
              <a:rPr lang="nn-NO" b="0" i="1" dirty="0">
                <a:solidFill>
                  <a:srgbClr val="89DDFF"/>
                </a:solidFill>
                <a:effectLst/>
                <a:latin typeface="Roboto Mono" panose="00000009000000000000" pitchFamily="49" charset="0"/>
                <a:ea typeface="Roboto Mono" panose="00000009000000000000" pitchFamily="49" charset="0"/>
              </a:rPr>
              <a:t>for</a:t>
            </a:r>
            <a:r>
              <a:rPr lang="nn-NO" b="0" dirty="0">
                <a:solidFill>
                  <a:srgbClr val="EEFFFF"/>
                </a:solidFill>
                <a:effectLst/>
                <a:latin typeface="Roboto Mono" panose="00000009000000000000" pitchFamily="49" charset="0"/>
                <a:ea typeface="Roboto Mono" panose="00000009000000000000" pitchFamily="49" charset="0"/>
              </a:rPr>
              <a:t> i </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F78C6C"/>
                </a:solidFill>
                <a:effectLst/>
                <a:latin typeface="Roboto Mono" panose="00000009000000000000" pitchFamily="49" charset="0"/>
                <a:ea typeface="Roboto Mono" panose="00000009000000000000" pitchFamily="49" charset="0"/>
              </a:rPr>
              <a:t>1</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C792EA"/>
                </a:solidFill>
                <a:effectLst/>
                <a:latin typeface="Roboto Mono" panose="00000009000000000000" pitchFamily="49" charset="0"/>
                <a:ea typeface="Roboto Mono" panose="00000009000000000000" pitchFamily="49" charset="0"/>
              </a:rPr>
              <a:t>to</a:t>
            </a:r>
            <a:r>
              <a:rPr lang="nn-NO" b="0" dirty="0">
                <a:solidFill>
                  <a:srgbClr val="EEFFFF"/>
                </a:solidFill>
                <a:effectLst/>
                <a:latin typeface="Roboto Mono" panose="00000009000000000000" pitchFamily="49" charset="0"/>
                <a:ea typeface="Roboto Mono" panose="00000009000000000000" pitchFamily="49" charset="0"/>
              </a:rPr>
              <a:t> </a:t>
            </a:r>
            <a:r>
              <a:rPr lang="nn-NO" dirty="0">
                <a:solidFill>
                  <a:srgbClr val="F78C6C"/>
                </a:solidFill>
                <a:latin typeface="Roboto Mono" panose="00000009000000000000" pitchFamily="49" charset="0"/>
                <a:ea typeface="Roboto Mono" panose="00000009000000000000" pitchFamily="49" charset="0"/>
              </a:rPr>
              <a:t>3</a:t>
            </a:r>
            <a:r>
              <a:rPr lang="nn-NO" b="0" dirty="0">
                <a:solidFill>
                  <a:srgbClr val="EEFFFF"/>
                </a:solidFill>
                <a:effectLst/>
                <a:latin typeface="Roboto Mono" panose="00000009000000000000" pitchFamily="49" charset="0"/>
                <a:ea typeface="Roboto Mono" panose="00000009000000000000" pitchFamily="49" charset="0"/>
              </a:rPr>
              <a:t> </a:t>
            </a:r>
            <a:r>
              <a:rPr lang="nn-NO" b="0" i="1" dirty="0">
                <a:solidFill>
                  <a:srgbClr val="89DDFF"/>
                </a:solidFill>
                <a:effectLst/>
                <a:latin typeface="Roboto Mono" panose="00000009000000000000" pitchFamily="49" charset="0"/>
                <a:ea typeface="Roboto Mono" panose="00000009000000000000" pitchFamily="49" charset="0"/>
              </a:rPr>
              <a:t>do </a:t>
            </a:r>
            <a:r>
              <a:rPr lang="nn-NO" b="0" i="1" dirty="0">
                <a:solidFill>
                  <a:schemeClr val="tx2">
                    <a:lumMod val="50000"/>
                    <a:lumOff val="50000"/>
                  </a:schemeClr>
                </a:solidFill>
                <a:effectLst/>
                <a:latin typeface="Roboto Mono" panose="00000009000000000000" pitchFamily="49" charset="0"/>
                <a:ea typeface="Roboto Mono" panose="00000009000000000000" pitchFamily="49" charset="0"/>
              </a:rPr>
              <a:t>// iterate integers from 1 to 3</a:t>
            </a:r>
            <a:endParaRPr lang="nn-NO" b="0" dirty="0">
              <a:solidFill>
                <a:schemeClr val="tx2">
                  <a:lumMod val="50000"/>
                  <a:lumOff val="50000"/>
                </a:schemeClr>
              </a:solidFill>
              <a:effectLst/>
              <a:latin typeface="Roboto Mono" panose="00000009000000000000" pitchFamily="49" charset="0"/>
              <a:ea typeface="Roboto Mono" panose="00000009000000000000" pitchFamily="49" charset="0"/>
            </a:endParaRPr>
          </a:p>
          <a:p>
            <a:r>
              <a:rPr lang="nn-NO" b="0" dirty="0">
                <a:solidFill>
                  <a:srgbClr val="EEFFFF"/>
                </a:solidFill>
                <a:effectLst/>
                <a:latin typeface="Roboto Mono" panose="00000009000000000000" pitchFamily="49" charset="0"/>
                <a:ea typeface="Roboto Mono" panose="00000009000000000000" pitchFamily="49" charset="0"/>
              </a:rPr>
              <a:t>    printfn </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C792EA"/>
                </a:solidFill>
                <a:effectLst/>
                <a:latin typeface="Roboto Mono" panose="00000009000000000000" pitchFamily="49" charset="0"/>
                <a:ea typeface="Roboto Mono" panose="00000009000000000000" pitchFamily="49" charset="0"/>
              </a:rPr>
              <a:t>%A</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i</a:t>
            </a:r>
          </a:p>
          <a:p>
            <a:br>
              <a:rPr lang="nn-NO" b="0" dirty="0">
                <a:solidFill>
                  <a:srgbClr val="EEFFFF"/>
                </a:solidFill>
                <a:effectLst/>
                <a:latin typeface="Roboto Mono" panose="00000009000000000000" pitchFamily="49" charset="0"/>
                <a:ea typeface="Roboto Mono" panose="00000009000000000000" pitchFamily="49" charset="0"/>
              </a:rPr>
            </a:br>
            <a:r>
              <a:rPr lang="nn-NO" b="0" dirty="0">
                <a:solidFill>
                  <a:srgbClr val="C792EA"/>
                </a:solidFill>
                <a:effectLst/>
                <a:latin typeface="Roboto Mono" panose="00000009000000000000" pitchFamily="49" charset="0"/>
                <a:ea typeface="Roboto Mono" panose="00000009000000000000" pitchFamily="49" charset="0"/>
              </a:rPr>
              <a:t>let mutable</a:t>
            </a:r>
            <a:r>
              <a:rPr lang="nn-NO" b="0" dirty="0">
                <a:solidFill>
                  <a:srgbClr val="EEFFFF"/>
                </a:solidFill>
                <a:effectLst/>
                <a:latin typeface="Roboto Mono" panose="00000009000000000000" pitchFamily="49" charset="0"/>
                <a:ea typeface="Roboto Mono" panose="00000009000000000000" pitchFamily="49" charset="0"/>
              </a:rPr>
              <a:t> i </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F78C6C"/>
                </a:solidFill>
                <a:effectLst/>
                <a:latin typeface="Roboto Mono" panose="00000009000000000000" pitchFamily="49" charset="0"/>
                <a:ea typeface="Roboto Mono" panose="00000009000000000000" pitchFamily="49" charset="0"/>
              </a:rPr>
              <a:t>0</a:t>
            </a:r>
            <a:r>
              <a:rPr lang="nn-NO" b="0" dirty="0">
                <a:solidFill>
                  <a:srgbClr val="C792EA"/>
                </a:solidFill>
                <a:effectLst/>
                <a:latin typeface="Roboto Mono" panose="00000009000000000000" pitchFamily="49" charset="0"/>
                <a:ea typeface="Roboto Mono" panose="00000009000000000000" pitchFamily="49" charset="0"/>
              </a:rPr>
              <a:t>;</a:t>
            </a:r>
            <a:endParaRPr lang="nn-NO" b="0" dirty="0">
              <a:solidFill>
                <a:srgbClr val="EEFFFF"/>
              </a:solidFill>
              <a:effectLst/>
              <a:latin typeface="Roboto Mono" panose="00000009000000000000" pitchFamily="49" charset="0"/>
              <a:ea typeface="Roboto Mono" panose="00000009000000000000" pitchFamily="49" charset="0"/>
            </a:endParaRPr>
          </a:p>
          <a:p>
            <a:r>
              <a:rPr lang="nn-NO" b="0" i="1" dirty="0">
                <a:solidFill>
                  <a:srgbClr val="89DDFF"/>
                </a:solidFill>
                <a:effectLst/>
                <a:latin typeface="Roboto Mono" panose="00000009000000000000" pitchFamily="49" charset="0"/>
                <a:ea typeface="Roboto Mono" panose="00000009000000000000" pitchFamily="49" charset="0"/>
              </a:rPr>
              <a:t>while</a:t>
            </a:r>
            <a:r>
              <a:rPr lang="nn-NO" b="0" dirty="0">
                <a:solidFill>
                  <a:srgbClr val="EEFFFF"/>
                </a:solidFill>
                <a:effectLst/>
                <a:latin typeface="Roboto Mono" panose="00000009000000000000" pitchFamily="49" charset="0"/>
                <a:ea typeface="Roboto Mono" panose="00000009000000000000" pitchFamily="49" charset="0"/>
              </a:rPr>
              <a:t> i </a:t>
            </a:r>
            <a:r>
              <a:rPr lang="nn-NO" b="0" dirty="0">
                <a:solidFill>
                  <a:srgbClr val="C792EA"/>
                </a:solidFill>
                <a:effectLst/>
                <a:latin typeface="Roboto Mono" panose="00000009000000000000" pitchFamily="49" charset="0"/>
                <a:ea typeface="Roboto Mono" panose="00000009000000000000" pitchFamily="49" charset="0"/>
              </a:rPr>
              <a:t>&lt;</a:t>
            </a:r>
            <a:r>
              <a:rPr lang="nn-NO" b="0" dirty="0">
                <a:solidFill>
                  <a:srgbClr val="EEFFFF"/>
                </a:solidFill>
                <a:effectLst/>
                <a:latin typeface="Roboto Mono" panose="00000009000000000000" pitchFamily="49" charset="0"/>
                <a:ea typeface="Roboto Mono" panose="00000009000000000000" pitchFamily="49" charset="0"/>
              </a:rPr>
              <a:t> </a:t>
            </a:r>
            <a:r>
              <a:rPr lang="nn-NO" dirty="0">
                <a:solidFill>
                  <a:srgbClr val="F78C6C"/>
                </a:solidFill>
                <a:latin typeface="Roboto Mono" panose="00000009000000000000" pitchFamily="49" charset="0"/>
                <a:ea typeface="Roboto Mono" panose="00000009000000000000" pitchFamily="49" charset="0"/>
              </a:rPr>
              <a:t>3</a:t>
            </a:r>
            <a:r>
              <a:rPr lang="nn-NO" b="0" dirty="0">
                <a:solidFill>
                  <a:srgbClr val="EEFFFF"/>
                </a:solidFill>
                <a:effectLst/>
                <a:latin typeface="Roboto Mono" panose="00000009000000000000" pitchFamily="49" charset="0"/>
                <a:ea typeface="Roboto Mono" panose="00000009000000000000" pitchFamily="49" charset="0"/>
              </a:rPr>
              <a:t> </a:t>
            </a:r>
            <a:r>
              <a:rPr lang="nn-NO" b="0" i="1" dirty="0">
                <a:solidFill>
                  <a:srgbClr val="89DDFF"/>
                </a:solidFill>
                <a:effectLst/>
                <a:latin typeface="Roboto Mono" panose="00000009000000000000" pitchFamily="49" charset="0"/>
                <a:ea typeface="Roboto Mono" panose="00000009000000000000" pitchFamily="49" charset="0"/>
              </a:rPr>
              <a:t>do </a:t>
            </a:r>
            <a:r>
              <a:rPr lang="nn-NO" b="0" i="1" dirty="0">
                <a:solidFill>
                  <a:schemeClr val="tx2">
                    <a:lumMod val="50000"/>
                    <a:lumOff val="50000"/>
                  </a:schemeClr>
                </a:solidFill>
                <a:effectLst/>
                <a:latin typeface="Roboto Mono" panose="00000009000000000000" pitchFamily="49" charset="0"/>
                <a:ea typeface="Roboto Mono" panose="00000009000000000000" pitchFamily="49" charset="0"/>
              </a:rPr>
              <a:t>// keep doing this until i is 3</a:t>
            </a:r>
            <a:endParaRPr lang="nn-NO" b="0" dirty="0">
              <a:solidFill>
                <a:schemeClr val="tx2">
                  <a:lumMod val="50000"/>
                  <a:lumOff val="50000"/>
                </a:schemeClr>
              </a:solidFill>
              <a:effectLst/>
              <a:latin typeface="Roboto Mono" panose="00000009000000000000" pitchFamily="49" charset="0"/>
              <a:ea typeface="Roboto Mono" panose="00000009000000000000" pitchFamily="49" charset="0"/>
            </a:endParaRPr>
          </a:p>
          <a:p>
            <a:r>
              <a:rPr lang="nn-NO" b="0" dirty="0">
                <a:solidFill>
                  <a:srgbClr val="EEFFFF"/>
                </a:solidFill>
                <a:effectLst/>
                <a:latin typeface="Roboto Mono" panose="00000009000000000000" pitchFamily="49" charset="0"/>
                <a:ea typeface="Roboto Mono" panose="00000009000000000000" pitchFamily="49" charset="0"/>
              </a:rPr>
              <a:t>    printfn </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C792EA"/>
                </a:solidFill>
                <a:effectLst/>
                <a:latin typeface="Roboto Mono" panose="00000009000000000000" pitchFamily="49" charset="0"/>
                <a:ea typeface="Roboto Mono" panose="00000009000000000000" pitchFamily="49" charset="0"/>
              </a:rPr>
              <a:t>%A</a:t>
            </a:r>
            <a:r>
              <a:rPr lang="nn-NO" b="0" dirty="0">
                <a:solidFill>
                  <a:srgbClr val="89DDFF"/>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i</a:t>
            </a:r>
          </a:p>
          <a:p>
            <a:r>
              <a:rPr lang="nn-NO" b="0" dirty="0">
                <a:solidFill>
                  <a:srgbClr val="EEFFFF"/>
                </a:solidFill>
                <a:effectLst/>
                <a:latin typeface="Roboto Mono" panose="00000009000000000000" pitchFamily="49" charset="0"/>
                <a:ea typeface="Roboto Mono" panose="00000009000000000000" pitchFamily="49" charset="0"/>
              </a:rPr>
              <a:t>    i </a:t>
            </a:r>
            <a:r>
              <a:rPr lang="nn-NO" b="0" dirty="0">
                <a:solidFill>
                  <a:srgbClr val="C792EA"/>
                </a:solidFill>
                <a:effectLst/>
                <a:latin typeface="Roboto Mono" panose="00000009000000000000" pitchFamily="49" charset="0"/>
                <a:ea typeface="Roboto Mono" panose="00000009000000000000" pitchFamily="49" charset="0"/>
              </a:rPr>
              <a:t>&lt;-</a:t>
            </a:r>
            <a:r>
              <a:rPr lang="nn-NO" b="0" dirty="0">
                <a:solidFill>
                  <a:srgbClr val="EEFFFF"/>
                </a:solidFill>
                <a:effectLst/>
                <a:latin typeface="Roboto Mono" panose="00000009000000000000" pitchFamily="49" charset="0"/>
                <a:ea typeface="Roboto Mono" panose="00000009000000000000" pitchFamily="49" charset="0"/>
              </a:rPr>
              <a:t> i </a:t>
            </a:r>
            <a:r>
              <a:rPr lang="nn-NO" b="0" dirty="0">
                <a:solidFill>
                  <a:srgbClr val="C792EA"/>
                </a:solidFill>
                <a:effectLst/>
                <a:latin typeface="Roboto Mono" panose="00000009000000000000" pitchFamily="49" charset="0"/>
                <a:ea typeface="Roboto Mono" panose="00000009000000000000" pitchFamily="49" charset="0"/>
              </a:rPr>
              <a:t>+</a:t>
            </a:r>
            <a:r>
              <a:rPr lang="nn-NO" b="0" dirty="0">
                <a:solidFill>
                  <a:srgbClr val="EEFFFF"/>
                </a:solidFill>
                <a:effectLst/>
                <a:latin typeface="Roboto Mono" panose="00000009000000000000" pitchFamily="49" charset="0"/>
                <a:ea typeface="Roboto Mono" panose="00000009000000000000" pitchFamily="49" charset="0"/>
              </a:rPr>
              <a:t> </a:t>
            </a:r>
            <a:r>
              <a:rPr lang="nn-NO" b="0" dirty="0">
                <a:solidFill>
                  <a:srgbClr val="F78C6C"/>
                </a:solidFill>
                <a:effectLst/>
                <a:latin typeface="Roboto Mono" panose="00000009000000000000" pitchFamily="49" charset="0"/>
                <a:ea typeface="Roboto Mono" panose="00000009000000000000" pitchFamily="49" charset="0"/>
              </a:rPr>
              <a:t>1 </a:t>
            </a:r>
            <a:r>
              <a:rPr lang="nn-NO" b="0" dirty="0">
                <a:solidFill>
                  <a:schemeClr val="tx2">
                    <a:lumMod val="50000"/>
                    <a:lumOff val="50000"/>
                  </a:schemeClr>
                </a:solidFill>
                <a:effectLst/>
                <a:latin typeface="Roboto Mono" panose="00000009000000000000" pitchFamily="49" charset="0"/>
                <a:ea typeface="Roboto Mono" panose="00000009000000000000" pitchFamily="49" charset="0"/>
              </a:rPr>
              <a:t>// this is a undesired «side effect»</a:t>
            </a:r>
          </a:p>
        </p:txBody>
      </p:sp>
      <p:sp>
        <p:nvSpPr>
          <p:cNvPr id="5" name="Content Placeholder 2">
            <a:extLst>
              <a:ext uri="{FF2B5EF4-FFF2-40B4-BE49-F238E27FC236}">
                <a16:creationId xmlns:a16="http://schemas.microsoft.com/office/drawing/2014/main" id="{E4C039CB-DF74-479F-8861-AA0C3055B8C2}"/>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Loop / enumerate across counters, collections or while a condition is met</a:t>
            </a:r>
          </a:p>
          <a:p>
            <a:pPr>
              <a:spcBef>
                <a:spcPts val="600"/>
              </a:spcBef>
            </a:pPr>
            <a:r>
              <a:rPr lang="en-US" b="1" i="1" dirty="0"/>
              <a:t>do</a:t>
            </a:r>
            <a:r>
              <a:rPr lang="en-US" b="1" dirty="0"/>
              <a:t> keyword means we are executing a piece of code that does not have a return value</a:t>
            </a:r>
          </a:p>
          <a:p>
            <a:pPr>
              <a:spcBef>
                <a:spcPts val="600"/>
              </a:spcBef>
            </a:pPr>
            <a:r>
              <a:rPr lang="en-US" b="1" dirty="0"/>
              <a:t>A while with a condition inherently needs a side effect / mutable to eventually stop</a:t>
            </a:r>
          </a:p>
          <a:p>
            <a:pPr marL="342900" indent="-342900">
              <a:spcBef>
                <a:spcPts val="600"/>
              </a:spcBef>
              <a:buFont typeface="Arial" panose="020B0604020202020204" pitchFamily="34" charset="0"/>
              <a:buChar char="•"/>
            </a:pPr>
            <a:endParaRPr lang="en-US" b="1" i="1" dirty="0"/>
          </a:p>
        </p:txBody>
      </p:sp>
    </p:spTree>
    <p:extLst>
      <p:ext uri="{BB962C8B-B14F-4D97-AF65-F5344CB8AC3E}">
        <p14:creationId xmlns:p14="http://schemas.microsoft.com/office/powerpoint/2010/main" val="89671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for </a:t>
            </a:r>
            <a:r>
              <a:rPr lang="en-US" dirty="0"/>
              <a:t>and </a:t>
            </a:r>
            <a:r>
              <a:rPr lang="en-US" i="1" dirty="0"/>
              <a:t>while</a:t>
            </a:r>
            <a:r>
              <a:rPr lang="en-US" dirty="0"/>
              <a:t> have their place in F#, but in functional programming we look to use functional constructs such as recursion for the same purpose</a:t>
            </a:r>
            <a:endParaRPr lang="en-US" i="1" dirty="0"/>
          </a:p>
        </p:txBody>
      </p:sp>
    </p:spTree>
    <p:extLst>
      <p:ext uri="{BB962C8B-B14F-4D97-AF65-F5344CB8AC3E}">
        <p14:creationId xmlns:p14="http://schemas.microsoft.com/office/powerpoint/2010/main" val="35647466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Imperative vs functional</a:t>
            </a:r>
          </a:p>
        </p:txBody>
      </p:sp>
      <p:sp>
        <p:nvSpPr>
          <p:cNvPr id="2" name="Text Placeholder 1"/>
          <p:cNvSpPr>
            <a:spLocks noGrp="1"/>
          </p:cNvSpPr>
          <p:nvPr>
            <p:ph type="body" sz="quarter" idx="10"/>
          </p:nvPr>
        </p:nvSpPr>
        <p:spPr/>
        <p:txBody>
          <a:bodyPr/>
          <a:lstStyle/>
          <a:p>
            <a:r>
              <a:rPr lang="en-US" b="0" i="1" dirty="0">
                <a:solidFill>
                  <a:srgbClr val="546E7A"/>
                </a:solidFill>
                <a:effectLst/>
                <a:latin typeface="Roboto Mono" panose="00000009000000000000" pitchFamily="49" charset="0"/>
                <a:ea typeface="Roboto Mono" panose="00000009000000000000" pitchFamily="49" charset="0"/>
              </a:rPr>
              <a:t>// imperative / old school</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data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 mutable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value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data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value</a:t>
            </a: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functional / expression way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List.sum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data</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E4C039CB-DF74-479F-8861-AA0C3055B8C2}"/>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Functional is more concise and less error prone</a:t>
            </a:r>
          </a:p>
        </p:txBody>
      </p:sp>
    </p:spTree>
    <p:extLst>
      <p:ext uri="{BB962C8B-B14F-4D97-AF65-F5344CB8AC3E}">
        <p14:creationId xmlns:p14="http://schemas.microsoft.com/office/powerpoint/2010/main" val="39157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Imperative vs functional</a:t>
            </a:r>
          </a:p>
        </p:txBody>
      </p:sp>
      <p:sp>
        <p:nvSpPr>
          <p:cNvPr id="2" name="Text Placeholder 1"/>
          <p:cNvSpPr>
            <a:spLocks noGrp="1"/>
          </p:cNvSpPr>
          <p:nvPr>
            <p:ph type="body" sz="quarter" idx="10"/>
          </p:nvPr>
        </p:nvSpPr>
        <p:spPr/>
        <p:txBody>
          <a:bodyPr/>
          <a:lstStyle/>
          <a:p>
            <a:r>
              <a:rPr lang="en-US" b="0" i="1" dirty="0">
                <a:solidFill>
                  <a:srgbClr val="546E7A"/>
                </a:solidFill>
                <a:effectLst/>
                <a:latin typeface="Roboto Mono" panose="00000009000000000000" pitchFamily="49" charset="0"/>
                <a:ea typeface="Roboto Mono" panose="00000009000000000000" pitchFamily="49" charset="0"/>
              </a:rPr>
              <a:t>// imperative / old school</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data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 mutable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value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data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mutableSum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value</a:t>
            </a: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functional / expression way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List.sum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data</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E4C039CB-DF74-479F-8861-AA0C3055B8C2}"/>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Functional is more concise and less error prone</a:t>
            </a:r>
          </a:p>
        </p:txBody>
      </p:sp>
    </p:spTree>
    <p:extLst>
      <p:ext uri="{BB962C8B-B14F-4D97-AF65-F5344CB8AC3E}">
        <p14:creationId xmlns:p14="http://schemas.microsoft.com/office/powerpoint/2010/main" val="169032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Comprehensions</a:t>
            </a:r>
          </a:p>
        </p:txBody>
      </p:sp>
      <p:sp>
        <p:nvSpPr>
          <p:cNvPr id="2" name="Text Placeholder 1"/>
          <p:cNvSpPr>
            <a:spLocks noGrp="1"/>
          </p:cNvSpPr>
          <p:nvPr>
            <p:ph type="body" sz="quarter" idx="10"/>
          </p:nvPr>
        </p:nvSpPr>
        <p:spPr>
          <a:prstGeom prst="rect">
            <a:avLst/>
          </a:prstGeom>
        </p:spPr>
        <p:txBody>
          <a:bodyPr/>
          <a:lstStyle/>
          <a:p>
            <a:r>
              <a:rPr lang="en-US" dirty="0"/>
              <a:t>Powerful technique to generate lists / arrays</a:t>
            </a:r>
          </a:p>
          <a:p>
            <a:r>
              <a:rPr lang="en-US" dirty="0"/>
              <a:t>Come from set theory</a:t>
            </a:r>
          </a:p>
          <a:p>
            <a:r>
              <a:rPr lang="en-US" dirty="0"/>
              <a:t>Lists / array defined by algorithm not explicitly</a:t>
            </a:r>
          </a:p>
          <a:p>
            <a:r>
              <a:rPr lang="en-US" dirty="0"/>
              <a:t>Able to be nested</a:t>
            </a:r>
          </a:p>
        </p:txBody>
      </p:sp>
      <p:pic>
        <p:nvPicPr>
          <p:cNvPr id="3074" name="Picture 2">
            <a:extLst>
              <a:ext uri="{FF2B5EF4-FFF2-40B4-BE49-F238E27FC236}">
                <a16:creationId xmlns:a16="http://schemas.microsoft.com/office/drawing/2014/main" id="{F238CAA3-ADCE-4ADB-B900-0BC1668522E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426945"/>
            <a:ext cx="3497263" cy="29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36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529880"/>
            <a:ext cx="9974217" cy="742949"/>
          </a:xfrm>
        </p:spPr>
        <p:txBody>
          <a:bodyPr/>
          <a:lstStyle/>
          <a:p>
            <a:r>
              <a:rPr lang="en-US" dirty="0"/>
              <a:t>The Languages of .NET</a:t>
            </a:r>
          </a:p>
        </p:txBody>
      </p:sp>
      <p:pic>
        <p:nvPicPr>
          <p:cNvPr id="4098" name="Picture 2">
            <a:extLst>
              <a:ext uri="{FF2B5EF4-FFF2-40B4-BE49-F238E27FC236}">
                <a16:creationId xmlns:a16="http://schemas.microsoft.com/office/drawing/2014/main" id="{090B66CC-E9C9-4143-B638-3B7D64DAC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61" y="1855401"/>
            <a:ext cx="2862031" cy="28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99AE1CB9-DAAF-4D13-B8EA-694276FFC133}"/>
              </a:ext>
            </a:extLst>
          </p:cNvPr>
          <p:cNvSpPr txBox="1">
            <a:spLocks/>
          </p:cNvSpPr>
          <p:nvPr/>
        </p:nvSpPr>
        <p:spPr>
          <a:xfrm>
            <a:off x="5160433" y="3382896"/>
            <a:ext cx="6461760" cy="1688638"/>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F#</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C#</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Visual Basic</a:t>
            </a:r>
          </a:p>
        </p:txBody>
      </p:sp>
    </p:spTree>
    <p:extLst>
      <p:ext uri="{BB962C8B-B14F-4D97-AF65-F5344CB8AC3E}">
        <p14:creationId xmlns:p14="http://schemas.microsoft.com/office/powerpoint/2010/main" val="20410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Comprehensions / generators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Place code within [] or [||] to generate list / array</a:t>
            </a:r>
          </a:p>
          <a:p>
            <a:pPr>
              <a:spcAft>
                <a:spcPts val="600"/>
              </a:spcAft>
            </a:pPr>
            <a:r>
              <a:rPr lang="en-US" dirty="0"/>
              <a:t>Generated items are placed in the list/array</a:t>
            </a:r>
          </a:p>
          <a:p>
            <a:pPr>
              <a:spcAft>
                <a:spcPts val="600"/>
              </a:spcAft>
            </a:pPr>
            <a:r>
              <a:rPr lang="en-US" dirty="0"/>
              <a:t>Typically uses </a:t>
            </a:r>
            <a:r>
              <a:rPr lang="en-US" i="1" dirty="0"/>
              <a:t>for</a:t>
            </a:r>
            <a:r>
              <a:rPr lang="en-US" dirty="0"/>
              <a:t> loops</a:t>
            </a:r>
          </a:p>
          <a:p>
            <a:pPr>
              <a:spcAft>
                <a:spcPts val="600"/>
              </a:spcAft>
            </a:pPr>
            <a:r>
              <a:rPr lang="en-US" dirty="0"/>
              <a:t>So common </a:t>
            </a:r>
            <a:r>
              <a:rPr lang="en-US" i="1" dirty="0"/>
              <a:t>do yield</a:t>
            </a:r>
            <a:r>
              <a:rPr lang="en-US" dirty="0"/>
              <a:t> has a short cut: -&gt;</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yield</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int list = [1; 4; 9; 16; 25]</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short cut for above</a:t>
            </a: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r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8</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endParaRPr lang="en-US" b="0" dirty="0">
              <a:solidFill>
                <a:srgbClr val="EEFFFF"/>
              </a:solidFill>
              <a:effectLst/>
              <a:latin typeface="Roboto Mono" panose="00000009000000000000" pitchFamily="49" charset="0"/>
              <a:ea typeface="Roboto Mono" panose="00000009000000000000" pitchFamily="49" charset="0"/>
            </a:endParaRPr>
          </a:p>
          <a:p>
            <a:pPr lvl="1"/>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c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8</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endParaRPr lang="en-US" b="0" dirty="0">
              <a:solidFill>
                <a:srgbClr val="EEFFFF"/>
              </a:solidFill>
              <a:effectLst/>
              <a:latin typeface="Roboto Mono" panose="00000009000000000000" pitchFamily="49" charset="0"/>
              <a:ea typeface="Roboto Mono" panose="00000009000000000000" pitchFamily="49" charset="0"/>
            </a:endParaRPr>
          </a:p>
          <a:p>
            <a:pPr lvl="1"/>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r </a:t>
            </a:r>
            <a:r>
              <a:rPr lang="en-US" b="0" dirty="0">
                <a:solidFill>
                  <a:srgbClr val="C792EA"/>
                </a:solidFill>
                <a:effectLst/>
                <a:latin typeface="Roboto Mono" panose="00000009000000000000" pitchFamily="49" charset="0"/>
                <a:ea typeface="Roboto Mono" panose="00000009000000000000" pitchFamily="49" charset="0"/>
              </a:rPr>
              <a:t>&lt;&gt;</a:t>
            </a:r>
            <a:r>
              <a:rPr lang="en-US" b="0" dirty="0">
                <a:solidFill>
                  <a:srgbClr val="EEFFFF"/>
                </a:solidFill>
                <a:effectLst/>
                <a:latin typeface="Roboto Mono" panose="00000009000000000000" pitchFamily="49" charset="0"/>
                <a:ea typeface="Roboto Mono" panose="00000009000000000000" pitchFamily="49" charset="0"/>
              </a:rPr>
              <a:t> c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yield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r</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c</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(int * int) list = [(1,2); (1,3); ...]</a:t>
            </a:r>
          </a:p>
        </p:txBody>
      </p:sp>
    </p:spTree>
    <p:extLst>
      <p:ext uri="{BB962C8B-B14F-4D97-AF65-F5344CB8AC3E}">
        <p14:creationId xmlns:p14="http://schemas.microsoft.com/office/powerpoint/2010/main" val="27305112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Iteration and processing collections</a:t>
            </a:r>
          </a:p>
          <a:p>
            <a:pPr lvl="1"/>
            <a:r>
              <a:rPr lang="en-US" dirty="0"/>
              <a:t>Collection iteration with for loops</a:t>
            </a:r>
          </a:p>
          <a:p>
            <a:pPr lvl="1"/>
            <a:r>
              <a:rPr lang="en-US" dirty="0"/>
              <a:t>Generators</a:t>
            </a:r>
          </a:p>
          <a:p>
            <a:pPr lvl="1"/>
            <a:r>
              <a:rPr lang="en-US" dirty="0"/>
              <a:t>List map, filter and sum</a:t>
            </a:r>
          </a:p>
          <a:p>
            <a:pPr lvl="1"/>
            <a:r>
              <a:rPr lang="en-US" dirty="0"/>
              <a:t>Pipelines</a:t>
            </a:r>
          </a:p>
        </p:txBody>
      </p:sp>
    </p:spTree>
    <p:extLst>
      <p:ext uri="{BB962C8B-B14F-4D97-AF65-F5344CB8AC3E}">
        <p14:creationId xmlns:p14="http://schemas.microsoft.com/office/powerpoint/2010/main" val="3505961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Tree>
    <p:extLst>
      <p:ext uri="{BB962C8B-B14F-4D97-AF65-F5344CB8AC3E}">
        <p14:creationId xmlns:p14="http://schemas.microsoft.com/office/powerpoint/2010/main" val="40760786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Conditionals</a:t>
            </a:r>
          </a:p>
        </p:txBody>
      </p:sp>
      <p:sp>
        <p:nvSpPr>
          <p:cNvPr id="3" name="Text Placeholder 2"/>
          <p:cNvSpPr>
            <a:spLocks noGrp="1"/>
          </p:cNvSpPr>
          <p:nvPr>
            <p:ph type="body" sz="quarter" idx="12"/>
          </p:nvPr>
        </p:nvSpPr>
        <p:spPr/>
        <p:txBody>
          <a:bodyPr/>
          <a:lstStyle/>
          <a:p>
            <a:r>
              <a:rPr lang="en-US" dirty="0"/>
              <a:t>Decision making based on expressions</a:t>
            </a:r>
          </a:p>
        </p:txBody>
      </p:sp>
      <p:pic>
        <p:nvPicPr>
          <p:cNvPr id="6" name="Picture 2">
            <a:extLst>
              <a:ext uri="{FF2B5EF4-FFF2-40B4-BE49-F238E27FC236}">
                <a16:creationId xmlns:a16="http://schemas.microsoft.com/office/drawing/2014/main" id="{5F56FF36-3F1A-4CBA-AF70-7CFD5343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422" y="694645"/>
            <a:ext cx="2785156" cy="278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82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89B50-731C-4CB2-A8D9-532F0E01ACF5}"/>
              </a:ext>
            </a:extLst>
          </p:cNvPr>
          <p:cNvSpPr>
            <a:spLocks noGrp="1"/>
          </p:cNvSpPr>
          <p:nvPr>
            <p:ph type="title"/>
          </p:nvPr>
        </p:nvSpPr>
        <p:spPr/>
        <p:txBody>
          <a:bodyPr/>
          <a:lstStyle/>
          <a:p>
            <a:r>
              <a:rPr lang="en-US" dirty="0"/>
              <a:t>F# Decision Making Expressions</a:t>
            </a:r>
          </a:p>
        </p:txBody>
      </p:sp>
      <p:sp>
        <p:nvSpPr>
          <p:cNvPr id="7" name="Content Placeholder 6">
            <a:extLst>
              <a:ext uri="{FF2B5EF4-FFF2-40B4-BE49-F238E27FC236}">
                <a16:creationId xmlns:a16="http://schemas.microsoft.com/office/drawing/2014/main" id="{D70E5E3B-3E0A-43DF-8CE6-BB29C1E1CE99}"/>
              </a:ext>
            </a:extLst>
          </p:cNvPr>
          <p:cNvSpPr>
            <a:spLocks noGrp="1"/>
          </p:cNvSpPr>
          <p:nvPr>
            <p:ph sz="quarter" idx="11"/>
          </p:nvPr>
        </p:nvSpPr>
        <p:spPr/>
        <p:txBody>
          <a:bodyPr/>
          <a:lstStyle/>
          <a:p>
            <a:r>
              <a:rPr lang="en-US" dirty="0"/>
              <a:t>match</a:t>
            </a:r>
          </a:p>
        </p:txBody>
      </p:sp>
      <p:sp>
        <p:nvSpPr>
          <p:cNvPr id="6" name="Content Placeholder 5">
            <a:extLst>
              <a:ext uri="{FF2B5EF4-FFF2-40B4-BE49-F238E27FC236}">
                <a16:creationId xmlns:a16="http://schemas.microsoft.com/office/drawing/2014/main" id="{476D477E-EBD5-4C1D-87BD-EA300313ECB8}"/>
              </a:ext>
            </a:extLst>
          </p:cNvPr>
          <p:cNvSpPr>
            <a:spLocks noGrp="1"/>
          </p:cNvSpPr>
          <p:nvPr>
            <p:ph sz="quarter" idx="10"/>
          </p:nvPr>
        </p:nvSpPr>
        <p:spPr/>
        <p:txBody>
          <a:bodyPr/>
          <a:lstStyle/>
          <a:p>
            <a:r>
              <a:rPr lang="en-US" dirty="0"/>
              <a:t>if-then-</a:t>
            </a:r>
            <a:r>
              <a:rPr lang="en-US" dirty="0" err="1"/>
              <a:t>elif</a:t>
            </a:r>
            <a:r>
              <a:rPr lang="en-US" dirty="0"/>
              <a:t>-else</a:t>
            </a:r>
          </a:p>
        </p:txBody>
      </p:sp>
    </p:spTree>
    <p:extLst>
      <p:ext uri="{BB962C8B-B14F-4D97-AF65-F5344CB8AC3E}">
        <p14:creationId xmlns:p14="http://schemas.microsoft.com/office/powerpoint/2010/main" val="2990849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 such as </a:t>
            </a:r>
            <a:r>
              <a:rPr lang="en-US" i="1" dirty="0"/>
              <a:t>If…</a:t>
            </a:r>
            <a:r>
              <a:rPr lang="en-US" i="1" dirty="0" err="1"/>
              <a:t>then..else</a:t>
            </a:r>
            <a:r>
              <a:rPr lang="en-US" i="1" dirty="0"/>
              <a:t> </a:t>
            </a:r>
            <a:r>
              <a:rPr lang="en-US" dirty="0"/>
              <a:t>and </a:t>
            </a:r>
            <a:r>
              <a:rPr lang="en-US" i="1" dirty="0"/>
              <a:t>match </a:t>
            </a:r>
            <a:r>
              <a:rPr lang="en-US" dirty="0"/>
              <a:t>are expressions as they evaluate to a value based on the which branch is selected</a:t>
            </a:r>
          </a:p>
        </p:txBody>
      </p:sp>
    </p:spTree>
    <p:extLst>
      <p:ext uri="{BB962C8B-B14F-4D97-AF65-F5344CB8AC3E}">
        <p14:creationId xmlns:p14="http://schemas.microsoft.com/office/powerpoint/2010/main" val="40435011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If-then-</a:t>
            </a:r>
            <a:r>
              <a:rPr lang="en-US" dirty="0" err="1"/>
              <a:t>elif</a:t>
            </a:r>
            <a:r>
              <a:rPr lang="en-US" dirty="0"/>
              <a:t>-else </a:t>
            </a:r>
            <a:r>
              <a:rPr lang="en-US" i="1" dirty="0"/>
              <a:t>expression</a:t>
            </a:r>
            <a:r>
              <a:rPr lang="en-US" dirty="0"/>
              <a:t> in F#</a:t>
            </a:r>
          </a:p>
        </p:txBody>
      </p:sp>
      <p:sp>
        <p:nvSpPr>
          <p:cNvPr id="2" name="Text Placeholder 1"/>
          <p:cNvSpPr>
            <a:spLocks noGrp="1"/>
          </p:cNvSpPr>
          <p:nvPr>
            <p:ph type="body" sz="quarter" idx="10"/>
          </p:nvPr>
        </p:nvSpPr>
        <p:spPr>
          <a:xfrm>
            <a:off x="268189" y="304332"/>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resultOfIf</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someCondition</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evaluate and return the result of this expression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err="1">
                <a:solidFill>
                  <a:srgbClr val="89DDFF"/>
                </a:solidFill>
                <a:effectLst/>
                <a:latin typeface="Roboto Mono" panose="00000009000000000000" pitchFamily="49" charset="0"/>
                <a:ea typeface="Roboto Mono" panose="00000009000000000000" pitchFamily="49" charset="0"/>
              </a:rPr>
              <a:t>elif</a:t>
            </a:r>
            <a:r>
              <a:rPr lang="en-US" b="0" dirty="0">
                <a:solidFill>
                  <a:srgbClr val="EEFFFF"/>
                </a:solidFill>
                <a:effectLst/>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anotherCondition</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evaluate and return the result of the other condition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value if no other conditions are met</a:t>
            </a:r>
            <a:endParaRPr lang="en-US" b="0" dirty="0">
              <a:solidFill>
                <a:srgbClr val="F78C6C"/>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E4C039CB-DF74-479F-8861-AA0C3055B8C2}"/>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i="1" dirty="0"/>
              <a:t>if</a:t>
            </a:r>
            <a:r>
              <a:rPr lang="en-US" b="1" dirty="0"/>
              <a:t> is an expression that returns a value</a:t>
            </a:r>
          </a:p>
          <a:p>
            <a:pPr>
              <a:spcBef>
                <a:spcPts val="600"/>
              </a:spcBef>
            </a:pPr>
            <a:r>
              <a:rPr lang="en-US" b="1" dirty="0"/>
              <a:t>Each branch selected on a boolean condition and returns a value</a:t>
            </a:r>
          </a:p>
          <a:p>
            <a:pPr>
              <a:spcBef>
                <a:spcPts val="600"/>
              </a:spcBef>
            </a:pPr>
            <a:r>
              <a:rPr lang="en-US" b="1" dirty="0"/>
              <a:t>Expressions in branches only use values/identifiers that are currently in scope</a:t>
            </a:r>
          </a:p>
          <a:p>
            <a:pPr>
              <a:spcBef>
                <a:spcPts val="600"/>
              </a:spcBef>
            </a:pPr>
            <a:r>
              <a:rPr lang="en-US" b="1" dirty="0"/>
              <a:t>And since those are immutable, the actual return value is used as the result</a:t>
            </a:r>
          </a:p>
          <a:p>
            <a:pPr>
              <a:spcBef>
                <a:spcPts val="600"/>
              </a:spcBef>
            </a:pPr>
            <a:endParaRPr lang="en-US" b="1" dirty="0"/>
          </a:p>
        </p:txBody>
      </p:sp>
    </p:spTree>
    <p:extLst>
      <p:ext uri="{BB962C8B-B14F-4D97-AF65-F5344CB8AC3E}">
        <p14:creationId xmlns:p14="http://schemas.microsoft.com/office/powerpoint/2010/main" val="18406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99"/>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If-then-</a:t>
            </a:r>
            <a:r>
              <a:rPr lang="en-US" dirty="0" err="1"/>
              <a:t>elif</a:t>
            </a:r>
            <a:r>
              <a:rPr lang="en-US" dirty="0"/>
              <a:t>-else example in F#</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check</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 is a</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err="1">
                <a:solidFill>
                  <a:srgbClr val="89DDFF"/>
                </a:solidFill>
                <a:effectLst/>
                <a:latin typeface="Roboto Mono" panose="00000009000000000000" pitchFamily="49" charset="0"/>
                <a:ea typeface="Roboto Mono" panose="00000009000000000000" pitchFamily="49" charset="0"/>
              </a:rPr>
              <a:t>elif</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 is b</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 is not a nor b, it is {x}</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check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string = “x is a”</a:t>
            </a:r>
          </a:p>
          <a:p>
            <a:r>
              <a:rPr lang="en-US" b="0" dirty="0">
                <a:solidFill>
                  <a:srgbClr val="EEFFFF"/>
                </a:solidFill>
                <a:effectLst/>
                <a:latin typeface="Roboto Mono" panose="00000009000000000000" pitchFamily="49" charset="0"/>
                <a:ea typeface="Roboto Mono" panose="00000009000000000000" pitchFamily="49" charset="0"/>
              </a:rPr>
              <a:t>check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string = “x is 6”</a:t>
            </a:r>
          </a:p>
          <a:p>
            <a:r>
              <a:rPr lang="en-US" b="0" dirty="0">
                <a:solidFill>
                  <a:srgbClr val="EEFFFF"/>
                </a:solidFill>
                <a:effectLst/>
                <a:latin typeface="Roboto Mono" panose="00000009000000000000" pitchFamily="49" charset="0"/>
                <a:ea typeface="Roboto Mono" panose="00000009000000000000" pitchFamily="49" charset="0"/>
              </a:rPr>
              <a:t>check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string = “x is neither a nor b, it is c”</a:t>
            </a:r>
          </a:p>
        </p:txBody>
      </p:sp>
      <p:sp>
        <p:nvSpPr>
          <p:cNvPr id="8" name="Content Placeholder 2">
            <a:extLst>
              <a:ext uri="{FF2B5EF4-FFF2-40B4-BE49-F238E27FC236}">
                <a16:creationId xmlns:a16="http://schemas.microsoft.com/office/drawing/2014/main" id="{791945C4-9F15-4963-82CB-85B3D4FB2706}"/>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If is an expression </a:t>
            </a:r>
          </a:p>
          <a:p>
            <a:pPr>
              <a:spcBef>
                <a:spcPts val="600"/>
              </a:spcBef>
            </a:pPr>
            <a:r>
              <a:rPr lang="en-US" b="1" dirty="0"/>
              <a:t>check returns the result of the if expression</a:t>
            </a:r>
          </a:p>
          <a:p>
            <a:pPr>
              <a:spcBef>
                <a:spcPts val="600"/>
              </a:spcBef>
            </a:pPr>
            <a:endParaRPr lang="en-US" b="1" dirty="0"/>
          </a:p>
        </p:txBody>
      </p:sp>
    </p:spTree>
    <p:extLst>
      <p:ext uri="{BB962C8B-B14F-4D97-AF65-F5344CB8AC3E}">
        <p14:creationId xmlns:p14="http://schemas.microsoft.com/office/powerpoint/2010/main" val="36665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Else branches must be specified</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 is one</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invalid F#</a:t>
            </a:r>
          </a:p>
        </p:txBody>
      </p:sp>
      <p:sp>
        <p:nvSpPr>
          <p:cNvPr id="8" name="Content Placeholder 2">
            <a:extLst>
              <a:ext uri="{FF2B5EF4-FFF2-40B4-BE49-F238E27FC236}">
                <a16:creationId xmlns:a16="http://schemas.microsoft.com/office/drawing/2014/main" id="{791945C4-9F15-4963-82CB-85B3D4FB2706}"/>
              </a:ext>
            </a:extLst>
          </p:cNvPr>
          <p:cNvSpPr>
            <a:spLocks noGrp="1"/>
          </p:cNvSpPr>
          <p:nvPr>
            <p:ph type="body" sz="quarter" idx="18"/>
          </p:nvPr>
        </p:nvSpPr>
        <p:spPr>
          <a:xfrm>
            <a:off x="268187" y="5113867"/>
            <a:ext cx="11655588" cy="1421045"/>
          </a:xfrm>
          <a:prstGeom prst="rect">
            <a:avLst/>
          </a:prstGeom>
        </p:spPr>
        <p:txBody>
          <a:bodyPr/>
          <a:lstStyle/>
          <a:p>
            <a:pPr>
              <a:spcBef>
                <a:spcPts val="600"/>
              </a:spcBef>
            </a:pPr>
            <a:r>
              <a:rPr lang="en-US" b="1" dirty="0"/>
              <a:t>The </a:t>
            </a:r>
            <a:r>
              <a:rPr lang="en-US" b="1" i="1" dirty="0"/>
              <a:t>else</a:t>
            </a:r>
            <a:r>
              <a:rPr lang="en-US" b="1" dirty="0"/>
              <a:t> case must be specified in F# - if not the expression is incomplete</a:t>
            </a:r>
          </a:p>
          <a:p>
            <a:pPr>
              <a:spcBef>
                <a:spcPts val="600"/>
              </a:spcBef>
            </a:pPr>
            <a:r>
              <a:rPr lang="en-US" b="1" dirty="0"/>
              <a:t>What gets assigned to x if a &lt;&gt; 1?</a:t>
            </a:r>
          </a:p>
          <a:p>
            <a:pPr>
              <a:spcBef>
                <a:spcPts val="600"/>
              </a:spcBef>
            </a:pPr>
            <a:endParaRPr lang="en-US" b="1" dirty="0"/>
          </a:p>
        </p:txBody>
      </p:sp>
    </p:spTree>
    <p:extLst>
      <p:ext uri="{BB962C8B-B14F-4D97-AF65-F5344CB8AC3E}">
        <p14:creationId xmlns:p14="http://schemas.microsoft.com/office/powerpoint/2010/main" val="240716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does not have </a:t>
            </a:r>
            <a:r>
              <a:rPr lang="en-US" i="1" dirty="0"/>
              <a:t>switch</a:t>
            </a:r>
            <a:r>
              <a:rPr lang="en-US" dirty="0"/>
              <a:t> and instead uses </a:t>
            </a:r>
            <a:r>
              <a:rPr lang="en-US" i="1" dirty="0"/>
              <a:t>match</a:t>
            </a:r>
          </a:p>
        </p:txBody>
      </p:sp>
    </p:spTree>
    <p:extLst>
      <p:ext uri="{BB962C8B-B14F-4D97-AF65-F5344CB8AC3E}">
        <p14:creationId xmlns:p14="http://schemas.microsoft.com/office/powerpoint/2010/main" val="301987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47383" y="2901354"/>
            <a:ext cx="9974217" cy="742949"/>
          </a:xfrm>
        </p:spPr>
        <p:txBody>
          <a:bodyPr/>
          <a:lstStyle/>
          <a:p>
            <a:r>
              <a:rPr lang="en-US" dirty="0"/>
              <a:t>No F# knowledge is required</a:t>
            </a:r>
          </a:p>
        </p:txBody>
      </p:sp>
      <p:pic>
        <p:nvPicPr>
          <p:cNvPr id="6146" name="Picture 2">
            <a:extLst>
              <a:ext uri="{FF2B5EF4-FFF2-40B4-BE49-F238E27FC236}">
                <a16:creationId xmlns:a16="http://schemas.microsoft.com/office/drawing/2014/main" id="{07F57B78-A04F-4A13-A142-4BF1B3F01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06" y="1923697"/>
            <a:ext cx="2815933" cy="26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318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6E34-C56D-452C-B34C-C04DD2E99918}"/>
              </a:ext>
            </a:extLst>
          </p:cNvPr>
          <p:cNvSpPr>
            <a:spLocks noGrp="1"/>
          </p:cNvSpPr>
          <p:nvPr>
            <p:ph type="title"/>
          </p:nvPr>
        </p:nvSpPr>
        <p:spPr/>
        <p:txBody>
          <a:bodyPr/>
          <a:lstStyle/>
          <a:p>
            <a:r>
              <a:rPr lang="en-US" dirty="0"/>
              <a:t>Match expression</a:t>
            </a:r>
          </a:p>
        </p:txBody>
      </p:sp>
      <p:sp>
        <p:nvSpPr>
          <p:cNvPr id="3" name="Text Placeholder 2">
            <a:extLst>
              <a:ext uri="{FF2B5EF4-FFF2-40B4-BE49-F238E27FC236}">
                <a16:creationId xmlns:a16="http://schemas.microsoft.com/office/drawing/2014/main" id="{0C47FE6F-6901-431F-8E7B-8723D34D8783}"/>
              </a:ext>
            </a:extLst>
          </p:cNvPr>
          <p:cNvSpPr>
            <a:spLocks noGrp="1"/>
          </p:cNvSpPr>
          <p:nvPr>
            <p:ph type="body" sz="quarter" idx="18"/>
          </p:nvPr>
        </p:nvSpPr>
        <p:spPr/>
        <p:txBody>
          <a:bodyPr/>
          <a:lstStyle/>
          <a:p>
            <a:pPr>
              <a:spcAft>
                <a:spcPts val="600"/>
              </a:spcAft>
            </a:pPr>
            <a:r>
              <a:rPr lang="en-US" dirty="0"/>
              <a:t>Branching control based on the comparison of an expression with a set of patterns</a:t>
            </a:r>
          </a:p>
          <a:p>
            <a:pPr>
              <a:spcAft>
                <a:spcPts val="600"/>
              </a:spcAft>
            </a:pPr>
            <a:r>
              <a:rPr lang="en-US" dirty="0"/>
              <a:t>Ensures all possible cases are handled</a:t>
            </a:r>
          </a:p>
        </p:txBody>
      </p:sp>
      <p:sp>
        <p:nvSpPr>
          <p:cNvPr id="4" name="Text Placeholder 3">
            <a:extLst>
              <a:ext uri="{FF2B5EF4-FFF2-40B4-BE49-F238E27FC236}">
                <a16:creationId xmlns:a16="http://schemas.microsoft.com/office/drawing/2014/main" id="{21A98596-FE5E-4A61-8F37-3B38B263BDD4}"/>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checkWithMatch</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value is a</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value is b</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values is not a or b</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checkWithMatch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checkWithMatch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checkWithMatch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977311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match</a:t>
            </a:r>
            <a:r>
              <a:rPr lang="en-US" dirty="0"/>
              <a:t> expression ensures we handle all possibilities</a:t>
            </a:r>
            <a:endParaRPr lang="en-US" i="1" dirty="0"/>
          </a:p>
        </p:txBody>
      </p:sp>
    </p:spTree>
    <p:extLst>
      <p:ext uri="{BB962C8B-B14F-4D97-AF65-F5344CB8AC3E}">
        <p14:creationId xmlns:p14="http://schemas.microsoft.com/office/powerpoint/2010/main" val="42180775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Matching</a:t>
            </a:r>
          </a:p>
        </p:txBody>
      </p:sp>
    </p:spTree>
    <p:extLst>
      <p:ext uri="{BB962C8B-B14F-4D97-AF65-F5344CB8AC3E}">
        <p14:creationId xmlns:p14="http://schemas.microsoft.com/office/powerpoint/2010/main" val="3253128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Course of action selected by comparing against an exhaustive set of patterns</a:t>
            </a:r>
          </a:p>
        </p:txBody>
      </p:sp>
      <p:sp>
        <p:nvSpPr>
          <p:cNvPr id="5" name="Text Placeholder 3">
            <a:extLst>
              <a:ext uri="{FF2B5EF4-FFF2-40B4-BE49-F238E27FC236}">
                <a16:creationId xmlns:a16="http://schemas.microsoft.com/office/drawing/2014/main" id="{38B61C2A-C94D-4746-ADEE-730FA004EEA4}"/>
              </a:ext>
            </a:extLst>
          </p:cNvPr>
          <p:cNvSpPr txBox="1">
            <a:spLocks/>
          </p:cNvSpPr>
          <p:nvPr/>
        </p:nvSpPr>
        <p:spPr>
          <a:xfrm>
            <a:off x="1261294" y="4147399"/>
            <a:ext cx="9974217" cy="742949"/>
          </a:xfrm>
          <a:prstGeom prst="rect">
            <a:avLst/>
          </a:prstGeom>
        </p:spPr>
        <p:txBody>
          <a:bodyPr vert="horz" lIns="91440" tIns="45720" rIns="91440" bIns="45720" rtlCol="0" anchor="ctr">
            <a:noAutofit/>
          </a:bodyPr>
          <a:lstStyle>
            <a:lvl1pPr marL="0" marR="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sz="4000" b="0" i="0" kern="1200">
                <a:solidFill>
                  <a:schemeClr val="bg1"/>
                </a:solidFill>
                <a:latin typeface="+mj-lt"/>
                <a:ea typeface="PS TT Commons" charset="0"/>
                <a:cs typeface="PS TT Commons"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4000" b="0" i="0" u="none" strike="noStrike" kern="1200" cap="none" spc="0" normalizeH="0" baseline="0" noProof="0" dirty="0">
                <a:ln>
                  <a:noFill/>
                </a:ln>
                <a:solidFill>
                  <a:srgbClr val="FFFFFF"/>
                </a:solidFill>
                <a:effectLst/>
                <a:uLnTx/>
                <a:uFillTx/>
                <a:latin typeface="PS TT Commons Light"/>
              </a:rPr>
              <a:t>Pattern Matching</a:t>
            </a:r>
          </a:p>
        </p:txBody>
      </p:sp>
      <p:pic>
        <p:nvPicPr>
          <p:cNvPr id="1028" name="Picture 4">
            <a:extLst>
              <a:ext uri="{FF2B5EF4-FFF2-40B4-BE49-F238E27FC236}">
                <a16:creationId xmlns:a16="http://schemas.microsoft.com/office/drawing/2014/main" id="{F111FAA4-5D0F-4A2F-A168-5804AAB9A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840" y="559292"/>
            <a:ext cx="2970320" cy="297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2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Pattern Matching</a:t>
            </a:r>
          </a:p>
        </p:txBody>
      </p:sp>
      <p:sp>
        <p:nvSpPr>
          <p:cNvPr id="2" name="Text Placeholder 1"/>
          <p:cNvSpPr>
            <a:spLocks noGrp="1"/>
          </p:cNvSpPr>
          <p:nvPr>
            <p:ph type="body" sz="quarter" idx="10"/>
          </p:nvPr>
        </p:nvSpPr>
        <p:spPr>
          <a:prstGeom prst="rect">
            <a:avLst/>
          </a:prstGeom>
        </p:spPr>
        <p:txBody>
          <a:bodyPr/>
          <a:lstStyle/>
          <a:p>
            <a:r>
              <a:rPr lang="en-US" dirty="0"/>
              <a:t>Much more concise then nested if statements</a:t>
            </a:r>
          </a:p>
          <a:p>
            <a:r>
              <a:rPr lang="en-US" dirty="0"/>
              <a:t>Complete / exhaustive: can’t </a:t>
            </a:r>
            <a:r>
              <a:rPr lang="en-US" i="1" dirty="0"/>
              <a:t>forget</a:t>
            </a:r>
            <a:r>
              <a:rPr lang="en-US" dirty="0"/>
              <a:t> cases </a:t>
            </a:r>
          </a:p>
          <a:p>
            <a:r>
              <a:rPr lang="en-US" dirty="0"/>
              <a:t>Fundamental to effective F# programming</a:t>
            </a:r>
          </a:p>
          <a:p>
            <a:r>
              <a:rPr lang="en-US" dirty="0"/>
              <a:t>Anonymous pattern for all unspecified cases: _</a:t>
            </a:r>
          </a:p>
          <a:p>
            <a:r>
              <a:rPr lang="en-US" dirty="0"/>
              <a:t>Compiler will enforce handling all cases</a:t>
            </a:r>
          </a:p>
        </p:txBody>
      </p:sp>
      <p:sp>
        <p:nvSpPr>
          <p:cNvPr id="4" name="Rectangle 3">
            <a:extLst>
              <a:ext uri="{FF2B5EF4-FFF2-40B4-BE49-F238E27FC236}">
                <a16:creationId xmlns:a16="http://schemas.microsoft.com/office/drawing/2014/main" id="{CDCC0851-5B48-48A3-9065-79924D3CAEFE}"/>
              </a:ext>
            </a:extLst>
          </p:cNvPr>
          <p:cNvSpPr/>
          <p:nvPr/>
        </p:nvSpPr>
        <p:spPr>
          <a:xfrm>
            <a:off x="230819" y="1625601"/>
            <a:ext cx="4305670" cy="4551364"/>
          </a:xfrm>
          <a:prstGeom prst="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4FCFE08C-5A5F-433C-8B9E-1CAE866EEC0A}"/>
              </a:ext>
            </a:extLst>
          </p:cNvPr>
          <p:cNvSpPr txBox="1">
            <a:spLocks/>
          </p:cNvSpPr>
          <p:nvPr/>
        </p:nvSpPr>
        <p:spPr>
          <a:xfrm>
            <a:off x="365662" y="1545167"/>
            <a:ext cx="4090928" cy="4551365"/>
          </a:xfrm>
          <a:prstGeom prst="rect">
            <a:avLst/>
          </a:prstGeom>
        </p:spPr>
        <p:txBody>
          <a:bodyPr vert="horz" lIns="0" tIns="45720" rIns="91440" bIns="45720" rtlCol="0" anchor="ctr">
            <a:noAutofit/>
          </a:bodyPr>
          <a:lst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267" b="0" i="0" kern="1200" baseline="0">
                <a:solidFill>
                  <a:schemeClr val="accent1"/>
                </a:solidFill>
                <a:latin typeface="+mn-lt"/>
                <a:ea typeface="PS TT Commons DemiBold" charset="0"/>
                <a:cs typeface="PS TT Commons DemiBold" charset="0"/>
              </a:defRPr>
            </a:lvl1pPr>
            <a:lvl2pPr marL="586017" marR="0" indent="-288937" algn="l" defTabSz="586017" rtl="0" eaLnBrk="1" fontAlgn="auto" latinLnBrk="0" hangingPunct="1">
              <a:lnSpc>
                <a:spcPct val="100000"/>
              </a:lnSpc>
              <a:spcBef>
                <a:spcPts val="600"/>
              </a:spcBef>
              <a:spcAft>
                <a:spcPts val="0"/>
              </a:spcAft>
              <a:buClrTx/>
              <a:buSzPct val="100000"/>
              <a:buFont typeface="Lucida Grande"/>
              <a:buChar char="-"/>
              <a:tabLst/>
              <a:defRPr sz="2267" b="0" i="0" kern="1200" baseline="0">
                <a:solidFill>
                  <a:schemeClr val="accent1"/>
                </a:solidFill>
                <a:latin typeface="PS TT Commons" charset="0"/>
                <a:ea typeface="PS TT Commons" charset="0"/>
                <a:cs typeface="PS TT Commons" charset="0"/>
              </a:defRPr>
            </a:lvl2pPr>
            <a:lvl3pPr marL="804374" marR="0" indent="-208502" algn="l" defTabSz="586017" rtl="0" eaLnBrk="1" fontAlgn="auto" latinLnBrk="0" hangingPunct="1">
              <a:lnSpc>
                <a:spcPct val="100000"/>
              </a:lnSpc>
              <a:spcBef>
                <a:spcPts val="600"/>
              </a:spcBef>
              <a:spcAft>
                <a:spcPts val="0"/>
              </a:spcAft>
              <a:buClrTx/>
              <a:buSzPct val="75000"/>
              <a:buFont typeface="Lucida Grande"/>
              <a:buChar char="•"/>
              <a:tabLst/>
              <a:defRPr sz="2267" b="0" i="0" kern="1200">
                <a:solidFill>
                  <a:schemeClr val="accent1"/>
                </a:solidFill>
                <a:latin typeface="PS TT Commons" charset="0"/>
                <a:ea typeface="PS TT Commons" charset="0"/>
                <a:cs typeface="PS TT Commons" charset="0"/>
              </a:defRPr>
            </a:lvl3pPr>
            <a:lvl4pPr marL="1072146" marR="0" indent="-189451"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267" b="0" i="0" kern="1200">
                <a:solidFill>
                  <a:schemeClr val="accent1"/>
                </a:solidFill>
                <a:latin typeface="PS TT Commons" charset="0"/>
                <a:ea typeface="PS TT Commons" charset="0"/>
                <a:cs typeface="PS TT Commons" charset="0"/>
              </a:defRPr>
            </a:lvl4pPr>
            <a:lvl5pPr marL="1270064" marR="0" indent="-173575"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267" b="0" i="0" kern="1200">
                <a:solidFill>
                  <a:schemeClr val="accent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Bef>
                <a:spcPts val="600"/>
              </a:spcBef>
            </a:pPr>
            <a:r>
              <a:rPr lang="en-US" b="0" i="1" dirty="0">
                <a:solidFill>
                  <a:srgbClr val="89DDFF"/>
                </a:solidFill>
                <a:effectLst/>
                <a:latin typeface="Consolas" panose="020B0609020204030204" pitchFamily="49" charset="0"/>
              </a:rPr>
              <a:t>match</a:t>
            </a:r>
            <a:r>
              <a:rPr lang="en-US" b="0" dirty="0">
                <a:solidFill>
                  <a:srgbClr val="EEFFFF"/>
                </a:solidFill>
                <a:effectLst/>
                <a:latin typeface="Consolas" panose="020B0609020204030204" pitchFamily="49" charset="0"/>
              </a:rPr>
              <a:t> expr </a:t>
            </a:r>
            <a:r>
              <a:rPr lang="en-US" b="0" i="1" dirty="0">
                <a:solidFill>
                  <a:srgbClr val="89DDFF"/>
                </a:solidFill>
                <a:effectLst/>
                <a:latin typeface="Consolas" panose="020B0609020204030204" pitchFamily="49" charset="0"/>
              </a:rPr>
              <a:t>with</a:t>
            </a:r>
            <a:endParaRPr lang="en-US" b="0" dirty="0">
              <a:solidFill>
                <a:srgbClr val="EEFFFF"/>
              </a:solidFill>
              <a:effectLst/>
              <a:latin typeface="Consolas" panose="020B0609020204030204" pitchFamily="49" charset="0"/>
            </a:endParaRPr>
          </a:p>
          <a:p>
            <a:pPr>
              <a:spcBef>
                <a:spcPts val="600"/>
              </a:spcBef>
            </a:pP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pattern</a:t>
            </a:r>
            <a:r>
              <a:rPr lang="en-US" b="0" i="1" baseline="-25000" dirty="0">
                <a:solidFill>
                  <a:srgbClr val="EEFFFF"/>
                </a:solidFill>
                <a:effectLst/>
                <a:latin typeface="Consolas" panose="020B0609020204030204" pitchFamily="49" charset="0"/>
              </a:rPr>
              <a:t>1</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exp</a:t>
            </a:r>
            <a:r>
              <a:rPr lang="en-US" b="0" i="1" baseline="-25000" dirty="0">
                <a:solidFill>
                  <a:srgbClr val="EEFFFF"/>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a:p>
            <a:pPr>
              <a:spcBef>
                <a:spcPts val="600"/>
              </a:spcBef>
            </a:pP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pattern</a:t>
            </a:r>
            <a:r>
              <a:rPr lang="en-US" i="1" baseline="-25000" dirty="0">
                <a:solidFill>
                  <a:srgbClr val="EEFFFF"/>
                </a:solidFill>
                <a:latin typeface="Consolas" panose="020B0609020204030204" pitchFamily="49" charset="0"/>
              </a:rPr>
              <a:t>2</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exp</a:t>
            </a:r>
            <a:r>
              <a:rPr lang="en-US" i="1" baseline="-25000" dirty="0">
                <a:solidFill>
                  <a:srgbClr val="EEFFFF"/>
                </a:solidFill>
                <a:latin typeface="Consolas" panose="020B0609020204030204" pitchFamily="49" charset="0"/>
              </a:rPr>
              <a:t>2</a:t>
            </a:r>
            <a:endParaRPr lang="en-US" b="0" dirty="0">
              <a:solidFill>
                <a:srgbClr val="EEFFFF"/>
              </a:solidFill>
              <a:effectLst/>
              <a:latin typeface="Consolas" panose="020B0609020204030204" pitchFamily="49" charset="0"/>
            </a:endParaRPr>
          </a:p>
          <a:p>
            <a:pPr>
              <a:spcBef>
                <a:spcPts val="600"/>
              </a:spcBef>
            </a:pPr>
            <a:r>
              <a:rPr lang="en-US" b="0" dirty="0">
                <a:solidFill>
                  <a:srgbClr val="EEFFFF"/>
                </a:solidFill>
                <a:effectLst/>
                <a:latin typeface="Consolas" panose="020B0609020204030204" pitchFamily="49" charset="0"/>
              </a:rPr>
              <a:t>...</a:t>
            </a:r>
          </a:p>
          <a:p>
            <a:pPr>
              <a:spcBef>
                <a:spcPts val="600"/>
              </a:spcBef>
            </a:pP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pattern</a:t>
            </a:r>
            <a:r>
              <a:rPr lang="en-US" b="0" i="1" baseline="-25000" dirty="0" err="1">
                <a:solidFill>
                  <a:srgbClr val="EEFFFF"/>
                </a:solidFill>
                <a:effectLst/>
                <a:latin typeface="Consolas" panose="020B0609020204030204" pitchFamily="49" charset="0"/>
              </a:rPr>
              <a:t>n</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expr</a:t>
            </a:r>
            <a:r>
              <a:rPr lang="en-US" b="0" i="1" baseline="-25000" dirty="0" err="1">
                <a:solidFill>
                  <a:srgbClr val="EEFFFF"/>
                </a:solidFill>
                <a:effectLst/>
                <a:latin typeface="Consolas" panose="020B0609020204030204" pitchFamily="49" charset="0"/>
              </a:rPr>
              <a:t>n</a:t>
            </a:r>
            <a:endParaRPr lang="en-US" b="0" dirty="0">
              <a:solidFill>
                <a:srgbClr val="EEFFFF"/>
              </a:solidFill>
              <a:effectLst/>
              <a:latin typeface="Consolas" panose="020B0609020204030204" pitchFamily="49" charset="0"/>
            </a:endParaRPr>
          </a:p>
          <a:p>
            <a:pPr>
              <a:spcBef>
                <a:spcPts val="600"/>
              </a:spcBef>
            </a:pP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_</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expr-catch-rest</a:t>
            </a:r>
          </a:p>
        </p:txBody>
      </p:sp>
    </p:spTree>
    <p:extLst>
      <p:ext uri="{BB962C8B-B14F-4D97-AF65-F5344CB8AC3E}">
        <p14:creationId xmlns:p14="http://schemas.microsoft.com/office/powerpoint/2010/main" val="11556890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Basic pattern match of an integer</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int -&gt; string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i </a:t>
            </a:r>
            <a:r>
              <a:rPr lang="en-US" b="0" i="1" dirty="0">
                <a:solidFill>
                  <a:srgbClr val="89DDFF"/>
                </a:solidFill>
                <a:effectLst/>
                <a:latin typeface="Roboto Mono" panose="00000009000000000000" pitchFamily="49" charset="0"/>
                <a:ea typeface="Roboto Mono" panose="00000009000000000000" pitchFamily="49" charset="0"/>
              </a:rPr>
              <a:t>with</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Zero</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Three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Neither zero nor three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f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"Zero"</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"Neither zero nor three"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"Neither zero nor three"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"Three"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4746580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Special form of function for pattern match</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Assumed single unnamed parameter</a:t>
            </a:r>
          </a:p>
          <a:p>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Zero</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Three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Neither zero nor three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2435691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Three ways to identify an empty list</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Third form is a specialization of a single function declaration for a function that pattern matches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is_empty_list</a:t>
            </a:r>
            <a:r>
              <a:rPr lang="en-US" b="0" dirty="0">
                <a:solidFill>
                  <a:srgbClr val="FF5370"/>
                </a:solidFill>
                <a:effectLst/>
                <a:latin typeface="Roboto Mono" panose="00000009000000000000" pitchFamily="49" charset="0"/>
                <a:ea typeface="Roboto Mono" panose="00000009000000000000" pitchFamily="49" charset="0"/>
              </a:rPr>
              <a:t> list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list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is_empty_list</a:t>
            </a:r>
            <a:r>
              <a:rPr lang="en-US" b="0" dirty="0">
                <a:solidFill>
                  <a:srgbClr val="FF5370"/>
                </a:solidFill>
                <a:effectLst/>
                <a:latin typeface="Roboto Mono" panose="00000009000000000000" pitchFamily="49" charset="0"/>
                <a:ea typeface="Roboto Mono" panose="00000009000000000000" pitchFamily="49" charset="0"/>
              </a:rPr>
              <a:t> list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list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false</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is_empty_list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false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6274878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List pattern matching of heads and tails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Peel off the </a:t>
            </a:r>
            <a:r>
              <a:rPr lang="en-US" i="1" dirty="0"/>
              <a:t>head</a:t>
            </a:r>
            <a:r>
              <a:rPr lang="en-US" dirty="0"/>
              <a:t> and the </a:t>
            </a:r>
            <a:r>
              <a:rPr lang="en-US" i="1" dirty="0"/>
              <a:t>tail</a:t>
            </a:r>
          </a:p>
          <a:p>
            <a:pPr>
              <a:spcAft>
                <a:spcPts val="600"/>
              </a:spcAft>
            </a:pPr>
            <a:r>
              <a:rPr lang="en-US" i="1" dirty="0"/>
              <a:t>Head</a:t>
            </a:r>
            <a:r>
              <a:rPr lang="en-US" dirty="0"/>
              <a:t> is the first item of the list</a:t>
            </a:r>
          </a:p>
          <a:p>
            <a:pPr>
              <a:spcAft>
                <a:spcPts val="600"/>
              </a:spcAft>
            </a:pPr>
            <a:r>
              <a:rPr lang="en-US" i="1" dirty="0"/>
              <a:t>Tail</a:t>
            </a:r>
            <a:r>
              <a:rPr lang="en-US" dirty="0"/>
              <a:t> is a list of the remaining items</a:t>
            </a:r>
          </a:p>
          <a:p>
            <a:pPr>
              <a:spcAft>
                <a:spcPts val="600"/>
              </a:spcAft>
            </a:pPr>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head</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tail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4</a:t>
            </a:r>
            <a:r>
              <a:rPr lang="en-US" b="0" dirty="0">
                <a:solidFill>
                  <a:srgbClr val="C792EA"/>
                </a:solidFill>
                <a:effectLst/>
                <a:latin typeface="Roboto Mono" panose="00000009000000000000" pitchFamily="49" charset="0"/>
                <a:ea typeface="Roboto Mono" panose="00000009000000000000" pitchFamily="49" charset="0"/>
              </a:rPr>
              <a:t>]</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tail: int list = [2; 3; 4]</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head: int = 1</a:t>
            </a:r>
          </a:p>
        </p:txBody>
      </p:sp>
    </p:spTree>
    <p:extLst>
      <p:ext uri="{BB962C8B-B14F-4D97-AF65-F5344CB8AC3E}">
        <p14:creationId xmlns:p14="http://schemas.microsoft.com/office/powerpoint/2010/main" val="149245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Guarded conditions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Pattern is only applied when a condition is met</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positive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positive: _arg1: int list -&gt; int list</a:t>
            </a: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t </a:t>
            </a:r>
            <a:r>
              <a:rPr lang="en-US" b="0" dirty="0">
                <a:solidFill>
                  <a:srgbClr val="C792EA"/>
                </a:solidFill>
                <a:effectLst/>
                <a:latin typeface="Roboto Mono" panose="00000009000000000000" pitchFamily="49" charset="0"/>
                <a:ea typeface="Roboto Mono" panose="00000009000000000000" pitchFamily="49" charset="0"/>
              </a:rPr>
              <a:t>when</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positive t</a:t>
            </a: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positive t</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positive [-3..5]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int list = [0; 1; 2; 3; 4; 5]</a:t>
            </a:r>
          </a:p>
        </p:txBody>
      </p:sp>
    </p:spTree>
    <p:extLst>
      <p:ext uri="{BB962C8B-B14F-4D97-AF65-F5344CB8AC3E}">
        <p14:creationId xmlns:p14="http://schemas.microsoft.com/office/powerpoint/2010/main" val="2523396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Transaction Processing System</a:t>
            </a:r>
          </a:p>
          <a:p>
            <a:r>
              <a:rPr lang="en-US" dirty="0"/>
              <a:t>- Record and process financial transactions</a:t>
            </a:r>
          </a:p>
        </p:txBody>
      </p:sp>
      <p:pic>
        <p:nvPicPr>
          <p:cNvPr id="1028" name="Picture 4">
            <a:extLst>
              <a:ext uri="{FF2B5EF4-FFF2-40B4-BE49-F238E27FC236}">
                <a16:creationId xmlns:a16="http://schemas.microsoft.com/office/drawing/2014/main" id="{7344D854-1E31-40FD-AC33-79A2F3424173}"/>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6335" r="16335"/>
          <a:stretch>
            <a:fillRect/>
          </a:stretch>
        </p:blipFill>
        <p:spPr bwMode="auto">
          <a:xfrm>
            <a:off x="929899" y="1030340"/>
            <a:ext cx="3373521" cy="479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807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Or patterns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Multiple matches flow to the same expression</a:t>
            </a:r>
          </a:p>
          <a:p>
            <a:pPr>
              <a:spcAft>
                <a:spcPts val="600"/>
              </a:spcAft>
            </a:pPr>
            <a:r>
              <a:rPr lang="en-US" dirty="0"/>
              <a:t>Separate different patterns with pipes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is_sign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false</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is</a:t>
            </a:r>
            <a:r>
              <a:rPr lang="en-US" b="0" dirty="0" err="1">
                <a:solidFill>
                  <a:srgbClr val="C792EA"/>
                </a:solidFill>
                <a:effectLst/>
                <a:latin typeface="Roboto Mono" panose="00000009000000000000" pitchFamily="49" charset="0"/>
                <a:ea typeface="Roboto Mono" panose="00000009000000000000" pitchFamily="49" charset="0"/>
              </a:rPr>
              <a:t>_</a:t>
            </a:r>
            <a:r>
              <a:rPr lang="en-US" b="0" dirty="0" err="1">
                <a:solidFill>
                  <a:srgbClr val="EEFFFF"/>
                </a:solidFill>
                <a:effectLst/>
                <a:latin typeface="Roboto Mono" panose="00000009000000000000" pitchFamily="49" charset="0"/>
                <a:ea typeface="Roboto Mono" panose="00000009000000000000" pitchFamily="49" charset="0"/>
              </a:rPr>
              <a:t>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a:t>
            </a:r>
            <a:r>
              <a:rPr lang="en-US" b="0" dirty="0" err="1">
                <a:solidFill>
                  <a:srgbClr val="C792EA"/>
                </a:solidFill>
                <a:effectLst/>
                <a:latin typeface="Roboto Mono" panose="00000009000000000000" pitchFamily="49" charset="0"/>
                <a:ea typeface="Roboto Mono" panose="00000009000000000000" pitchFamily="49" charset="0"/>
              </a:rPr>
              <a:t>_</a:t>
            </a:r>
            <a:r>
              <a:rPr lang="en-US" b="0" dirty="0" err="1">
                <a:solidFill>
                  <a:srgbClr val="EEFFFF"/>
                </a:solidFill>
                <a:effectLst/>
                <a:latin typeface="Roboto Mono" panose="00000009000000000000" pitchFamily="49" charset="0"/>
                <a:ea typeface="Roboto Mono" panose="00000009000000000000" pitchFamily="49" charset="0"/>
              </a:rPr>
              <a:t>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a:t>
            </a:r>
            <a:r>
              <a:rPr lang="en-US" b="0" dirty="0" err="1">
                <a:solidFill>
                  <a:srgbClr val="C792EA"/>
                </a:solidFill>
                <a:effectLst/>
                <a:latin typeface="Roboto Mono" panose="00000009000000000000" pitchFamily="49" charset="0"/>
                <a:ea typeface="Roboto Mono" panose="00000009000000000000" pitchFamily="49" charset="0"/>
              </a:rPr>
              <a:t>_</a:t>
            </a:r>
            <a:r>
              <a:rPr lang="en-US" b="0" dirty="0" err="1">
                <a:solidFill>
                  <a:srgbClr val="EEFFFF"/>
                </a:solidFill>
                <a:effectLst/>
                <a:latin typeface="Roboto Mono" panose="00000009000000000000" pitchFamily="49" charset="0"/>
                <a:ea typeface="Roboto Mono" panose="00000009000000000000" pitchFamily="49" charset="0"/>
              </a:rPr>
              <a:t>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a:t>
            </a:r>
            <a:r>
              <a:rPr lang="en-US" b="0" dirty="0" err="1">
                <a:solidFill>
                  <a:srgbClr val="C792EA"/>
                </a:solidFill>
                <a:effectLst/>
                <a:latin typeface="Roboto Mono" panose="00000009000000000000" pitchFamily="49" charset="0"/>
                <a:ea typeface="Roboto Mono" panose="00000009000000000000" pitchFamily="49" charset="0"/>
              </a:rPr>
              <a:t>_</a:t>
            </a:r>
            <a:r>
              <a:rPr lang="en-US" b="0" dirty="0" err="1">
                <a:solidFill>
                  <a:srgbClr val="EEFFFF"/>
                </a:solidFill>
                <a:effectLst/>
                <a:latin typeface="Roboto Mono" panose="00000009000000000000" pitchFamily="49" charset="0"/>
                <a:ea typeface="Roboto Mono" panose="00000009000000000000" pitchFamily="49" charset="0"/>
              </a:rPr>
              <a:t>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a:t>
            </a:r>
            <a:r>
              <a:rPr lang="en-US" b="0" dirty="0" err="1">
                <a:solidFill>
                  <a:srgbClr val="C792EA"/>
                </a:solidFill>
                <a:effectLst/>
                <a:latin typeface="Roboto Mono" panose="00000009000000000000" pitchFamily="49" charset="0"/>
                <a:ea typeface="Roboto Mono" panose="00000009000000000000" pitchFamily="49" charset="0"/>
              </a:rPr>
              <a:t>_</a:t>
            </a:r>
            <a:r>
              <a:rPr lang="en-US" b="0" dirty="0" err="1">
                <a:solidFill>
                  <a:srgbClr val="EEFFFF"/>
                </a:solidFill>
                <a:effectLst/>
                <a:latin typeface="Roboto Mono" panose="00000009000000000000" pitchFamily="49" charset="0"/>
                <a:ea typeface="Roboto Mono" panose="00000009000000000000" pitchFamily="49" charset="0"/>
              </a:rPr>
              <a:t>sign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bool * bool * bool * bool * bool = (false, true, true, true, false)</a:t>
            </a:r>
          </a:p>
        </p:txBody>
      </p:sp>
    </p:spTree>
    <p:extLst>
      <p:ext uri="{BB962C8B-B14F-4D97-AF65-F5344CB8AC3E}">
        <p14:creationId xmlns:p14="http://schemas.microsoft.com/office/powerpoint/2010/main" val="230082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Named sub-patterns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Note that _ is named </a:t>
            </a:r>
            <a:r>
              <a:rPr lang="en-US" i="1" dirty="0"/>
              <a:t>t</a:t>
            </a:r>
            <a:r>
              <a:rPr lang="en-US" dirty="0"/>
              <a:t> so it can be referred to later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pairs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pairs: _arg1: 'a list -&gt; ('a * 'a) list</a:t>
            </a: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h2</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as</a:t>
            </a:r>
            <a:r>
              <a:rPr lang="en-US" b="0" dirty="0">
                <a:solidFill>
                  <a:srgbClr val="EEFFFF"/>
                </a:solidFill>
                <a:effectLst/>
                <a:latin typeface="Roboto Mono" panose="00000009000000000000" pitchFamily="49" charset="0"/>
                <a:ea typeface="Roboto Mono" panose="00000009000000000000" pitchFamily="49" charset="0"/>
              </a:rPr>
              <a:t> 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pairs t</a:t>
            </a: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a:p>
            <a:endParaRPr lang="en-US" dirty="0">
              <a:solidFill>
                <a:srgbClr val="C792EA"/>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pairs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a:t>
            </a:r>
            <a:r>
              <a:rPr lang="en-US" b="0" dirty="0" err="1">
                <a:solidFill>
                  <a:schemeClr val="tx2">
                    <a:lumMod val="50000"/>
                    <a:lumOff val="50000"/>
                  </a:schemeClr>
                </a:solidFill>
                <a:effectLst/>
                <a:latin typeface="Roboto Mono" panose="00000009000000000000" pitchFamily="49" charset="0"/>
                <a:ea typeface="Roboto Mono" panose="00000009000000000000" pitchFamily="49" charset="0"/>
              </a:rPr>
              <a:t>val</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it: (int * int) list = [(1, 2); (2, 3); (3, 4); (4, 5)]</a:t>
            </a:r>
          </a:p>
        </p:txBody>
      </p:sp>
    </p:spTree>
    <p:extLst>
      <p:ext uri="{BB962C8B-B14F-4D97-AF65-F5344CB8AC3E}">
        <p14:creationId xmlns:p14="http://schemas.microsoft.com/office/powerpoint/2010/main" val="18570408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cases that the compiler cannot confirm all cases handled</a:t>
            </a:r>
          </a:p>
        </p:txBody>
      </p:sp>
    </p:spTree>
    <p:extLst>
      <p:ext uri="{BB962C8B-B14F-4D97-AF65-F5344CB8AC3E}">
        <p14:creationId xmlns:p14="http://schemas.microsoft.com/office/powerpoint/2010/main" val="38383067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Decision making in F#</a:t>
            </a:r>
          </a:p>
          <a:p>
            <a:pPr lvl="1"/>
            <a:r>
              <a:rPr lang="en-US" dirty="0"/>
              <a:t>if expression</a:t>
            </a:r>
          </a:p>
          <a:p>
            <a:pPr lvl="1"/>
            <a:r>
              <a:rPr lang="en-US"/>
              <a:t>match expression</a:t>
            </a:r>
            <a:endParaRPr lang="en-US" dirty="0"/>
          </a:p>
        </p:txBody>
      </p:sp>
    </p:spTree>
    <p:extLst>
      <p:ext uri="{BB962C8B-B14F-4D97-AF65-F5344CB8AC3E}">
        <p14:creationId xmlns:p14="http://schemas.microsoft.com/office/powerpoint/2010/main" val="4023374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Tree>
    <p:extLst>
      <p:ext uri="{BB962C8B-B14F-4D97-AF65-F5344CB8AC3E}">
        <p14:creationId xmlns:p14="http://schemas.microsoft.com/office/powerpoint/2010/main" val="35232589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Exceptions</a:t>
            </a:r>
          </a:p>
        </p:txBody>
      </p:sp>
      <p:sp>
        <p:nvSpPr>
          <p:cNvPr id="3" name="Text Placeholder 2"/>
          <p:cNvSpPr>
            <a:spLocks noGrp="1"/>
          </p:cNvSpPr>
          <p:nvPr>
            <p:ph type="body" sz="quarter" idx="12"/>
          </p:nvPr>
        </p:nvSpPr>
        <p:spPr/>
        <p:txBody>
          <a:bodyPr/>
          <a:lstStyle/>
          <a:p>
            <a:r>
              <a:rPr lang="en-US" dirty="0"/>
              <a:t>Anomalous or exceptional conditions that require special processing</a:t>
            </a:r>
          </a:p>
        </p:txBody>
      </p:sp>
      <p:pic>
        <p:nvPicPr>
          <p:cNvPr id="3074" name="Picture 2">
            <a:extLst>
              <a:ext uri="{FF2B5EF4-FFF2-40B4-BE49-F238E27FC236}">
                <a16:creationId xmlns:a16="http://schemas.microsoft.com/office/drawing/2014/main" id="{D4CD3341-53F0-4ACE-987C-2E1175AE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331" y="386842"/>
            <a:ext cx="2751338" cy="334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268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Exceptions</a:t>
            </a:r>
          </a:p>
        </p:txBody>
      </p:sp>
      <p:sp>
        <p:nvSpPr>
          <p:cNvPr id="2" name="Text Placeholder 1"/>
          <p:cNvSpPr>
            <a:spLocks noGrp="1"/>
          </p:cNvSpPr>
          <p:nvPr>
            <p:ph type="body" sz="quarter" idx="10"/>
          </p:nvPr>
        </p:nvSpPr>
        <p:spPr>
          <a:prstGeom prst="rect">
            <a:avLst/>
          </a:prstGeom>
        </p:spPr>
        <p:txBody>
          <a:bodyPr/>
          <a:lstStyle/>
          <a:p>
            <a:r>
              <a:rPr lang="en-US" dirty="0"/>
              <a:t>Standard technique of handling errors in .NET</a:t>
            </a:r>
          </a:p>
          <a:p>
            <a:r>
              <a:rPr lang="en-US" dirty="0"/>
              <a:t>Therefore F# has facilities for exception handling</a:t>
            </a:r>
          </a:p>
          <a:p>
            <a:r>
              <a:rPr lang="en-US" dirty="0"/>
              <a:t>Exceptions tend to be less prevalent in functional code</a:t>
            </a:r>
          </a:p>
        </p:txBody>
      </p:sp>
      <p:pic>
        <p:nvPicPr>
          <p:cNvPr id="4098" name="Picture 2">
            <a:extLst>
              <a:ext uri="{FF2B5EF4-FFF2-40B4-BE49-F238E27FC236}">
                <a16:creationId xmlns:a16="http://schemas.microsoft.com/office/drawing/2014/main" id="{0F1682B5-2BC1-4E62-8772-4F7EDEB2B33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773780"/>
            <a:ext cx="3497263" cy="425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262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Defining, raising and handling exceptions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Define using the </a:t>
            </a:r>
            <a:r>
              <a:rPr lang="en-US" i="1" dirty="0"/>
              <a:t>exception</a:t>
            </a:r>
            <a:r>
              <a:rPr lang="en-US" dirty="0"/>
              <a:t> keyword and like a variant constructor (discriminated union)</a:t>
            </a:r>
          </a:p>
          <a:p>
            <a:pPr>
              <a:spcAft>
                <a:spcPts val="600"/>
              </a:spcAft>
            </a:pPr>
            <a:r>
              <a:rPr lang="en-US" dirty="0"/>
              <a:t>Exceptions are </a:t>
            </a:r>
            <a:r>
              <a:rPr lang="en-US" i="1" dirty="0" err="1"/>
              <a:t>raise</a:t>
            </a:r>
            <a:r>
              <a:rPr lang="en-US" dirty="0" err="1"/>
              <a:t>’d</a:t>
            </a:r>
            <a:r>
              <a:rPr lang="en-US" dirty="0"/>
              <a:t> not thrown</a:t>
            </a:r>
          </a:p>
          <a:p>
            <a:pPr>
              <a:spcAft>
                <a:spcPts val="600"/>
              </a:spcAft>
            </a:pPr>
            <a:r>
              <a:rPr lang="en-US" dirty="0"/>
              <a:t>Exceptions are caught by pattern matching</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exception</a:t>
            </a:r>
            <a:r>
              <a:rPr lang="en-US" b="0" dirty="0">
                <a:solidFill>
                  <a:srgbClr val="EEFFFF"/>
                </a:solidFill>
                <a:effectLst/>
                <a:latin typeface="Roboto Mono" panose="00000009000000000000" pitchFamily="49" charset="0"/>
                <a:ea typeface="Roboto Mono" panose="00000009000000000000" pitchFamily="49" charset="0"/>
              </a:rPr>
              <a:t> Error1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exception</a:t>
            </a:r>
            <a:r>
              <a:rPr lang="en-US" b="0" dirty="0">
                <a:solidFill>
                  <a:srgbClr val="EEFFFF"/>
                </a:solidFill>
                <a:effectLst/>
                <a:latin typeface="Roboto Mono" panose="00000009000000000000" pitchFamily="49" charset="0"/>
                <a:ea typeface="Roboto Mono" panose="00000009000000000000" pitchFamily="49" charset="0"/>
              </a:rPr>
              <a:t> Error2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function1</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try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raise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Error1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raise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Error2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Error1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str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Error1 </a:t>
            </a:r>
            <a:r>
              <a:rPr lang="en-US" b="0" dirty="0">
                <a:solidFill>
                  <a:srgbClr val="C792EA"/>
                </a:solidFill>
                <a:effectLst/>
                <a:latin typeface="Roboto Mono" panose="00000009000000000000" pitchFamily="49" charset="0"/>
                <a:ea typeface="Roboto Mono" panose="00000009000000000000" pitchFamily="49" charset="0"/>
              </a:rPr>
              <a:t>%s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str</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Error2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str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Error2 </a:t>
            </a:r>
            <a:r>
              <a:rPr lang="en-US" b="0" dirty="0">
                <a:solidFill>
                  <a:srgbClr val="C792EA"/>
                </a:solidFill>
                <a:effectLst/>
                <a:latin typeface="Roboto Mono" panose="00000009000000000000" pitchFamily="49" charset="0"/>
                <a:ea typeface="Roboto Mono" panose="00000009000000000000" pitchFamily="49" charset="0"/>
              </a:rPr>
              <a:t>%s</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%d</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str i</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function1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function1 </a:t>
            </a:r>
            <a:r>
              <a:rPr lang="en-US" b="0" dirty="0">
                <a:solidFill>
                  <a:srgbClr val="F78C6C"/>
                </a:solidFill>
                <a:effectLst/>
                <a:latin typeface="Roboto Mono" panose="00000009000000000000" pitchFamily="49" charset="0"/>
                <a:ea typeface="Roboto Mono" panose="00000009000000000000" pitchFamily="49" charset="0"/>
              </a:rPr>
              <a:t>9</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59319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try…finally</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Handler to clean up even if a block of code throws an exception</a:t>
            </a:r>
          </a:p>
          <a:p>
            <a:pPr>
              <a:spcAft>
                <a:spcPts val="600"/>
              </a:spcAft>
            </a:pPr>
            <a:r>
              <a:rPr lang="en-US" dirty="0"/>
              <a:t>Is a separate construct from try…with</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function1</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try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try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raise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Error1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raise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Error2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Error1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str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Error1 </a:t>
            </a:r>
            <a:r>
              <a:rPr lang="en-US" b="0" dirty="0">
                <a:solidFill>
                  <a:srgbClr val="C792EA"/>
                </a:solidFill>
                <a:effectLst/>
                <a:latin typeface="Roboto Mono" panose="00000009000000000000" pitchFamily="49" charset="0"/>
                <a:ea typeface="Roboto Mono" panose="00000009000000000000" pitchFamily="49" charset="0"/>
              </a:rPr>
              <a:t>%s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str</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Error2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str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Error2 </a:t>
            </a:r>
            <a:r>
              <a:rPr lang="en-US" b="0" dirty="0">
                <a:solidFill>
                  <a:srgbClr val="C792EA"/>
                </a:solidFill>
                <a:effectLst/>
                <a:latin typeface="Roboto Mono" panose="00000009000000000000" pitchFamily="49" charset="0"/>
                <a:ea typeface="Roboto Mono" panose="00000009000000000000" pitchFamily="49" charset="0"/>
              </a:rPr>
              <a:t>%s</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%d</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str i</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finally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all done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6165678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t>
            </a:r>
          </a:p>
        </p:txBody>
      </p:sp>
    </p:spTree>
    <p:extLst>
      <p:ext uri="{BB962C8B-B14F-4D97-AF65-F5344CB8AC3E}">
        <p14:creationId xmlns:p14="http://schemas.microsoft.com/office/powerpoint/2010/main" val="15327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778D"/>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481689" y="2675998"/>
            <a:ext cx="6556267" cy="742949"/>
          </a:xfrm>
        </p:spPr>
        <p:txBody>
          <a:bodyPr/>
          <a:lstStyle/>
          <a:p>
            <a:pPr algn="l"/>
            <a:r>
              <a:rPr lang="en-US" dirty="0"/>
              <a:t>Follow along with everything!</a:t>
            </a:r>
          </a:p>
        </p:txBody>
      </p:sp>
      <p:pic>
        <p:nvPicPr>
          <p:cNvPr id="7170" name="Picture 2">
            <a:extLst>
              <a:ext uri="{FF2B5EF4-FFF2-40B4-BE49-F238E27FC236}">
                <a16:creationId xmlns:a16="http://schemas.microsoft.com/office/drawing/2014/main" id="{1367D762-1456-4C0C-90BD-ED0491D79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59" y="1264709"/>
            <a:ext cx="2324452" cy="390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67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Organization Concepts in F#</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Modules</a:t>
            </a:r>
          </a:p>
          <a:p>
            <a:r>
              <a:rPr lang="en-US" dirty="0"/>
              <a:t>ML style of organization. Can contain types and values (functions)</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Namespaces</a:t>
            </a:r>
          </a:p>
          <a:p>
            <a:r>
              <a:rPr lang="en-US" dirty="0"/>
              <a:t>Similar to .NET namespaces. Types only, no values (functions)</a:t>
            </a:r>
          </a:p>
        </p:txBody>
      </p:sp>
    </p:spTree>
    <p:extLst>
      <p:ext uri="{BB962C8B-B14F-4D97-AF65-F5344CB8AC3E}">
        <p14:creationId xmlns:p14="http://schemas.microsoft.com/office/powerpoint/2010/main" val="1169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512520-4E9B-45C6-95B6-DA768B14739B}"/>
              </a:ext>
            </a:extLst>
          </p:cNvPr>
          <p:cNvSpPr>
            <a:spLocks noGrp="1"/>
          </p:cNvSpPr>
          <p:nvPr>
            <p:ph type="title"/>
          </p:nvPr>
        </p:nvSpPr>
        <p:spPr/>
        <p:txBody>
          <a:bodyPr/>
          <a:lstStyle/>
          <a:p>
            <a:r>
              <a:rPr lang="en-US" dirty="0"/>
              <a:t>Namespaces</a:t>
            </a:r>
          </a:p>
        </p:txBody>
      </p:sp>
      <p:sp>
        <p:nvSpPr>
          <p:cNvPr id="8" name="Text Placeholder 7">
            <a:extLst>
              <a:ext uri="{FF2B5EF4-FFF2-40B4-BE49-F238E27FC236}">
                <a16:creationId xmlns:a16="http://schemas.microsoft.com/office/drawing/2014/main" id="{EA18225B-9119-4F71-83CC-4986951DA470}"/>
              </a:ext>
            </a:extLst>
          </p:cNvPr>
          <p:cNvSpPr>
            <a:spLocks noGrp="1"/>
          </p:cNvSpPr>
          <p:nvPr>
            <p:ph type="body" sz="quarter" idx="18"/>
          </p:nvPr>
        </p:nvSpPr>
        <p:spPr/>
        <p:txBody>
          <a:bodyPr/>
          <a:lstStyle/>
          <a:p>
            <a:r>
              <a:rPr lang="en-US" dirty="0"/>
              <a:t>Only allow types to be defined</a:t>
            </a:r>
          </a:p>
        </p:txBody>
      </p:sp>
      <p:sp>
        <p:nvSpPr>
          <p:cNvPr id="6" name="Text Placeholder 5">
            <a:extLst>
              <a:ext uri="{FF2B5EF4-FFF2-40B4-BE49-F238E27FC236}">
                <a16:creationId xmlns:a16="http://schemas.microsoft.com/office/drawing/2014/main" id="{C89AA9C1-E17E-4D95-83AD-534773531B1F}"/>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namespace</a:t>
            </a:r>
            <a:r>
              <a:rPr lang="en-US" b="0" dirty="0">
                <a:solidFill>
                  <a:srgbClr val="FFCB6B"/>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Bank.Accounts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Account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Balance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a:p>
            <a:endParaRPr lang="en-US" dirty="0">
              <a:solidFill>
                <a:srgbClr val="C792EA"/>
              </a:solidFill>
              <a:latin typeface="Roboto Mono" panose="00000009000000000000" pitchFamily="49" charset="0"/>
              <a:ea typeface="Roboto Mono" panose="00000009000000000000" pitchFamily="49" charset="0"/>
            </a:endParaRPr>
          </a:p>
          <a:p>
            <a:r>
              <a:rPr lang="en-US" b="0" dirty="0">
                <a:solidFill>
                  <a:schemeClr val="bg2">
                    <a:lumMod val="90000"/>
                  </a:schemeClr>
                </a:solidFill>
                <a:effectLst/>
                <a:latin typeface="Roboto Mono" panose="00000009000000000000" pitchFamily="49" charset="0"/>
                <a:ea typeface="Roboto Mono" panose="00000009000000000000" pitchFamily="49" charset="0"/>
              </a:rPr>
              <a:t>// error</a:t>
            </a:r>
          </a:p>
          <a:p>
            <a:r>
              <a:rPr lang="en-US" dirty="0">
                <a:solidFill>
                  <a:schemeClr val="bg2">
                    <a:lumMod val="90000"/>
                  </a:schemeClr>
                </a:solidFill>
                <a:latin typeface="Roboto Mono" panose="00000009000000000000" pitchFamily="49" charset="0"/>
                <a:ea typeface="Roboto Mono" panose="00000009000000000000" pitchFamily="49" charset="0"/>
              </a:rPr>
              <a:t>// let </a:t>
            </a:r>
            <a:r>
              <a:rPr lang="en-US" dirty="0" err="1">
                <a:solidFill>
                  <a:schemeClr val="bg2">
                    <a:lumMod val="90000"/>
                  </a:schemeClr>
                </a:solidFill>
                <a:latin typeface="Roboto Mono" panose="00000009000000000000" pitchFamily="49" charset="0"/>
                <a:ea typeface="Roboto Mono" panose="00000009000000000000" pitchFamily="49" charset="0"/>
              </a:rPr>
              <a:t>createAccount</a:t>
            </a:r>
            <a:r>
              <a:rPr lang="en-US" dirty="0">
                <a:solidFill>
                  <a:schemeClr val="bg2">
                    <a:lumMod val="90000"/>
                  </a:schemeClr>
                </a:solidFill>
                <a:latin typeface="Roboto Mono" panose="00000009000000000000" pitchFamily="49" charset="0"/>
                <a:ea typeface="Roboto Mono" panose="00000009000000000000" pitchFamily="49" charset="0"/>
              </a:rPr>
              <a:t> = ...</a:t>
            </a:r>
            <a:endParaRPr lang="en-US" b="0" dirty="0">
              <a:solidFill>
                <a:schemeClr val="bg2">
                  <a:lumMod val="90000"/>
                </a:schemeClr>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7" name="Text Placeholder 6">
            <a:extLst>
              <a:ext uri="{FF2B5EF4-FFF2-40B4-BE49-F238E27FC236}">
                <a16:creationId xmlns:a16="http://schemas.microsoft.com/office/drawing/2014/main" id="{54271305-C198-4F7C-8B7E-6550C67715FE}"/>
              </a:ext>
            </a:extLst>
          </p:cNvPr>
          <p:cNvSpPr>
            <a:spLocks noGrp="1"/>
          </p:cNvSpPr>
          <p:nvPr>
            <p:ph type="body" sz="quarter" idx="17"/>
          </p:nvPr>
        </p:nvSpPr>
        <p:spPr/>
        <p:txBody>
          <a:bodyPr/>
          <a:lstStyle/>
          <a:p>
            <a:r>
              <a:rPr lang="en-US" dirty="0" err="1"/>
              <a:t>Account.fs</a:t>
            </a:r>
            <a:endParaRPr lang="en-US" dirty="0"/>
          </a:p>
        </p:txBody>
      </p:sp>
      <p:sp>
        <p:nvSpPr>
          <p:cNvPr id="9" name="Text Placeholder 8">
            <a:extLst>
              <a:ext uri="{FF2B5EF4-FFF2-40B4-BE49-F238E27FC236}">
                <a16:creationId xmlns:a16="http://schemas.microsoft.com/office/drawing/2014/main" id="{28A6EF48-EF4B-4BBD-98FC-0F1546511A13}"/>
              </a:ext>
            </a:extLst>
          </p:cNvPr>
          <p:cNvSpPr>
            <a:spLocks noGrp="1"/>
          </p:cNvSpPr>
          <p:nvPr>
            <p:ph type="body" sz="quarter" idx="19"/>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namespace</a:t>
            </a:r>
            <a:r>
              <a:rPr lang="en-US" b="0" dirty="0">
                <a:solidFill>
                  <a:srgbClr val="FFCB6B"/>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Bank.Customers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Bank.Accounts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Customer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FirstName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Account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Account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10" name="Text Placeholder 9">
            <a:extLst>
              <a:ext uri="{FF2B5EF4-FFF2-40B4-BE49-F238E27FC236}">
                <a16:creationId xmlns:a16="http://schemas.microsoft.com/office/drawing/2014/main" id="{49C522BA-336A-4FF0-B903-9F5309508FAC}"/>
              </a:ext>
            </a:extLst>
          </p:cNvPr>
          <p:cNvSpPr>
            <a:spLocks noGrp="1"/>
          </p:cNvSpPr>
          <p:nvPr>
            <p:ph type="body" sz="quarter" idx="20"/>
          </p:nvPr>
        </p:nvSpPr>
        <p:spPr/>
        <p:txBody>
          <a:bodyPr/>
          <a:lstStyle/>
          <a:p>
            <a:r>
              <a:rPr lang="en-US" dirty="0" err="1"/>
              <a:t>Customer.fs</a:t>
            </a:r>
            <a:endParaRPr lang="en-US" dirty="0"/>
          </a:p>
        </p:txBody>
      </p:sp>
    </p:spTree>
    <p:extLst>
      <p:ext uri="{BB962C8B-B14F-4D97-AF65-F5344CB8AC3E}">
        <p14:creationId xmlns:p14="http://schemas.microsoft.com/office/powerpoint/2010/main" val="34544924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A26CE1E-8DE4-410B-8059-EC5BE3C56DFC}"/>
              </a:ext>
            </a:extLst>
          </p:cNvPr>
          <p:cNvSpPr>
            <a:spLocks noGrp="1"/>
          </p:cNvSpPr>
          <p:nvPr>
            <p:ph type="title"/>
          </p:nvPr>
        </p:nvSpPr>
        <p:spPr/>
        <p:txBody>
          <a:bodyPr/>
          <a:lstStyle/>
          <a:p>
            <a:r>
              <a:rPr lang="en-US" dirty="0"/>
              <a:t>Fully qualified type names</a:t>
            </a:r>
          </a:p>
        </p:txBody>
      </p:sp>
      <p:sp>
        <p:nvSpPr>
          <p:cNvPr id="17" name="Text Placeholder 16">
            <a:extLst>
              <a:ext uri="{FF2B5EF4-FFF2-40B4-BE49-F238E27FC236}">
                <a16:creationId xmlns:a16="http://schemas.microsoft.com/office/drawing/2014/main" id="{39CABDDF-0CAB-47AB-A1C1-E4BFAFAAFB63}"/>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F32308A2-5780-458C-AE8C-A96BBEA3A793}"/>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account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Bank.Accounts</a:t>
            </a:r>
            <a:r>
              <a:rPr lang="en-US" b="0" dirty="0">
                <a:solidFill>
                  <a:srgbClr val="FFCB6B"/>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Balance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0.0</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customer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Bank.Customers</a:t>
            </a:r>
            <a:r>
              <a:rPr lang="en-US" b="0" dirty="0">
                <a:solidFill>
                  <a:srgbClr val="FFCB6B"/>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account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customer</a:t>
            </a:r>
          </a:p>
        </p:txBody>
      </p:sp>
      <p:sp>
        <p:nvSpPr>
          <p:cNvPr id="16" name="Text Placeholder 15">
            <a:extLst>
              <a:ext uri="{FF2B5EF4-FFF2-40B4-BE49-F238E27FC236}">
                <a16:creationId xmlns:a16="http://schemas.microsoft.com/office/drawing/2014/main" id="{EAF557CB-8F36-4839-ABC7-4E96933244DD}"/>
              </a:ext>
            </a:extLst>
          </p:cNvPr>
          <p:cNvSpPr>
            <a:spLocks noGrp="1"/>
          </p:cNvSpPr>
          <p:nvPr>
            <p:ph type="body" sz="quarter" idx="17"/>
          </p:nvPr>
        </p:nvSpPr>
        <p:spPr/>
        <p:txBody>
          <a:bodyPr/>
          <a:lstStyle/>
          <a:p>
            <a:r>
              <a:rPr lang="en-US" dirty="0" err="1"/>
              <a:t>Program.fs</a:t>
            </a:r>
            <a:endParaRPr lang="en-US" dirty="0"/>
          </a:p>
        </p:txBody>
      </p:sp>
      <p:sp>
        <p:nvSpPr>
          <p:cNvPr id="10" name="Text Placeholder 9">
            <a:extLst>
              <a:ext uri="{FF2B5EF4-FFF2-40B4-BE49-F238E27FC236}">
                <a16:creationId xmlns:a16="http://schemas.microsoft.com/office/drawing/2014/main" id="{FFBF0153-67FF-4757-A182-C1F9BAD53D8C}"/>
              </a:ext>
            </a:extLst>
          </p:cNvPr>
          <p:cNvSpPr>
            <a:spLocks noGrp="1"/>
          </p:cNvSpPr>
          <p:nvPr>
            <p:ph type="body" sz="quarter" idx="11"/>
          </p:nvPr>
        </p:nvSpPr>
        <p:spPr>
          <a:xfrm>
            <a:off x="8030859" y="2694431"/>
            <a:ext cx="4078763" cy="3901440"/>
          </a:xfrm>
        </p:spPr>
        <p:txBody>
          <a:bodyPr/>
          <a:lstStyle/>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FirstName = "John"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LastName</a:t>
            </a:r>
            <a:r>
              <a:rPr lang="en-US" b="0" i="0" dirty="0">
                <a:solidFill>
                  <a:srgbClr val="000000"/>
                </a:solidFill>
                <a:effectLst/>
                <a:latin typeface="Roboto Mono Medium" panose="00000009000000000000" pitchFamily="49" charset="0"/>
                <a:ea typeface="Roboto Mono Medium" panose="00000009000000000000" pitchFamily="49" charset="0"/>
              </a:rPr>
              <a:t> = "Doe"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Account = </a:t>
            </a:r>
          </a:p>
          <a:p>
            <a:pPr rtl="1" latinLnBrk="1"/>
            <a:r>
              <a:rPr lang="en-US" dirty="0">
                <a:solidFill>
                  <a:srgbClr val="000000"/>
                </a:solidFill>
                <a:latin typeface="Roboto Mono Medium" panose="00000009000000000000" pitchFamily="49" charset="0"/>
                <a:ea typeface="Roboto Mono Medium" panose="00000009000000000000" pitchFamily="49" charset="0"/>
              </a:rPr>
              <a:t>    </a:t>
            </a:r>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AccountType</a:t>
            </a:r>
            <a:r>
              <a:rPr lang="en-US" b="0" i="0" dirty="0">
                <a:solidFill>
                  <a:srgbClr val="000000"/>
                </a:solidFill>
                <a:effectLst/>
                <a:latin typeface="Roboto Mono Medium" panose="00000009000000000000" pitchFamily="49" charset="0"/>
                <a:ea typeface="Roboto Mono Medium" panose="00000009000000000000" pitchFamily="49" charset="0"/>
              </a:rPr>
              <a:t> = 0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latinLnBrk="1"/>
            <a:r>
              <a:rPr lang="en-US" b="0" i="0" dirty="0">
                <a:solidFill>
                  <a:srgbClr val="000000"/>
                </a:solidFill>
                <a:effectLst/>
                <a:latin typeface="Roboto Mono Medium" panose="00000009000000000000" pitchFamily="49" charset="0"/>
                <a:ea typeface="Roboto Mono Medium" panose="00000009000000000000" pitchFamily="49" charset="0"/>
              </a:rPr>
              <a:t>      Balance = 0.0 } }</a:t>
            </a:r>
          </a:p>
          <a:p>
            <a:endParaRPr lang="en-US" dirty="0">
              <a:solidFill>
                <a:srgbClr val="000000"/>
              </a:solidFill>
              <a:latin typeface="Roboto Mono Medium" panose="00000009000000000000" pitchFamily="49" charset="0"/>
              <a:ea typeface="Roboto Mono Medium" panose="00000009000000000000" pitchFamily="49" charset="0"/>
            </a:endParaRPr>
          </a:p>
        </p:txBody>
      </p:sp>
    </p:spTree>
    <p:extLst>
      <p:ext uri="{BB962C8B-B14F-4D97-AF65-F5344CB8AC3E}">
        <p14:creationId xmlns:p14="http://schemas.microsoft.com/office/powerpoint/2010/main" val="30638204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5EEA5-FFB9-489F-9C7B-F40CB97EBDBE}"/>
              </a:ext>
            </a:extLst>
          </p:cNvPr>
          <p:cNvSpPr>
            <a:spLocks noGrp="1"/>
          </p:cNvSpPr>
          <p:nvPr>
            <p:ph type="title"/>
          </p:nvPr>
        </p:nvSpPr>
        <p:spPr/>
        <p:txBody>
          <a:bodyPr/>
          <a:lstStyle/>
          <a:p>
            <a:r>
              <a:rPr lang="en-US" dirty="0"/>
              <a:t>Open the namespace(s)</a:t>
            </a:r>
          </a:p>
        </p:txBody>
      </p:sp>
      <p:sp>
        <p:nvSpPr>
          <p:cNvPr id="5" name="Text Placeholder 4">
            <a:extLst>
              <a:ext uri="{FF2B5EF4-FFF2-40B4-BE49-F238E27FC236}">
                <a16:creationId xmlns:a16="http://schemas.microsoft.com/office/drawing/2014/main" id="{9792EA18-118B-40BF-A5D5-96AA324FB1C5}"/>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F32308A2-5780-458C-AE8C-A96BBEA3A793}"/>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Bank.Accounts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Bank.Customers</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Balance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customer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account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customer</a:t>
            </a:r>
          </a:p>
        </p:txBody>
      </p:sp>
      <p:sp>
        <p:nvSpPr>
          <p:cNvPr id="4" name="Text Placeholder 3">
            <a:extLst>
              <a:ext uri="{FF2B5EF4-FFF2-40B4-BE49-F238E27FC236}">
                <a16:creationId xmlns:a16="http://schemas.microsoft.com/office/drawing/2014/main" id="{7BDECC6F-3B33-4E95-91CC-6850DA373F0C}"/>
              </a:ext>
            </a:extLst>
          </p:cNvPr>
          <p:cNvSpPr>
            <a:spLocks noGrp="1"/>
          </p:cNvSpPr>
          <p:nvPr>
            <p:ph type="body" sz="quarter" idx="17"/>
          </p:nvPr>
        </p:nvSpPr>
        <p:spPr/>
        <p:txBody>
          <a:bodyPr/>
          <a:lstStyle/>
          <a:p>
            <a:r>
              <a:rPr lang="en-US" dirty="0" err="1"/>
              <a:t>Back.Domain.fs</a:t>
            </a:r>
            <a:endParaRPr lang="en-US" dirty="0"/>
          </a:p>
        </p:txBody>
      </p:sp>
      <p:sp>
        <p:nvSpPr>
          <p:cNvPr id="10" name="Text Placeholder 9">
            <a:extLst>
              <a:ext uri="{FF2B5EF4-FFF2-40B4-BE49-F238E27FC236}">
                <a16:creationId xmlns:a16="http://schemas.microsoft.com/office/drawing/2014/main" id="{FFBF0153-67FF-4757-A182-C1F9BAD53D8C}"/>
              </a:ext>
            </a:extLst>
          </p:cNvPr>
          <p:cNvSpPr>
            <a:spLocks noGrp="1"/>
          </p:cNvSpPr>
          <p:nvPr>
            <p:ph type="body" sz="quarter" idx="11"/>
          </p:nvPr>
        </p:nvSpPr>
        <p:spPr/>
        <p:txBody>
          <a:bodyPr/>
          <a:lstStyle/>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FirstName = "John"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LastName</a:t>
            </a:r>
            <a:r>
              <a:rPr lang="en-US" b="0" i="0" dirty="0">
                <a:solidFill>
                  <a:srgbClr val="000000"/>
                </a:solidFill>
                <a:effectLst/>
                <a:latin typeface="Roboto Mono Medium" panose="00000009000000000000" pitchFamily="49" charset="0"/>
                <a:ea typeface="Roboto Mono Medium" panose="00000009000000000000" pitchFamily="49" charset="0"/>
              </a:rPr>
              <a:t> = "Doe"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Account = </a:t>
            </a:r>
          </a:p>
          <a:p>
            <a:pPr rtl="1" latinLnBrk="1"/>
            <a:r>
              <a:rPr lang="en-US" dirty="0">
                <a:solidFill>
                  <a:srgbClr val="000000"/>
                </a:solidFill>
                <a:latin typeface="Roboto Mono Medium" panose="00000009000000000000" pitchFamily="49" charset="0"/>
                <a:ea typeface="Roboto Mono Medium" panose="00000009000000000000" pitchFamily="49" charset="0"/>
              </a:rPr>
              <a:t>    </a:t>
            </a:r>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AccountType</a:t>
            </a:r>
            <a:r>
              <a:rPr lang="en-US" b="0" i="0" dirty="0">
                <a:solidFill>
                  <a:srgbClr val="000000"/>
                </a:solidFill>
                <a:effectLst/>
                <a:latin typeface="Roboto Mono Medium" panose="00000009000000000000" pitchFamily="49" charset="0"/>
                <a:ea typeface="Roboto Mono Medium" panose="00000009000000000000" pitchFamily="49" charset="0"/>
              </a:rPr>
              <a:t> = 0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latinLnBrk="1"/>
            <a:r>
              <a:rPr lang="en-US" b="0" i="0" dirty="0">
                <a:solidFill>
                  <a:srgbClr val="000000"/>
                </a:solidFill>
                <a:effectLst/>
                <a:latin typeface="Roboto Mono Medium" panose="00000009000000000000" pitchFamily="49" charset="0"/>
                <a:ea typeface="Roboto Mono Medium" panose="00000009000000000000" pitchFamily="49" charset="0"/>
              </a:rPr>
              <a:t>      Balance = 0.0 } }</a:t>
            </a:r>
          </a:p>
          <a:p>
            <a:endParaRPr lang="en-US" dirty="0">
              <a:solidFill>
                <a:srgbClr val="000000"/>
              </a:solidFill>
              <a:latin typeface="Roboto Mono Medium" panose="00000009000000000000" pitchFamily="49" charset="0"/>
              <a:ea typeface="Roboto Mono Medium" panose="00000009000000000000" pitchFamily="49" charset="0"/>
            </a:endParaRPr>
          </a:p>
          <a:p>
            <a:endParaRPr lang="en-US" dirty="0"/>
          </a:p>
        </p:txBody>
      </p:sp>
    </p:spTree>
    <p:extLst>
      <p:ext uri="{BB962C8B-B14F-4D97-AF65-F5344CB8AC3E}">
        <p14:creationId xmlns:p14="http://schemas.microsoft.com/office/powerpoint/2010/main" val="1668973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92770F5-0ED8-414B-B75A-5832650996E2}"/>
              </a:ext>
            </a:extLst>
          </p:cNvPr>
          <p:cNvSpPr>
            <a:spLocks noGrp="1"/>
          </p:cNvSpPr>
          <p:nvPr>
            <p:ph type="body" sz="quarter" idx="10"/>
          </p:nvPr>
        </p:nvSpPr>
        <p:spPr/>
        <p:txBody>
          <a:bodyPr/>
          <a:lstStyle/>
          <a:p>
            <a:r>
              <a:rPr lang="en-US" dirty="0"/>
              <a:t>Modules allow values</a:t>
            </a:r>
          </a:p>
        </p:txBody>
      </p:sp>
      <p:sp>
        <p:nvSpPr>
          <p:cNvPr id="7" name="Text Placeholder 6">
            <a:extLst>
              <a:ext uri="{FF2B5EF4-FFF2-40B4-BE49-F238E27FC236}">
                <a16:creationId xmlns:a16="http://schemas.microsoft.com/office/drawing/2014/main" id="{55B17025-8A1A-4850-B171-FD3B809605F2}"/>
              </a:ext>
            </a:extLst>
          </p:cNvPr>
          <p:cNvSpPr>
            <a:spLocks noGrp="1"/>
          </p:cNvSpPr>
          <p:nvPr>
            <p:ph type="body" sz="quarter" idx="11"/>
          </p:nvPr>
        </p:nvSpPr>
        <p:spPr>
          <a:xfrm>
            <a:off x="4741328" y="836428"/>
            <a:ext cx="7252964" cy="5747252"/>
          </a:xfrm>
        </p:spPr>
        <p:txBody>
          <a:bodyPr/>
          <a:lstStyle/>
          <a:p>
            <a:r>
              <a:rPr lang="en-US" b="0" dirty="0">
                <a:solidFill>
                  <a:srgbClr val="C792EA"/>
                </a:solidFill>
                <a:effectLst/>
                <a:latin typeface="Roboto Mono" panose="00000009000000000000" pitchFamily="49" charset="0"/>
                <a:ea typeface="Roboto Mono" panose="00000009000000000000" pitchFamily="49" charset="0"/>
              </a:rPr>
              <a:t>module</a:t>
            </a:r>
            <a:r>
              <a:rPr lang="en-US" b="0" dirty="0">
                <a:solidFill>
                  <a:srgbClr val="FFCB6B"/>
                </a:solidFill>
                <a:effectLst/>
                <a:latin typeface="Roboto Mono" panose="00000009000000000000" pitchFamily="49" charset="0"/>
                <a:ea typeface="Roboto Mono" panose="00000009000000000000" pitchFamily="49" charset="0"/>
              </a:rPr>
              <a:t> Bank</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module</a:t>
            </a:r>
            <a:r>
              <a:rPr lang="en-US" b="0" dirty="0">
                <a:solidFill>
                  <a:srgbClr val="FFCB6B"/>
                </a:solidFill>
                <a:effectLst/>
                <a:latin typeface="Roboto Mono" panose="00000009000000000000" pitchFamily="49" charset="0"/>
                <a:ea typeface="Roboto Mono" panose="00000009000000000000" pitchFamily="49" charset="0"/>
              </a:rPr>
              <a:t> Domain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Account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Balance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Customer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FirstName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Account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Account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createAccount</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accountType</a:t>
            </a:r>
            <a:r>
              <a:rPr lang="en-US" b="0" dirty="0">
                <a:solidFill>
                  <a:srgbClr val="FF5370"/>
                </a:solidFill>
                <a:effectLst/>
                <a:latin typeface="Roboto Mono" panose="00000009000000000000" pitchFamily="49" charset="0"/>
                <a:ea typeface="Roboto Mono" panose="00000009000000000000" pitchFamily="49" charset="0"/>
              </a:rPr>
              <a:t> balance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accountType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Balance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balance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createCustomer</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firstName</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lastName</a:t>
            </a:r>
            <a:r>
              <a:rPr lang="en-US" b="0" dirty="0">
                <a:solidFill>
                  <a:srgbClr val="FF5370"/>
                </a:solidFill>
                <a:effectLst/>
                <a:latin typeface="Roboto Mono" panose="00000009000000000000" pitchFamily="49" charset="0"/>
                <a:ea typeface="Roboto Mono" panose="00000009000000000000" pitchFamily="49" charset="0"/>
              </a:rPr>
              <a:t> account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firstName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endParaRPr lang="en-US" dirty="0">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0FF2DE30-8579-4217-876A-D3A16E39E60F}"/>
              </a:ext>
            </a:extLst>
          </p:cNvPr>
          <p:cNvSpPr>
            <a:spLocks noGrp="1"/>
          </p:cNvSpPr>
          <p:nvPr>
            <p:ph type="body" sz="quarter" idx="17"/>
          </p:nvPr>
        </p:nvSpPr>
        <p:spPr/>
        <p:txBody>
          <a:bodyPr/>
          <a:lstStyle/>
          <a:p>
            <a:r>
              <a:rPr lang="en-US" dirty="0" err="1"/>
              <a:t>Bank.Domain.fs</a:t>
            </a:r>
            <a:endParaRPr lang="en-US" dirty="0"/>
          </a:p>
        </p:txBody>
      </p:sp>
    </p:spTree>
    <p:extLst>
      <p:ext uri="{BB962C8B-B14F-4D97-AF65-F5344CB8AC3E}">
        <p14:creationId xmlns:p14="http://schemas.microsoft.com/office/powerpoint/2010/main" val="36786737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5EEA5-FFB9-489F-9C7B-F40CB97EBDBE}"/>
              </a:ext>
            </a:extLst>
          </p:cNvPr>
          <p:cNvSpPr>
            <a:spLocks noGrp="1"/>
          </p:cNvSpPr>
          <p:nvPr>
            <p:ph type="title"/>
          </p:nvPr>
        </p:nvSpPr>
        <p:spPr/>
        <p:txBody>
          <a:bodyPr/>
          <a:lstStyle/>
          <a:p>
            <a:r>
              <a:rPr lang="en-US" dirty="0"/>
              <a:t>Using module factory methods</a:t>
            </a:r>
          </a:p>
        </p:txBody>
      </p:sp>
      <p:sp>
        <p:nvSpPr>
          <p:cNvPr id="5" name="Text Placeholder 4">
            <a:extLst>
              <a:ext uri="{FF2B5EF4-FFF2-40B4-BE49-F238E27FC236}">
                <a16:creationId xmlns:a16="http://schemas.microsoft.com/office/drawing/2014/main" id="{9792EA18-118B-40BF-A5D5-96AA324FB1C5}"/>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F32308A2-5780-458C-AE8C-A96BBEA3A793}"/>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Bank</a:t>
            </a:r>
            <a:r>
              <a:rPr lang="en-US" b="0" dirty="0" err="1">
                <a:solidFill>
                  <a:srgbClr val="89DDFF"/>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Domain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account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createAccount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customer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createCustomer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account</a:t>
            </a: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customer</a:t>
            </a:r>
          </a:p>
        </p:txBody>
      </p:sp>
      <p:sp>
        <p:nvSpPr>
          <p:cNvPr id="4" name="Text Placeholder 3">
            <a:extLst>
              <a:ext uri="{FF2B5EF4-FFF2-40B4-BE49-F238E27FC236}">
                <a16:creationId xmlns:a16="http://schemas.microsoft.com/office/drawing/2014/main" id="{7BDECC6F-3B33-4E95-91CC-6850DA373F0C}"/>
              </a:ext>
            </a:extLst>
          </p:cNvPr>
          <p:cNvSpPr>
            <a:spLocks noGrp="1"/>
          </p:cNvSpPr>
          <p:nvPr>
            <p:ph type="body" sz="quarter" idx="17"/>
          </p:nvPr>
        </p:nvSpPr>
        <p:spPr/>
        <p:txBody>
          <a:bodyPr/>
          <a:lstStyle/>
          <a:p>
            <a:r>
              <a:rPr lang="en-US" dirty="0" err="1"/>
              <a:t>Program.fs</a:t>
            </a:r>
            <a:endParaRPr lang="en-US" dirty="0"/>
          </a:p>
        </p:txBody>
      </p:sp>
      <p:sp>
        <p:nvSpPr>
          <p:cNvPr id="10" name="Text Placeholder 9">
            <a:extLst>
              <a:ext uri="{FF2B5EF4-FFF2-40B4-BE49-F238E27FC236}">
                <a16:creationId xmlns:a16="http://schemas.microsoft.com/office/drawing/2014/main" id="{FFBF0153-67FF-4757-A182-C1F9BAD53D8C}"/>
              </a:ext>
            </a:extLst>
          </p:cNvPr>
          <p:cNvSpPr>
            <a:spLocks noGrp="1"/>
          </p:cNvSpPr>
          <p:nvPr>
            <p:ph type="body" sz="quarter" idx="11"/>
          </p:nvPr>
        </p:nvSpPr>
        <p:spPr/>
        <p:txBody>
          <a:bodyPr/>
          <a:lstStyle/>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FirstName = "John"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LastName</a:t>
            </a:r>
            <a:r>
              <a:rPr lang="en-US" b="0" i="0" dirty="0">
                <a:solidFill>
                  <a:srgbClr val="000000"/>
                </a:solidFill>
                <a:effectLst/>
                <a:latin typeface="Roboto Mono Medium" panose="00000009000000000000" pitchFamily="49" charset="0"/>
                <a:ea typeface="Roboto Mono Medium" panose="00000009000000000000" pitchFamily="49" charset="0"/>
              </a:rPr>
              <a:t> = "Doe"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rtl="1" latinLnBrk="1"/>
            <a:r>
              <a:rPr lang="en-US" b="0" i="0" dirty="0">
                <a:solidFill>
                  <a:srgbClr val="000000"/>
                </a:solidFill>
                <a:effectLst/>
                <a:latin typeface="Roboto Mono Medium" panose="00000009000000000000" pitchFamily="49" charset="0"/>
                <a:ea typeface="Roboto Mono Medium" panose="00000009000000000000" pitchFamily="49" charset="0"/>
              </a:rPr>
              <a:t>  Account = </a:t>
            </a:r>
          </a:p>
          <a:p>
            <a:pPr rtl="1" latinLnBrk="1"/>
            <a:r>
              <a:rPr lang="en-US" dirty="0">
                <a:solidFill>
                  <a:srgbClr val="000000"/>
                </a:solidFill>
                <a:latin typeface="Roboto Mono Medium" panose="00000009000000000000" pitchFamily="49" charset="0"/>
                <a:ea typeface="Roboto Mono Medium" panose="00000009000000000000" pitchFamily="49" charset="0"/>
              </a:rPr>
              <a:t>    </a:t>
            </a:r>
            <a:r>
              <a:rPr lang="en-US" b="0" i="0" dirty="0">
                <a:solidFill>
                  <a:srgbClr val="000000"/>
                </a:solidFill>
                <a:effectLst/>
                <a:latin typeface="Roboto Mono Medium" panose="00000009000000000000" pitchFamily="49" charset="0"/>
                <a:ea typeface="Roboto Mono Medium" panose="00000009000000000000" pitchFamily="49" charset="0"/>
              </a:rPr>
              <a:t>{ </a:t>
            </a:r>
            <a:r>
              <a:rPr lang="en-US" b="0" i="0" dirty="0" err="1">
                <a:solidFill>
                  <a:srgbClr val="000000"/>
                </a:solidFill>
                <a:effectLst/>
                <a:latin typeface="Roboto Mono Medium" panose="00000009000000000000" pitchFamily="49" charset="0"/>
                <a:ea typeface="Roboto Mono Medium" panose="00000009000000000000" pitchFamily="49" charset="0"/>
              </a:rPr>
              <a:t>AccountType</a:t>
            </a:r>
            <a:r>
              <a:rPr lang="en-US" b="0" i="0" dirty="0">
                <a:solidFill>
                  <a:srgbClr val="000000"/>
                </a:solidFill>
                <a:effectLst/>
                <a:latin typeface="Roboto Mono Medium" panose="00000009000000000000" pitchFamily="49" charset="0"/>
                <a:ea typeface="Roboto Mono Medium" panose="00000009000000000000" pitchFamily="49" charset="0"/>
              </a:rPr>
              <a:t> = 0 </a:t>
            </a:r>
            <a:endParaRPr lang="en-US" b="0" i="0" u="sng" dirty="0">
              <a:solidFill>
                <a:srgbClr val="000000"/>
              </a:solidFill>
              <a:effectLst/>
              <a:latin typeface="Roboto Mono Medium" panose="00000009000000000000" pitchFamily="49" charset="0"/>
              <a:ea typeface="Roboto Mono Medium" panose="00000009000000000000" pitchFamily="49" charset="0"/>
            </a:endParaRPr>
          </a:p>
          <a:p>
            <a:pPr latinLnBrk="1"/>
            <a:r>
              <a:rPr lang="en-US" b="0" i="0" dirty="0">
                <a:solidFill>
                  <a:srgbClr val="000000"/>
                </a:solidFill>
                <a:effectLst/>
                <a:latin typeface="Roboto Mono Medium" panose="00000009000000000000" pitchFamily="49" charset="0"/>
                <a:ea typeface="Roboto Mono Medium" panose="00000009000000000000" pitchFamily="49" charset="0"/>
              </a:rPr>
              <a:t>      Balance = 0.0 } }</a:t>
            </a:r>
          </a:p>
          <a:p>
            <a:endParaRPr lang="en-US" dirty="0">
              <a:solidFill>
                <a:srgbClr val="000000"/>
              </a:solidFill>
              <a:latin typeface="Roboto Mono Medium" panose="00000009000000000000" pitchFamily="49" charset="0"/>
              <a:ea typeface="Roboto Mono Medium" panose="00000009000000000000" pitchFamily="49" charset="0"/>
            </a:endParaRPr>
          </a:p>
          <a:p>
            <a:endParaRPr lang="en-US" dirty="0"/>
          </a:p>
        </p:txBody>
      </p:sp>
    </p:spTree>
    <p:extLst>
      <p:ext uri="{BB962C8B-B14F-4D97-AF65-F5344CB8AC3E}">
        <p14:creationId xmlns:p14="http://schemas.microsoft.com/office/powerpoint/2010/main" val="1586463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438815-8756-4103-9FC6-B892E45CA076}"/>
              </a:ext>
            </a:extLst>
          </p:cNvPr>
          <p:cNvSpPr>
            <a:spLocks noGrp="1"/>
          </p:cNvSpPr>
          <p:nvPr>
            <p:ph type="title"/>
          </p:nvPr>
        </p:nvSpPr>
        <p:spPr/>
        <p:txBody>
          <a:bodyPr/>
          <a:lstStyle/>
          <a:p>
            <a:r>
              <a:rPr lang="en-US" dirty="0"/>
              <a:t>Compilation order is important. </a:t>
            </a:r>
          </a:p>
        </p:txBody>
      </p:sp>
    </p:spTree>
    <p:extLst>
      <p:ext uri="{BB962C8B-B14F-4D97-AF65-F5344CB8AC3E}">
        <p14:creationId xmlns:p14="http://schemas.microsoft.com/office/powerpoint/2010/main" val="42887989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References must be earlier in the file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func1</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func2</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p>
          <a:p>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func1 </a:t>
            </a:r>
            <a:r>
              <a:rPr lang="en-US" b="0" dirty="0">
                <a:effectLst/>
                <a:latin typeface="Roboto Mono" panose="00000009000000000000" pitchFamily="49" charset="0"/>
                <a:ea typeface="Roboto Mono" panose="00000009000000000000" pitchFamily="49" charset="0"/>
              </a:rPr>
              <a:t>1 * 2 |&gt; ignore  </a:t>
            </a:r>
            <a:r>
              <a:rPr lang="en-US" b="0" dirty="0">
                <a:solidFill>
                  <a:schemeClr val="accent5"/>
                </a:solidFill>
                <a:effectLst/>
                <a:latin typeface="Roboto Mono" panose="00000009000000000000" pitchFamily="49" charset="0"/>
                <a:ea typeface="Roboto Mono" panose="00000009000000000000" pitchFamily="49" charset="0"/>
              </a:rPr>
              <a:t>// ok</a:t>
            </a:r>
          </a:p>
          <a:p>
            <a:r>
              <a:rPr lang="en-US" b="0" dirty="0">
                <a:solidFill>
                  <a:srgbClr val="EEFFFF"/>
                </a:solidFill>
                <a:effectLst/>
                <a:latin typeface="Roboto Mono" panose="00000009000000000000" pitchFamily="49" charset="0"/>
                <a:ea typeface="Roboto Mono" panose="00000009000000000000" pitchFamily="49" charset="0"/>
              </a:rPr>
              <a:t>    func3 x </a:t>
            </a:r>
            <a:r>
              <a:rPr lang="en-US" b="0" dirty="0">
                <a:effectLst/>
                <a:latin typeface="Roboto Mono" panose="00000009000000000000" pitchFamily="49" charset="0"/>
                <a:ea typeface="Roboto Mono" panose="00000009000000000000" pitchFamily="49" charset="0"/>
              </a:rPr>
              <a:t>* 2</a:t>
            </a:r>
            <a:r>
              <a:rPr lang="en-US" b="0" dirty="0">
                <a:solidFill>
                  <a:srgbClr val="F78C6C"/>
                </a:solidFill>
                <a:effectLst/>
                <a:latin typeface="Roboto Mono" panose="00000009000000000000" pitchFamily="49" charset="0"/>
                <a:ea typeface="Roboto Mono" panose="00000009000000000000" pitchFamily="49" charset="0"/>
              </a:rPr>
              <a:t>  </a:t>
            </a:r>
            <a:r>
              <a:rPr lang="en-US" b="0" dirty="0">
                <a:solidFill>
                  <a:schemeClr val="accent5"/>
                </a:solidFill>
                <a:effectLst/>
                <a:latin typeface="Roboto Mono" panose="00000009000000000000" pitchFamily="49" charset="0"/>
                <a:ea typeface="Roboto Mono" panose="00000009000000000000" pitchFamily="49" charset="0"/>
              </a:rPr>
              <a:t>// compile error – func3 undefined</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func3</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x </a:t>
            </a:r>
            <a:r>
              <a:rPr lang="en-US" dirty="0">
                <a:latin typeface="Roboto Mono" panose="00000009000000000000" pitchFamily="49" charset="0"/>
                <a:ea typeface="Roboto Mono" panose="00000009000000000000" pitchFamily="49" charset="0"/>
              </a:rPr>
              <a:t>* x</a:t>
            </a:r>
            <a:endParaRPr lang="en-US" b="0" dirty="0">
              <a:effectLst/>
              <a:latin typeface="Roboto Mono" panose="00000009000000000000" pitchFamily="49" charset="0"/>
              <a:ea typeface="Roboto Mono" panose="00000009000000000000" pitchFamily="49" charset="0"/>
            </a:endParaRPr>
          </a:p>
        </p:txBody>
      </p:sp>
      <p:sp>
        <p:nvSpPr>
          <p:cNvPr id="6" name="Text Placeholder 5">
            <a:extLst>
              <a:ext uri="{FF2B5EF4-FFF2-40B4-BE49-F238E27FC236}">
                <a16:creationId xmlns:a16="http://schemas.microsoft.com/office/drawing/2014/main" id="{6CB5F404-6D80-4E9E-9EF2-7866EF19B1A0}"/>
              </a:ext>
            </a:extLst>
          </p:cNvPr>
          <p:cNvSpPr>
            <a:spLocks noGrp="1"/>
          </p:cNvSpPr>
          <p:nvPr>
            <p:ph type="body" sz="quarter" idx="18"/>
          </p:nvPr>
        </p:nvSpPr>
        <p:spPr/>
        <p:txBody>
          <a:bodyPr/>
          <a:lstStyle/>
          <a:p>
            <a:r>
              <a:rPr lang="en-US" i="1" dirty="0"/>
              <a:t>func3</a:t>
            </a:r>
            <a:r>
              <a:rPr lang="en-US" dirty="0"/>
              <a:t> is after </a:t>
            </a:r>
            <a:r>
              <a:rPr lang="en-US" i="1" dirty="0"/>
              <a:t>func2</a:t>
            </a:r>
            <a:r>
              <a:rPr lang="en-US" dirty="0"/>
              <a:t> and hence is a compile error</a:t>
            </a:r>
          </a:p>
          <a:p>
            <a:endParaRPr lang="en-US" i="1" dirty="0"/>
          </a:p>
        </p:txBody>
      </p:sp>
    </p:spTree>
    <p:extLst>
      <p:ext uri="{BB962C8B-B14F-4D97-AF65-F5344CB8AC3E}">
        <p14:creationId xmlns:p14="http://schemas.microsoft.com/office/powerpoint/2010/main" val="36215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92770F5-0ED8-414B-B75A-5832650996E2}"/>
              </a:ext>
            </a:extLst>
          </p:cNvPr>
          <p:cNvSpPr>
            <a:spLocks noGrp="1"/>
          </p:cNvSpPr>
          <p:nvPr>
            <p:ph type="body" sz="quarter" idx="10"/>
          </p:nvPr>
        </p:nvSpPr>
        <p:spPr/>
        <p:txBody>
          <a:bodyPr/>
          <a:lstStyle/>
          <a:p>
            <a:r>
              <a:rPr lang="en-US" dirty="0"/>
              <a:t>Compile order is important</a:t>
            </a:r>
          </a:p>
        </p:txBody>
      </p:sp>
      <p:sp>
        <p:nvSpPr>
          <p:cNvPr id="7" name="Text Placeholder 6">
            <a:extLst>
              <a:ext uri="{FF2B5EF4-FFF2-40B4-BE49-F238E27FC236}">
                <a16:creationId xmlns:a16="http://schemas.microsoft.com/office/drawing/2014/main" id="{55B17025-8A1A-4850-B171-FD3B809605F2}"/>
              </a:ext>
            </a:extLst>
          </p:cNvPr>
          <p:cNvSpPr>
            <a:spLocks noGrp="1"/>
          </p:cNvSpPr>
          <p:nvPr>
            <p:ph type="body" sz="quarter" idx="11"/>
          </p:nvPr>
        </p:nvSpPr>
        <p:spPr/>
        <p:txBody>
          <a:bodyPr/>
          <a:lstStyle/>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&lt;</a:t>
            </a:r>
            <a:r>
              <a:rPr lang="en-US" b="0" dirty="0" err="1">
                <a:solidFill>
                  <a:srgbClr val="F07178"/>
                </a:solidFill>
                <a:effectLst/>
                <a:latin typeface="Roboto Mono" panose="00000009000000000000" pitchFamily="49" charset="0"/>
                <a:ea typeface="Roboto Mono" panose="00000009000000000000" pitchFamily="49" charset="0"/>
              </a:rPr>
              <a:t>ItemGroup</a:t>
            </a:r>
            <a:r>
              <a:rPr lang="en-US" b="0" dirty="0">
                <a:solidFill>
                  <a:srgbClr val="89DD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&lt;</a:t>
            </a:r>
            <a:r>
              <a:rPr lang="en-US" b="0" dirty="0">
                <a:solidFill>
                  <a:srgbClr val="F07178"/>
                </a:solidFill>
                <a:effectLst/>
                <a:latin typeface="Roboto Mono" panose="00000009000000000000" pitchFamily="49" charset="0"/>
                <a:ea typeface="Roboto Mono" panose="00000009000000000000" pitchFamily="49" charset="0"/>
              </a:rPr>
              <a:t>Compile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C792EA"/>
                </a:solidFill>
                <a:effectLst/>
                <a:latin typeface="Roboto Mono" panose="00000009000000000000" pitchFamily="49" charset="0"/>
                <a:ea typeface="Roboto Mono" panose="00000009000000000000" pitchFamily="49" charset="0"/>
              </a:rPr>
              <a:t>Include</a:t>
            </a:r>
            <a:r>
              <a:rPr lang="en-US" b="0" dirty="0">
                <a:solidFill>
                  <a:srgbClr val="EEFFFF"/>
                </a:solidFill>
                <a:effectLst/>
                <a:latin typeface="Roboto Mono" panose="00000009000000000000" pitchFamily="49" charset="0"/>
                <a:ea typeface="Roboto Mono" panose="00000009000000000000" pitchFamily="49" charset="0"/>
              </a:rPr>
              <a:t> =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Account.fs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&lt;</a:t>
            </a:r>
            <a:r>
              <a:rPr lang="en-US" b="0" dirty="0">
                <a:solidFill>
                  <a:srgbClr val="F07178"/>
                </a:solidFill>
                <a:effectLst/>
                <a:latin typeface="Roboto Mono" panose="00000009000000000000" pitchFamily="49" charset="0"/>
                <a:ea typeface="Roboto Mono" panose="00000009000000000000" pitchFamily="49" charset="0"/>
              </a:rPr>
              <a:t>Compile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C792EA"/>
                </a:solidFill>
                <a:effectLst/>
                <a:latin typeface="Roboto Mono" panose="00000009000000000000" pitchFamily="49" charset="0"/>
                <a:ea typeface="Roboto Mono" panose="00000009000000000000" pitchFamily="49" charset="0"/>
              </a:rPr>
              <a:t>Include</a:t>
            </a:r>
            <a:r>
              <a:rPr lang="en-US" b="0" dirty="0">
                <a:solidFill>
                  <a:srgbClr val="EEFFFF"/>
                </a:solidFill>
                <a:effectLst/>
                <a:latin typeface="Roboto Mono" panose="00000009000000000000" pitchFamily="49" charset="0"/>
                <a:ea typeface="Roboto Mono" panose="00000009000000000000" pitchFamily="49" charset="0"/>
              </a:rPr>
              <a:t> =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Customer.fs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&lt;</a:t>
            </a:r>
            <a:r>
              <a:rPr lang="en-US" b="0" dirty="0">
                <a:solidFill>
                  <a:srgbClr val="F07178"/>
                </a:solidFill>
                <a:effectLst/>
                <a:latin typeface="Roboto Mono" panose="00000009000000000000" pitchFamily="49" charset="0"/>
                <a:ea typeface="Roboto Mono" panose="00000009000000000000" pitchFamily="49" charset="0"/>
              </a:rPr>
              <a:t>Compile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C792EA"/>
                </a:solidFill>
                <a:effectLst/>
                <a:latin typeface="Roboto Mono" panose="00000009000000000000" pitchFamily="49" charset="0"/>
                <a:ea typeface="Roboto Mono" panose="00000009000000000000" pitchFamily="49" charset="0"/>
              </a:rPr>
              <a:t>Include</a:t>
            </a:r>
            <a:r>
              <a:rPr lang="en-US" b="0" dirty="0">
                <a:solidFill>
                  <a:srgbClr val="EEFFFF"/>
                </a:solidFill>
                <a:effectLst/>
                <a:latin typeface="Roboto Mono" panose="00000009000000000000" pitchFamily="49" charset="0"/>
                <a:ea typeface="Roboto Mono" panose="00000009000000000000" pitchFamily="49" charset="0"/>
              </a:rPr>
              <a:t> =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Program.fs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&lt;/</a:t>
            </a:r>
            <a:r>
              <a:rPr lang="en-US" b="0" dirty="0" err="1">
                <a:solidFill>
                  <a:srgbClr val="F07178"/>
                </a:solidFill>
                <a:effectLst/>
                <a:latin typeface="Roboto Mono" panose="00000009000000000000" pitchFamily="49" charset="0"/>
                <a:ea typeface="Roboto Mono" panose="00000009000000000000" pitchFamily="49" charset="0"/>
              </a:rPr>
              <a:t>ItemGroup</a:t>
            </a:r>
            <a:r>
              <a:rPr lang="en-US" b="0" dirty="0">
                <a:solidFill>
                  <a:srgbClr val="89DD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0FF2DE30-8579-4217-876A-D3A16E39E60F}"/>
              </a:ext>
            </a:extLst>
          </p:cNvPr>
          <p:cNvSpPr>
            <a:spLocks noGrp="1"/>
          </p:cNvSpPr>
          <p:nvPr>
            <p:ph type="body" sz="quarter" idx="17"/>
          </p:nvPr>
        </p:nvSpPr>
        <p:spPr/>
        <p:txBody>
          <a:bodyPr/>
          <a:lstStyle/>
          <a:p>
            <a:r>
              <a:rPr lang="en-US" dirty="0" err="1"/>
              <a:t>Bank.fsproj</a:t>
            </a:r>
            <a:endParaRPr lang="en-US" dirty="0"/>
          </a:p>
        </p:txBody>
      </p:sp>
    </p:spTree>
    <p:extLst>
      <p:ext uri="{BB962C8B-B14F-4D97-AF65-F5344CB8AC3E}">
        <p14:creationId xmlns:p14="http://schemas.microsoft.com/office/powerpoint/2010/main" val="4593632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parsed from beginning of file to end.  Only code earlier in the file can be referenced. </a:t>
            </a:r>
          </a:p>
        </p:txBody>
      </p:sp>
    </p:spTree>
    <p:extLst>
      <p:ext uri="{BB962C8B-B14F-4D97-AF65-F5344CB8AC3E}">
        <p14:creationId xmlns:p14="http://schemas.microsoft.com/office/powerpoint/2010/main" val="23859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version was created using:</a:t>
            </a:r>
          </a:p>
          <a:p>
            <a:pPr lvl="1"/>
            <a:r>
              <a:rPr lang="en-US" dirty="0"/>
              <a:t>F# 6.0</a:t>
            </a:r>
          </a:p>
          <a:p>
            <a:pPr lvl="1"/>
            <a:r>
              <a:rPr lang="en-US" dirty="0"/>
              <a:t>.NET 6.0 (6.0.201)</a:t>
            </a:r>
          </a:p>
          <a:p>
            <a:pPr lvl="1"/>
            <a:r>
              <a:rPr lang="en-US" dirty="0"/>
              <a:t>Visual Studio Code 1.64.2</a:t>
            </a:r>
          </a:p>
          <a:p>
            <a:pPr lvl="1"/>
            <a:r>
              <a:rPr lang="en-US" dirty="0" err="1"/>
              <a:t>Ionide-fsharp</a:t>
            </a:r>
            <a:r>
              <a:rPr lang="en-US" dirty="0"/>
              <a:t> 5.12.0</a:t>
            </a:r>
          </a:p>
        </p:txBody>
      </p:sp>
    </p:spTree>
    <p:extLst>
      <p:ext uri="{BB962C8B-B14F-4D97-AF65-F5344CB8AC3E}">
        <p14:creationId xmlns:p14="http://schemas.microsoft.com/office/powerpoint/2010/main" val="5523108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any referenced code in other files must be compiled first</a:t>
            </a:r>
          </a:p>
        </p:txBody>
      </p:sp>
    </p:spTree>
    <p:extLst>
      <p:ext uri="{BB962C8B-B14F-4D97-AF65-F5344CB8AC3E}">
        <p14:creationId xmlns:p14="http://schemas.microsoft.com/office/powerpoint/2010/main" val="3730560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endParaRPr lang="en-US" dirty="0">
              <a:latin typeface="+mn-lt"/>
            </a:endParaRPr>
          </a:p>
        </p:txBody>
      </p:sp>
    </p:spTree>
    <p:extLst>
      <p:ext uri="{BB962C8B-B14F-4D97-AF65-F5344CB8AC3E}">
        <p14:creationId xmlns:p14="http://schemas.microsoft.com/office/powerpoint/2010/main" val="483605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D5C1C-9A82-4F01-A3CB-FE0330546256}"/>
              </a:ext>
            </a:extLst>
          </p:cNvPr>
          <p:cNvPicPr>
            <a:picLocks noChangeAspect="1"/>
          </p:cNvPicPr>
          <p:nvPr/>
        </p:nvPicPr>
        <p:blipFill>
          <a:blip r:embed="rId3"/>
          <a:stretch>
            <a:fillRect/>
          </a:stretch>
        </p:blipFill>
        <p:spPr>
          <a:xfrm>
            <a:off x="1088433" y="1896887"/>
            <a:ext cx="2302468" cy="2747956"/>
          </a:xfrm>
          <a:prstGeom prst="rect">
            <a:avLst/>
          </a:prstGeom>
        </p:spPr>
      </p:pic>
      <p:sp>
        <p:nvSpPr>
          <p:cNvPr id="6" name="Text Placeholder 2">
            <a:extLst>
              <a:ext uri="{FF2B5EF4-FFF2-40B4-BE49-F238E27FC236}">
                <a16:creationId xmlns:a16="http://schemas.microsoft.com/office/drawing/2014/main" id="{B6B2E45D-FBD6-4AA0-8879-AEC202B434F0}"/>
              </a:ext>
            </a:extLst>
          </p:cNvPr>
          <p:cNvSpPr txBox="1">
            <a:spLocks/>
          </p:cNvSpPr>
          <p:nvPr/>
        </p:nvSpPr>
        <p:spPr>
          <a:xfrm>
            <a:off x="4473023" y="2571350"/>
            <a:ext cx="6461760" cy="307695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800" b="0" i="0" u="none" strike="noStrike" kern="1200" cap="none" spc="0" normalizeH="0" baseline="0" noProof="0" dirty="0">
                <a:ln>
                  <a:noFill/>
                </a:ln>
                <a:solidFill>
                  <a:srgbClr val="FFFFFF"/>
                </a:solidFill>
                <a:effectLst/>
                <a:uLnTx/>
                <a:uFillTx/>
                <a:latin typeface="PS TT Commons DemiBold"/>
                <a:ea typeface="+mn-ea"/>
                <a:cs typeface="+mn-cs"/>
              </a:rPr>
              <a:t>Up next:</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3600" b="0" i="0" u="none" strike="noStrike" kern="1200" cap="none" spc="0" normalizeH="0" baseline="0" noProof="0" dirty="0">
                <a:ln>
                  <a:noFill/>
                </a:ln>
                <a:solidFill>
                  <a:srgbClr val="FFFFFF"/>
                </a:solidFill>
                <a:effectLst/>
                <a:uLnTx/>
                <a:uFillTx/>
                <a:latin typeface="PS TT Commons Light"/>
                <a:ea typeface="+mn-ea"/>
                <a:cs typeface="+mn-cs"/>
              </a:rPr>
              <a:t>Functional Data</a:t>
            </a:r>
          </a:p>
        </p:txBody>
      </p:sp>
    </p:spTree>
    <p:extLst>
      <p:ext uri="{BB962C8B-B14F-4D97-AF65-F5344CB8AC3E}">
        <p14:creationId xmlns:p14="http://schemas.microsoft.com/office/powerpoint/2010/main" val="22657519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Functional Data</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30603594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5129561" y="542544"/>
            <a:ext cx="6824546" cy="5779008"/>
          </a:xfrm>
        </p:spPr>
        <p:txBody>
          <a:bodyPr/>
          <a:lstStyle/>
          <a:p>
            <a:endParaRPr lang="en-US" dirty="0"/>
          </a:p>
        </p:txBody>
      </p:sp>
    </p:spTree>
    <p:extLst>
      <p:ext uri="{BB962C8B-B14F-4D97-AF65-F5344CB8AC3E}">
        <p14:creationId xmlns:p14="http://schemas.microsoft.com/office/powerpoint/2010/main" val="21331981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Tree>
    <p:extLst>
      <p:ext uri="{BB962C8B-B14F-4D97-AF65-F5344CB8AC3E}">
        <p14:creationId xmlns:p14="http://schemas.microsoft.com/office/powerpoint/2010/main" val="4206321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Tuples</a:t>
            </a:r>
          </a:p>
        </p:txBody>
      </p:sp>
      <p:sp>
        <p:nvSpPr>
          <p:cNvPr id="3" name="Text Placeholder 2"/>
          <p:cNvSpPr>
            <a:spLocks noGrp="1"/>
          </p:cNvSpPr>
          <p:nvPr>
            <p:ph type="body" sz="quarter" idx="12"/>
          </p:nvPr>
        </p:nvSpPr>
        <p:spPr/>
        <p:txBody>
          <a:bodyPr/>
          <a:lstStyle/>
          <a:p>
            <a:r>
              <a:rPr lang="en-US" dirty="0"/>
              <a:t>Grouping of unnamed, ordered values</a:t>
            </a:r>
          </a:p>
        </p:txBody>
      </p:sp>
      <p:pic>
        <p:nvPicPr>
          <p:cNvPr id="20" name="Picture 19">
            <a:extLst>
              <a:ext uri="{FF2B5EF4-FFF2-40B4-BE49-F238E27FC236}">
                <a16:creationId xmlns:a16="http://schemas.microsoft.com/office/drawing/2014/main" id="{0E70B23E-01BC-4947-8BA5-54CD1C512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504" t="73112" r="64903"/>
          <a:stretch>
            <a:fillRect/>
          </a:stretch>
        </p:blipFill>
        <p:spPr bwMode="auto">
          <a:xfrm>
            <a:off x="5952774" y="2534923"/>
            <a:ext cx="298571" cy="687585"/>
          </a:xfrm>
          <a:custGeom>
            <a:avLst/>
            <a:gdLst>
              <a:gd name="connsiteX0" fmla="*/ 0 w 298571"/>
              <a:gd name="connsiteY0" fmla="*/ 0 h 687585"/>
              <a:gd name="connsiteX1" fmla="*/ 298571 w 298571"/>
              <a:gd name="connsiteY1" fmla="*/ 0 h 687585"/>
              <a:gd name="connsiteX2" fmla="*/ 298571 w 298571"/>
              <a:gd name="connsiteY2" fmla="*/ 687585 h 687585"/>
              <a:gd name="connsiteX3" fmla="*/ 0 w 298571"/>
              <a:gd name="connsiteY3" fmla="*/ 687585 h 687585"/>
            </a:gdLst>
            <a:ahLst/>
            <a:cxnLst>
              <a:cxn ang="0">
                <a:pos x="connsiteX0" y="connsiteY0"/>
              </a:cxn>
              <a:cxn ang="0">
                <a:pos x="connsiteX1" y="connsiteY1"/>
              </a:cxn>
              <a:cxn ang="0">
                <a:pos x="connsiteX2" y="connsiteY2"/>
              </a:cxn>
              <a:cxn ang="0">
                <a:pos x="connsiteX3" y="connsiteY3"/>
              </a:cxn>
            </a:cxnLst>
            <a:rect l="l" t="t" r="r" b="b"/>
            <a:pathLst>
              <a:path w="298571" h="687585">
                <a:moveTo>
                  <a:pt x="0" y="0"/>
                </a:moveTo>
                <a:lnTo>
                  <a:pt x="298571" y="0"/>
                </a:lnTo>
                <a:lnTo>
                  <a:pt x="298571" y="687585"/>
                </a:lnTo>
                <a:lnTo>
                  <a:pt x="0" y="687585"/>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C5D1D5E-4056-4387-9EC7-8BB16223E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8577"/>
          <a:stretch>
            <a:fillRect/>
          </a:stretch>
        </p:blipFill>
        <p:spPr bwMode="auto">
          <a:xfrm>
            <a:off x="3831432" y="695385"/>
            <a:ext cx="585623" cy="2733615"/>
          </a:xfrm>
          <a:custGeom>
            <a:avLst/>
            <a:gdLst>
              <a:gd name="connsiteX0" fmla="*/ 0 w 680883"/>
              <a:gd name="connsiteY0" fmla="*/ 0 h 3178277"/>
              <a:gd name="connsiteX1" fmla="*/ 680883 w 680883"/>
              <a:gd name="connsiteY1" fmla="*/ 0 h 3178277"/>
              <a:gd name="connsiteX2" fmla="*/ 680883 w 680883"/>
              <a:gd name="connsiteY2" fmla="*/ 3178277 h 3178277"/>
              <a:gd name="connsiteX3" fmla="*/ 0 w 680883"/>
              <a:gd name="connsiteY3" fmla="*/ 3178277 h 3178277"/>
            </a:gdLst>
            <a:ahLst/>
            <a:cxnLst>
              <a:cxn ang="0">
                <a:pos x="connsiteX0" y="connsiteY0"/>
              </a:cxn>
              <a:cxn ang="0">
                <a:pos x="connsiteX1" y="connsiteY1"/>
              </a:cxn>
              <a:cxn ang="0">
                <a:pos x="connsiteX2" y="connsiteY2"/>
              </a:cxn>
              <a:cxn ang="0">
                <a:pos x="connsiteX3" y="connsiteY3"/>
              </a:cxn>
            </a:cxnLst>
            <a:rect l="l" t="t" r="r" b="b"/>
            <a:pathLst>
              <a:path w="680883" h="3178277">
                <a:moveTo>
                  <a:pt x="0" y="0"/>
                </a:moveTo>
                <a:lnTo>
                  <a:pt x="680883" y="0"/>
                </a:lnTo>
                <a:lnTo>
                  <a:pt x="680883" y="3178277"/>
                </a:lnTo>
                <a:lnTo>
                  <a:pt x="0" y="3178277"/>
                </a:lnTo>
                <a:close/>
              </a:path>
            </a:pathLst>
          </a:cu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3AFC869-C519-4763-BCE4-A3889A592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239" y="1298913"/>
            <a:ext cx="1347327" cy="154075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D7F1D44-00ED-4979-86C6-B9102DF08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2133" y="1298913"/>
            <a:ext cx="1768186" cy="15336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F375A34-8342-49D0-B4F6-43782A7DB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8577"/>
          <a:stretch>
            <a:fillRect/>
          </a:stretch>
        </p:blipFill>
        <p:spPr bwMode="auto">
          <a:xfrm rot="10800000">
            <a:off x="7646029" y="695385"/>
            <a:ext cx="585623" cy="2733615"/>
          </a:xfrm>
          <a:custGeom>
            <a:avLst/>
            <a:gdLst>
              <a:gd name="connsiteX0" fmla="*/ 0 w 680883"/>
              <a:gd name="connsiteY0" fmla="*/ 0 h 3178277"/>
              <a:gd name="connsiteX1" fmla="*/ 680883 w 680883"/>
              <a:gd name="connsiteY1" fmla="*/ 0 h 3178277"/>
              <a:gd name="connsiteX2" fmla="*/ 680883 w 680883"/>
              <a:gd name="connsiteY2" fmla="*/ 3178277 h 3178277"/>
              <a:gd name="connsiteX3" fmla="*/ 0 w 680883"/>
              <a:gd name="connsiteY3" fmla="*/ 3178277 h 3178277"/>
            </a:gdLst>
            <a:ahLst/>
            <a:cxnLst>
              <a:cxn ang="0">
                <a:pos x="connsiteX0" y="connsiteY0"/>
              </a:cxn>
              <a:cxn ang="0">
                <a:pos x="connsiteX1" y="connsiteY1"/>
              </a:cxn>
              <a:cxn ang="0">
                <a:pos x="connsiteX2" y="connsiteY2"/>
              </a:cxn>
              <a:cxn ang="0">
                <a:pos x="connsiteX3" y="connsiteY3"/>
              </a:cxn>
            </a:cxnLst>
            <a:rect l="l" t="t" r="r" b="b"/>
            <a:pathLst>
              <a:path w="680883" h="3178277">
                <a:moveTo>
                  <a:pt x="0" y="0"/>
                </a:moveTo>
                <a:lnTo>
                  <a:pt x="680883" y="0"/>
                </a:lnTo>
                <a:lnTo>
                  <a:pt x="680883" y="3178277"/>
                </a:lnTo>
                <a:lnTo>
                  <a:pt x="0" y="31782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262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Tuple</a:t>
            </a:r>
          </a:p>
        </p:txBody>
      </p:sp>
      <p:sp>
        <p:nvSpPr>
          <p:cNvPr id="2" name="Text Placeholder 1"/>
          <p:cNvSpPr>
            <a:spLocks noGrp="1"/>
          </p:cNvSpPr>
          <p:nvPr>
            <p:ph type="body" sz="quarter" idx="10"/>
          </p:nvPr>
        </p:nvSpPr>
        <p:spPr/>
        <p:txBody>
          <a:bodyPr/>
          <a:lstStyle/>
          <a:p>
            <a:r>
              <a:rPr lang="en-US" dirty="0"/>
              <a:t>Grouping of unnamed, ordered values</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45612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a:extLst>
              <a:ext uri="{FF2B5EF4-FFF2-40B4-BE49-F238E27FC236}">
                <a16:creationId xmlns:a16="http://schemas.microsoft.com/office/drawing/2014/main" id="{4C98F407-8A8C-47C3-B7A5-53281EA99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608" y="2858396"/>
            <a:ext cx="1855686" cy="185568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C314350-002B-4B6D-934D-471C47944F24}"/>
              </a:ext>
            </a:extLst>
          </p:cNvPr>
          <p:cNvSpPr/>
          <p:nvPr/>
        </p:nvSpPr>
        <p:spPr>
          <a:xfrm>
            <a:off x="1921215" y="2751053"/>
            <a:ext cx="1687538" cy="20590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Tuple</a:t>
            </a:r>
          </a:p>
        </p:txBody>
      </p:sp>
      <p:sp>
        <p:nvSpPr>
          <p:cNvPr id="2" name="Text Placeholder 1"/>
          <p:cNvSpPr>
            <a:spLocks noGrp="1"/>
          </p:cNvSpPr>
          <p:nvPr>
            <p:ph type="body" sz="quarter" idx="10"/>
          </p:nvPr>
        </p:nvSpPr>
        <p:spPr>
          <a:prstGeom prst="rect">
            <a:avLst/>
          </a:prstGeom>
        </p:spPr>
        <p:txBody>
          <a:bodyPr/>
          <a:lstStyle/>
          <a:p>
            <a:r>
              <a:rPr lang="en-US" dirty="0"/>
              <a:t>Grouping of unnamed, ordered values</a:t>
            </a:r>
          </a:p>
          <a:p>
            <a:r>
              <a:rPr lang="en-US" dirty="0"/>
              <a:t>Often used for:	</a:t>
            </a:r>
          </a:p>
          <a:p>
            <a:pPr lvl="1"/>
            <a:r>
              <a:rPr lang="en-US" dirty="0"/>
              <a:t>Multiple return values from a function</a:t>
            </a:r>
          </a:p>
          <a:p>
            <a:pPr lvl="1"/>
            <a:r>
              <a:rPr lang="en-US" dirty="0"/>
              <a:t>Intermediate results of a calculation</a:t>
            </a:r>
          </a:p>
          <a:p>
            <a:r>
              <a:rPr lang="en-US" dirty="0"/>
              <a:t>Values in a tuple can be of different types</a:t>
            </a:r>
          </a:p>
          <a:p>
            <a:r>
              <a:rPr lang="en-US" dirty="0"/>
              <a:t>Immutable</a:t>
            </a:r>
          </a:p>
          <a:p>
            <a:r>
              <a:rPr lang="en-US" dirty="0"/>
              <a:t>Simple equivalence checking</a:t>
            </a:r>
          </a:p>
          <a:p>
            <a:r>
              <a:rPr lang="en-US" dirty="0"/>
              <a:t>Great because they don’t need a type definition</a:t>
            </a:r>
          </a:p>
        </p:txBody>
      </p:sp>
      <p:pic>
        <p:nvPicPr>
          <p:cNvPr id="4102" name="Picture 6">
            <a:extLst>
              <a:ext uri="{FF2B5EF4-FFF2-40B4-BE49-F238E27FC236}">
                <a16:creationId xmlns:a16="http://schemas.microsoft.com/office/drawing/2014/main" id="{EE47BC1C-E5AF-4CA0-A05F-A1D264039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58396"/>
            <a:ext cx="1855686" cy="185568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BB1BAEE-3A3A-4C3B-A9B7-89D12D40F10F}"/>
              </a:ext>
            </a:extLst>
          </p:cNvPr>
          <p:cNvSpPr/>
          <p:nvPr/>
        </p:nvSpPr>
        <p:spPr>
          <a:xfrm>
            <a:off x="1254765" y="2825302"/>
            <a:ext cx="1687538" cy="188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36B3D12-1388-4D9A-87AF-2AFD593C9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38" y="3192041"/>
            <a:ext cx="1331972" cy="1155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48947FF-233C-4E1E-ACAF-67D45E56B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886" y="3177618"/>
            <a:ext cx="1010264" cy="11553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20E3C88-AD1D-4B57-B3C5-BF434F969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7406" t="69142" r="36539"/>
          <a:stretch>
            <a:fillRect/>
          </a:stretch>
        </p:blipFill>
        <p:spPr bwMode="auto">
          <a:xfrm>
            <a:off x="2359742" y="4038353"/>
            <a:ext cx="244370" cy="596545"/>
          </a:xfrm>
          <a:custGeom>
            <a:avLst/>
            <a:gdLst>
              <a:gd name="connsiteX0" fmla="*/ 0 w 244370"/>
              <a:gd name="connsiteY0" fmla="*/ 0 h 596545"/>
              <a:gd name="connsiteX1" fmla="*/ 244370 w 244370"/>
              <a:gd name="connsiteY1" fmla="*/ 0 h 596545"/>
              <a:gd name="connsiteX2" fmla="*/ 244370 w 244370"/>
              <a:gd name="connsiteY2" fmla="*/ 596545 h 596545"/>
              <a:gd name="connsiteX3" fmla="*/ 0 w 244370"/>
              <a:gd name="connsiteY3" fmla="*/ 596545 h 596545"/>
            </a:gdLst>
            <a:ahLst/>
            <a:cxnLst>
              <a:cxn ang="0">
                <a:pos x="connsiteX0" y="connsiteY0"/>
              </a:cxn>
              <a:cxn ang="0">
                <a:pos x="connsiteX1" y="connsiteY1"/>
              </a:cxn>
              <a:cxn ang="0">
                <a:pos x="connsiteX2" y="connsiteY2"/>
              </a:cxn>
              <a:cxn ang="0">
                <a:pos x="connsiteX3" y="connsiteY3"/>
              </a:cxn>
            </a:cxnLst>
            <a:rect l="l" t="t" r="r" b="b"/>
            <a:pathLst>
              <a:path w="244370" h="596545">
                <a:moveTo>
                  <a:pt x="0" y="0"/>
                </a:moveTo>
                <a:lnTo>
                  <a:pt x="244370" y="0"/>
                </a:lnTo>
                <a:lnTo>
                  <a:pt x="244370" y="596545"/>
                </a:lnTo>
                <a:lnTo>
                  <a:pt x="0" y="59654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5810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Tuple definition</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tuple1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int * string </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tuple2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int * string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tuple3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int * string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tuple4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int * string * float * bool</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tuple1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tuple2 </a:t>
            </a:r>
            <a:r>
              <a:rPr lang="en-US" b="0" i="1" dirty="0">
                <a:solidFill>
                  <a:srgbClr val="546E7A"/>
                </a:solidFill>
                <a:effectLst/>
                <a:latin typeface="Roboto Mono" panose="00000009000000000000" pitchFamily="49" charset="0"/>
                <a:ea typeface="Roboto Mono" panose="00000009000000000000" pitchFamily="49" charset="0"/>
              </a:rPr>
              <a:t>// 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tuple1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tuple3 </a:t>
            </a:r>
            <a:r>
              <a:rPr lang="en-US" b="0" i="1" dirty="0">
                <a:solidFill>
                  <a:srgbClr val="546E7A"/>
                </a:solidFill>
                <a:effectLst/>
                <a:latin typeface="Roboto Mono" panose="00000009000000000000" pitchFamily="49" charset="0"/>
                <a:ea typeface="Roboto Mono" panose="00000009000000000000" pitchFamily="49" charset="0"/>
              </a:rPr>
              <a:t>// false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tuple1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tuple4 </a:t>
            </a:r>
            <a:r>
              <a:rPr lang="en-US" b="0" i="1" dirty="0">
                <a:solidFill>
                  <a:srgbClr val="546E7A"/>
                </a:solidFill>
                <a:effectLst/>
                <a:latin typeface="Roboto Mono" panose="00000009000000000000" pitchFamily="49" charset="0"/>
                <a:ea typeface="Roboto Mono" panose="00000009000000000000" pitchFamily="49" charset="0"/>
              </a:rPr>
              <a:t>// error</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Values separated by commas, optionally with parentheses</a:t>
            </a:r>
          </a:p>
          <a:p>
            <a:pPr>
              <a:spcAft>
                <a:spcPts val="600"/>
              </a:spcAft>
            </a:pPr>
            <a:r>
              <a:rPr lang="en-US" dirty="0"/>
              <a:t>Type represented by type names separated with asterisks</a:t>
            </a:r>
          </a:p>
          <a:p>
            <a:pPr>
              <a:spcAft>
                <a:spcPts val="600"/>
              </a:spcAft>
            </a:pPr>
            <a:r>
              <a:rPr lang="en-US" dirty="0"/>
              <a:t>Comparison is based on number of fields, order and type</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254434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Learning F# is awesome!</a:t>
            </a:r>
          </a:p>
        </p:txBody>
      </p:sp>
      <p:sp>
        <p:nvSpPr>
          <p:cNvPr id="3" name="Text Placeholder 2"/>
          <p:cNvSpPr>
            <a:spLocks noGrp="1"/>
          </p:cNvSpPr>
          <p:nvPr>
            <p:ph type="body" sz="quarter" idx="12"/>
          </p:nvPr>
        </p:nvSpPr>
        <p:spPr/>
        <p:txBody>
          <a:bodyPr/>
          <a:lstStyle/>
          <a:p>
            <a:r>
              <a:rPr lang="en-US" dirty="0"/>
              <a:t>It will make you a better programmer</a:t>
            </a:r>
          </a:p>
        </p:txBody>
      </p:sp>
      <p:pic>
        <p:nvPicPr>
          <p:cNvPr id="8" name="Picture 7">
            <a:extLst>
              <a:ext uri="{FF2B5EF4-FFF2-40B4-BE49-F238E27FC236}">
                <a16:creationId xmlns:a16="http://schemas.microsoft.com/office/drawing/2014/main" id="{9686365E-5C22-45EC-961D-4D8EFE7487FE}"/>
              </a:ext>
            </a:extLst>
          </p:cNvPr>
          <p:cNvPicPr>
            <a:picLocks noChangeAspect="1"/>
          </p:cNvPicPr>
          <p:nvPr/>
        </p:nvPicPr>
        <p:blipFill>
          <a:blip r:embed="rId3"/>
          <a:stretch>
            <a:fillRect/>
          </a:stretch>
        </p:blipFill>
        <p:spPr>
          <a:xfrm>
            <a:off x="4841876" y="400899"/>
            <a:ext cx="2727325" cy="3255015"/>
          </a:xfrm>
          <a:prstGeom prst="rect">
            <a:avLst/>
          </a:prstGeom>
        </p:spPr>
      </p:pic>
    </p:spTree>
    <p:extLst>
      <p:ext uri="{BB962C8B-B14F-4D97-AF65-F5344CB8AC3E}">
        <p14:creationId xmlns:p14="http://schemas.microsoft.com/office/powerpoint/2010/main" val="36017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Version Check</a:t>
            </a:r>
          </a:p>
        </p:txBody>
      </p:sp>
      <p:sp>
        <p:nvSpPr>
          <p:cNvPr id="3" name="Text Placeholder 2"/>
          <p:cNvSpPr>
            <a:spLocks noGrp="1"/>
          </p:cNvSpPr>
          <p:nvPr>
            <p:ph type="body" sz="quarter" idx="14"/>
          </p:nvPr>
        </p:nvSpPr>
        <p:spPr/>
        <p:txBody>
          <a:bodyPr/>
          <a:lstStyle/>
          <a:p>
            <a:r>
              <a:rPr lang="en-US" dirty="0"/>
              <a:t>This course is 100% applicable to:</a:t>
            </a:r>
          </a:p>
          <a:p>
            <a:pPr lvl="1"/>
            <a:r>
              <a:rPr lang="en-US" dirty="0"/>
              <a:t>F# 6.0</a:t>
            </a:r>
          </a:p>
          <a:p>
            <a:pPr lvl="1"/>
            <a:r>
              <a:rPr lang="en-US" dirty="0"/>
              <a:t>.NET 6.0 </a:t>
            </a:r>
          </a:p>
          <a:p>
            <a:pPr lvl="1"/>
            <a:r>
              <a:rPr lang="en-US" dirty="0"/>
              <a:t>Visual Studio Code </a:t>
            </a:r>
          </a:p>
          <a:p>
            <a:pPr lvl="1"/>
            <a:r>
              <a:rPr lang="en-US" dirty="0" err="1"/>
              <a:t>Ionide-fsharp</a:t>
            </a:r>
            <a:endParaRPr lang="en-US" dirty="0"/>
          </a:p>
          <a:p>
            <a:pPr lvl="1"/>
            <a:endParaRPr lang="en-US" dirty="0"/>
          </a:p>
          <a:p>
            <a:pPr marL="0" lvl="1" indent="0">
              <a:buNone/>
            </a:pPr>
            <a:r>
              <a:rPr lang="en-US" dirty="0">
                <a:latin typeface="+mn-lt"/>
              </a:rPr>
              <a:t>Most code will be compatible with older versions of F# and .NET</a:t>
            </a:r>
          </a:p>
        </p:txBody>
      </p:sp>
    </p:spTree>
    <p:extLst>
      <p:ext uri="{BB962C8B-B14F-4D97-AF65-F5344CB8AC3E}">
        <p14:creationId xmlns:p14="http://schemas.microsoft.com/office/powerpoint/2010/main" val="25986151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Access to elements</a:t>
            </a:r>
          </a:p>
        </p:txBody>
      </p:sp>
      <p:sp>
        <p:nvSpPr>
          <p:cNvPr id="2" name="Text Placeholder 1"/>
          <p:cNvSpPr>
            <a:spLocks noGrp="1"/>
          </p:cNvSpPr>
          <p:nvPr>
            <p:ph type="body" sz="quarter" idx="10"/>
          </p:nvPr>
        </p:nvSpPr>
        <p:spPr/>
        <p:txBody>
          <a:bodyPr/>
          <a:lstStyle/>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tuple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3E88D"/>
                </a:solidFill>
                <a:latin typeface="Roboto Mono" panose="00000009000000000000" pitchFamily="49" charset="0"/>
                <a:ea typeface="Roboto Mono" panose="00000009000000000000" pitchFamily="49" charset="0"/>
              </a:rPr>
              <a:t>a</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fst</a:t>
            </a:r>
            <a:r>
              <a:rPr lang="en-US" dirty="0">
                <a:solidFill>
                  <a:srgbClr val="EEFFFF"/>
                </a:solidFill>
                <a:latin typeface="Roboto Mono" panose="00000009000000000000" pitchFamily="49" charset="0"/>
                <a:ea typeface="Roboto Mono" panose="00000009000000000000" pitchFamily="49" charset="0"/>
              </a:rPr>
              <a:t> tuple  // </a:t>
            </a:r>
            <a:r>
              <a:rPr lang="en-US" dirty="0" err="1">
                <a:solidFill>
                  <a:srgbClr val="EEFFFF"/>
                </a:solidFill>
                <a:latin typeface="Roboto Mono" panose="00000009000000000000" pitchFamily="49" charset="0"/>
                <a:ea typeface="Roboto Mono" panose="00000009000000000000" pitchFamily="49" charset="0"/>
              </a:rPr>
              <a:t>val</a:t>
            </a:r>
            <a:r>
              <a:rPr lang="en-US" dirty="0">
                <a:solidFill>
                  <a:srgbClr val="EEFFFF"/>
                </a:solidFill>
                <a:latin typeface="Roboto Mono" panose="00000009000000000000" pitchFamily="49" charset="0"/>
                <a:ea typeface="Roboto Mono" panose="00000009000000000000" pitchFamily="49" charset="0"/>
              </a:rPr>
              <a:t> it: int = 1</a:t>
            </a:r>
          </a:p>
          <a:p>
            <a:r>
              <a:rPr lang="en-US" dirty="0" err="1">
                <a:solidFill>
                  <a:srgbClr val="EEFFFF"/>
                </a:solidFill>
                <a:latin typeface="Roboto Mono" panose="00000009000000000000" pitchFamily="49" charset="0"/>
                <a:ea typeface="Roboto Mono" panose="00000009000000000000" pitchFamily="49" charset="0"/>
              </a:rPr>
              <a:t>snd</a:t>
            </a:r>
            <a:r>
              <a:rPr lang="en-US" dirty="0">
                <a:solidFill>
                  <a:srgbClr val="EEFFFF"/>
                </a:solidFill>
                <a:latin typeface="Roboto Mono" panose="00000009000000000000" pitchFamily="49" charset="0"/>
                <a:ea typeface="Roboto Mono" panose="00000009000000000000" pitchFamily="49" charset="0"/>
              </a:rPr>
              <a:t> tuple // </a:t>
            </a:r>
            <a:r>
              <a:rPr lang="en-US" dirty="0" err="1">
                <a:solidFill>
                  <a:srgbClr val="EEFFFF"/>
                </a:solidFill>
                <a:latin typeface="Roboto Mono" panose="00000009000000000000" pitchFamily="49" charset="0"/>
                <a:ea typeface="Roboto Mono" panose="00000009000000000000" pitchFamily="49" charset="0"/>
              </a:rPr>
              <a:t>val</a:t>
            </a:r>
            <a:r>
              <a:rPr lang="en-US" dirty="0">
                <a:solidFill>
                  <a:srgbClr val="EEFFFF"/>
                </a:solidFill>
                <a:latin typeface="Roboto Mono" panose="00000009000000000000" pitchFamily="49" charset="0"/>
                <a:ea typeface="Roboto Mono" panose="00000009000000000000" pitchFamily="49" charset="0"/>
              </a:rPr>
              <a:t> it: string = “a”</a:t>
            </a:r>
          </a:p>
          <a:p>
            <a:endParaRPr lang="en-US" dirty="0">
              <a:solidFill>
                <a:srgbClr val="C792EA"/>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third</a:t>
            </a:r>
            <a:r>
              <a:rPr lang="en-US" dirty="0">
                <a:solidFill>
                  <a:srgbClr val="FF5370"/>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F5370"/>
                </a:solidFill>
                <a:latin typeface="Roboto Mono" panose="00000009000000000000" pitchFamily="49" charset="0"/>
                <a:ea typeface="Roboto Mono" panose="00000009000000000000" pitchFamily="49" charset="0"/>
              </a:rPr>
              <a:t>_</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F5370"/>
                </a:solidFill>
                <a:latin typeface="Roboto Mono" panose="00000009000000000000" pitchFamily="49" charset="0"/>
                <a:ea typeface="Roboto Mono" panose="00000009000000000000" pitchFamily="49" charset="0"/>
              </a:rPr>
              <a:t>_</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F5370"/>
                </a:solidFill>
                <a:latin typeface="Roboto Mono" panose="00000009000000000000" pitchFamily="49" charset="0"/>
                <a:ea typeface="Roboto Mono" panose="00000009000000000000" pitchFamily="49" charset="0"/>
              </a:rPr>
              <a:t>c</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c 	// </a:t>
            </a:r>
            <a:r>
              <a:rPr lang="en-US" dirty="0" err="1">
                <a:solidFill>
                  <a:srgbClr val="EEFFFF"/>
                </a:solidFill>
                <a:latin typeface="Roboto Mono" panose="00000009000000000000" pitchFamily="49" charset="0"/>
                <a:ea typeface="Roboto Mono" panose="00000009000000000000" pitchFamily="49" charset="0"/>
              </a:rPr>
              <a:t>parens</a:t>
            </a:r>
            <a:r>
              <a:rPr lang="en-US" dirty="0">
                <a:solidFill>
                  <a:srgbClr val="EEFFFF"/>
                </a:solidFill>
                <a:latin typeface="Roboto Mono" panose="00000009000000000000" pitchFamily="49" charset="0"/>
                <a:ea typeface="Roboto Mono" panose="00000009000000000000" pitchFamily="49" charset="0"/>
              </a:rPr>
              <a:t> on a function mean function takes a tuple</a:t>
            </a:r>
          </a:p>
          <a:p>
            <a:r>
              <a:rPr lang="en-US" dirty="0">
                <a:solidFill>
                  <a:srgbClr val="EEFFFF"/>
                </a:solidFill>
                <a:latin typeface="Roboto Mono" panose="00000009000000000000" pitchFamily="49" charset="0"/>
                <a:ea typeface="Roboto Mono" panose="00000009000000000000" pitchFamily="49" charset="0"/>
              </a:rPr>
              <a:t>					// _ means ignore that element of the tuple</a:t>
            </a: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tuple3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3E88D"/>
                </a:solidFill>
                <a:latin typeface="Roboto Mono" panose="00000009000000000000" pitchFamily="49" charset="0"/>
                <a:ea typeface="Roboto Mono" panose="00000009000000000000" pitchFamily="49" charset="0"/>
              </a:rPr>
              <a:t>b</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2.0</a:t>
            </a:r>
            <a:r>
              <a:rPr lang="en-US" dirty="0">
                <a:solidFill>
                  <a:srgbClr val="C792EA"/>
                </a:solidFill>
                <a:latin typeface="Roboto Mono" panose="00000009000000000000" pitchFamily="49" charset="0"/>
                <a:ea typeface="Roboto Mono" panose="00000009000000000000" pitchFamily="49" charset="0"/>
              </a:rPr>
              <a:t>)</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third tuple3 // </a:t>
            </a:r>
            <a:r>
              <a:rPr lang="en-US" dirty="0" err="1">
                <a:solidFill>
                  <a:srgbClr val="EEFFFF"/>
                </a:solidFill>
                <a:latin typeface="Roboto Mono" panose="00000009000000000000" pitchFamily="49" charset="0"/>
                <a:ea typeface="Roboto Mono" panose="00000009000000000000" pitchFamily="49" charset="0"/>
              </a:rPr>
              <a:t>val</a:t>
            </a:r>
            <a:r>
              <a:rPr lang="en-US" dirty="0">
                <a:solidFill>
                  <a:srgbClr val="EEFFFF"/>
                </a:solidFill>
                <a:latin typeface="Roboto Mono" panose="00000009000000000000" pitchFamily="49" charset="0"/>
                <a:ea typeface="Roboto Mono" panose="00000009000000000000" pitchFamily="49" charset="0"/>
              </a:rPr>
              <a:t> it: float = 2.0</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i="1" dirty="0" err="1"/>
              <a:t>fst</a:t>
            </a:r>
            <a:r>
              <a:rPr lang="en-US" dirty="0"/>
              <a:t> function for first element of a 2 element tuple</a:t>
            </a:r>
          </a:p>
          <a:p>
            <a:pPr>
              <a:spcAft>
                <a:spcPts val="600"/>
              </a:spcAft>
            </a:pPr>
            <a:r>
              <a:rPr lang="en-US" i="1" dirty="0" err="1"/>
              <a:t>snd</a:t>
            </a:r>
            <a:r>
              <a:rPr lang="en-US" dirty="0"/>
              <a:t> function for second element of a 2 element tuple</a:t>
            </a:r>
          </a:p>
          <a:p>
            <a:pPr>
              <a:spcAft>
                <a:spcPts val="600"/>
              </a:spcAft>
            </a:pPr>
            <a:r>
              <a:rPr lang="en-US" dirty="0"/>
              <a:t>Easy to make deeper accessors (</a:t>
            </a:r>
            <a:r>
              <a:rPr lang="en-US" i="1" dirty="0"/>
              <a:t>third</a:t>
            </a:r>
            <a:r>
              <a:rPr lang="en-US" dirty="0"/>
              <a:t> above)</a:t>
            </a:r>
          </a:p>
          <a:p>
            <a:pPr>
              <a:spcAft>
                <a:spcPts val="600"/>
              </a:spcAft>
            </a:pPr>
            <a:r>
              <a:rPr lang="en-US" dirty="0"/>
              <a:t>Note the function declarations use of parenthesis and underscores</a:t>
            </a:r>
          </a:p>
        </p:txBody>
      </p:sp>
    </p:spTree>
    <p:extLst>
      <p:ext uri="{BB962C8B-B14F-4D97-AF65-F5344CB8AC3E}">
        <p14:creationId xmlns:p14="http://schemas.microsoft.com/office/powerpoint/2010/main" val="28072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Pattern matching / </a:t>
            </a:r>
            <a:r>
              <a:rPr lang="en-US" dirty="0" err="1"/>
              <a:t>destructuring</a:t>
            </a:r>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3E88D"/>
                </a:solidFill>
                <a:latin typeface="Roboto Mono" panose="00000009000000000000" pitchFamily="49" charset="0"/>
                <a:ea typeface="Roboto Mono" panose="00000009000000000000" pitchFamily="49" charset="0"/>
              </a:rPr>
              <a:t>b</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2.0</a:t>
            </a:r>
            <a:r>
              <a:rPr lang="en-US" dirty="0">
                <a:solidFill>
                  <a:srgbClr val="C792EA"/>
                </a:solidFill>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c: float = 2.0</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b: string = "b"</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a: int = 1</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dirty="0">
                <a:solidFill>
                  <a:srgbClr val="FF5370"/>
                </a:solidFill>
                <a:latin typeface="Roboto Mono" panose="00000009000000000000" pitchFamily="49" charset="0"/>
                <a:ea typeface="Roboto Mono" panose="00000009000000000000" pitchFamily="49" charset="0"/>
              </a:rPr>
              <a:t>_</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F5370"/>
                </a:solidFill>
                <a:latin typeface="Roboto Mono" panose="00000009000000000000" pitchFamily="49" charset="0"/>
                <a:ea typeface="Roboto Mono" panose="00000009000000000000" pitchFamily="49" charset="0"/>
              </a:rPr>
              <a:t>_</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3E88D"/>
                </a:solidFill>
                <a:latin typeface="Roboto Mono" panose="00000009000000000000" pitchFamily="49" charset="0"/>
                <a:ea typeface="Roboto Mono" panose="00000009000000000000" pitchFamily="49" charset="0"/>
              </a:rPr>
              <a:t>b</a:t>
            </a:r>
            <a:r>
              <a:rPr lang="en-US" dirty="0">
                <a:solidFill>
                  <a:srgbClr val="89DD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2.0</a:t>
            </a:r>
            <a:r>
              <a:rPr lang="en-US" dirty="0">
                <a:solidFill>
                  <a:srgbClr val="C792EA"/>
                </a:solidFill>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b: float = 2.0</a:t>
            </a: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print</a:t>
            </a:r>
            <a:r>
              <a:rPr lang="en-US" b="0" dirty="0">
                <a:solidFill>
                  <a:srgbClr val="FF5370"/>
                </a:solidFill>
                <a:effectLst/>
                <a:latin typeface="Roboto Mono" panose="00000009000000000000" pitchFamily="49" charset="0"/>
                <a:ea typeface="Roboto Mono" panose="00000009000000000000" pitchFamily="49" charset="0"/>
              </a:rPr>
              <a:t> tuple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tuple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b</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print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tx2">
                    <a:lumMod val="50000"/>
                    <a:lumOff val="50000"/>
                  </a:schemeClr>
                </a:solidFill>
                <a:effectLst/>
                <a:latin typeface="Roboto Mono" panose="00000009000000000000" pitchFamily="49" charset="0"/>
                <a:ea typeface="Roboto Mono" panose="00000009000000000000" pitchFamily="49" charset="0"/>
              </a:rPr>
              <a:t>// 1 “a”</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Let with identifiers in () with commas capture values in those positions</a:t>
            </a:r>
          </a:p>
          <a:p>
            <a:pPr>
              <a:spcAft>
                <a:spcPts val="600"/>
              </a:spcAft>
            </a:pPr>
            <a:r>
              <a:rPr lang="en-US" i="1" dirty="0"/>
              <a:t>match</a:t>
            </a:r>
            <a:r>
              <a:rPr lang="en-US" dirty="0"/>
              <a:t> expression also pattern matches, without </a:t>
            </a:r>
            <a:r>
              <a:rPr lang="en-US" i="1" dirty="0"/>
              <a:t>let</a:t>
            </a:r>
            <a:endParaRPr lang="en-US" dirty="0"/>
          </a:p>
        </p:txBody>
      </p:sp>
    </p:spTree>
    <p:extLst>
      <p:ext uri="{BB962C8B-B14F-4D97-AF65-F5344CB8AC3E}">
        <p14:creationId xmlns:p14="http://schemas.microsoft.com/office/powerpoint/2010/main" val="37345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 with functions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divRem</a:t>
            </a:r>
            <a:r>
              <a:rPr lang="en-US" b="0" dirty="0">
                <a:solidFill>
                  <a:srgbClr val="FF5370"/>
                </a:solidFill>
                <a:effectLst/>
                <a:latin typeface="Roboto Mono" panose="00000009000000000000" pitchFamily="49" charset="0"/>
                <a:ea typeface="Roboto Mono" panose="00000009000000000000" pitchFamily="49" charset="0"/>
              </a:rPr>
              <a:t> a b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 b</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FF5370"/>
                </a:solidFill>
                <a:effectLst/>
                <a:latin typeface="Roboto Mono" panose="00000009000000000000" pitchFamily="49" charset="0"/>
                <a:ea typeface="Roboto Mono" panose="00000009000000000000" pitchFamily="49" charset="0"/>
              </a:rPr>
              <a:t>roundedResult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remainder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divRem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roundedResult</a:t>
            </a:r>
            <a:r>
              <a:rPr lang="en-US" b="0" dirty="0">
                <a:solidFill>
                  <a:srgbClr val="EEFFFF"/>
                </a:solidFill>
                <a:effectLst/>
                <a:latin typeface="Roboto Mono" panose="00000009000000000000" pitchFamily="49" charset="0"/>
                <a:ea typeface="Roboto Mono" panose="00000009000000000000" pitchFamily="49" charset="0"/>
              </a:rPr>
              <a:t> //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roundedResult</a:t>
            </a:r>
            <a:r>
              <a:rPr lang="en-US" b="0" dirty="0">
                <a:solidFill>
                  <a:srgbClr val="EEFFFF"/>
                </a:solidFill>
                <a:effectLst/>
                <a:latin typeface="Roboto Mono" panose="00000009000000000000" pitchFamily="49" charset="0"/>
                <a:ea typeface="Roboto Mono" panose="00000009000000000000" pitchFamily="49" charset="0"/>
              </a:rPr>
              <a:t>: int = 5</a:t>
            </a:r>
          </a:p>
          <a:p>
            <a:r>
              <a:rPr lang="en-US" b="0" dirty="0">
                <a:solidFill>
                  <a:srgbClr val="EEFFFF"/>
                </a:solidFill>
                <a:effectLst/>
                <a:latin typeface="Roboto Mono" panose="00000009000000000000" pitchFamily="49" charset="0"/>
                <a:ea typeface="Roboto Mono" panose="00000009000000000000" pitchFamily="49" charset="0"/>
              </a:rPr>
              <a:t>remainder // </a:t>
            </a: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remainder: int = 1</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68187"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Return a tuple by putting one or more values in parentheses</a:t>
            </a:r>
          </a:p>
          <a:p>
            <a:pPr>
              <a:spcAft>
                <a:spcPts val="600"/>
              </a:spcAft>
            </a:pPr>
            <a:r>
              <a:rPr lang="en-US" dirty="0"/>
              <a:t>Can be </a:t>
            </a:r>
            <a:r>
              <a:rPr lang="en-US" dirty="0" err="1"/>
              <a:t>destructured</a:t>
            </a:r>
            <a:r>
              <a:rPr lang="en-US" dirty="0"/>
              <a:t> when catching result (or later)</a:t>
            </a:r>
          </a:p>
        </p:txBody>
      </p:sp>
    </p:spTree>
    <p:extLst>
      <p:ext uri="{BB962C8B-B14F-4D97-AF65-F5344CB8AC3E}">
        <p14:creationId xmlns:p14="http://schemas.microsoft.com/office/powerpoint/2010/main" val="3664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Records</a:t>
            </a:r>
          </a:p>
        </p:txBody>
      </p:sp>
    </p:spTree>
    <p:extLst>
      <p:ext uri="{BB962C8B-B14F-4D97-AF65-F5344CB8AC3E}">
        <p14:creationId xmlns:p14="http://schemas.microsoft.com/office/powerpoint/2010/main" val="38086946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Records</a:t>
            </a:r>
          </a:p>
        </p:txBody>
      </p:sp>
      <p:sp>
        <p:nvSpPr>
          <p:cNvPr id="3" name="Text Placeholder 2"/>
          <p:cNvSpPr>
            <a:spLocks noGrp="1"/>
          </p:cNvSpPr>
          <p:nvPr>
            <p:ph type="body" sz="quarter" idx="12"/>
          </p:nvPr>
        </p:nvSpPr>
        <p:spPr/>
        <p:txBody>
          <a:bodyPr/>
          <a:lstStyle/>
          <a:p>
            <a:r>
              <a:rPr lang="en-US" dirty="0"/>
              <a:t>Like tuples, but with names for elements</a:t>
            </a:r>
          </a:p>
        </p:txBody>
      </p:sp>
      <p:pic>
        <p:nvPicPr>
          <p:cNvPr id="3074" name="Picture 2">
            <a:extLst>
              <a:ext uri="{FF2B5EF4-FFF2-40B4-BE49-F238E27FC236}">
                <a16:creationId xmlns:a16="http://schemas.microsoft.com/office/drawing/2014/main" id="{4E5A65F9-F2D9-45A0-BD5D-19F12B1C2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534" y="782586"/>
            <a:ext cx="3912931" cy="23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2867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Record</a:t>
            </a:r>
          </a:p>
        </p:txBody>
      </p:sp>
      <p:sp>
        <p:nvSpPr>
          <p:cNvPr id="2" name="Text Placeholder 1"/>
          <p:cNvSpPr>
            <a:spLocks noGrp="1"/>
          </p:cNvSpPr>
          <p:nvPr>
            <p:ph type="body" sz="quarter" idx="10"/>
          </p:nvPr>
        </p:nvSpPr>
        <p:spPr/>
        <p:txBody>
          <a:bodyPr/>
          <a:lstStyle/>
          <a:p>
            <a:r>
              <a:rPr lang="en-US" dirty="0"/>
              <a:t>Simple aggregates of named values (optionally with members)</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https://docs.microsoft.com/en-us/dotnet/fsharp/language-reference/records</a:t>
            </a:r>
          </a:p>
        </p:txBody>
      </p:sp>
    </p:spTree>
    <p:extLst>
      <p:ext uri="{BB962C8B-B14F-4D97-AF65-F5344CB8AC3E}">
        <p14:creationId xmlns:p14="http://schemas.microsoft.com/office/powerpoint/2010/main" val="2514023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Record</a:t>
            </a:r>
          </a:p>
        </p:txBody>
      </p:sp>
      <p:sp>
        <p:nvSpPr>
          <p:cNvPr id="2" name="Text Placeholder 1"/>
          <p:cNvSpPr>
            <a:spLocks noGrp="1"/>
          </p:cNvSpPr>
          <p:nvPr>
            <p:ph type="body" sz="quarter" idx="10"/>
          </p:nvPr>
        </p:nvSpPr>
        <p:spPr>
          <a:prstGeom prst="rect">
            <a:avLst/>
          </a:prstGeom>
        </p:spPr>
        <p:txBody>
          <a:bodyPr/>
          <a:lstStyle/>
          <a:p>
            <a:r>
              <a:rPr lang="en-US" dirty="0"/>
              <a:t>Simple aggregates of named values </a:t>
            </a:r>
          </a:p>
          <a:p>
            <a:r>
              <a:rPr lang="en-US" dirty="0"/>
              <a:t>Optionally can contain members</a:t>
            </a:r>
          </a:p>
          <a:p>
            <a:r>
              <a:rPr lang="en-US" dirty="0"/>
              <a:t>Immutable</a:t>
            </a:r>
          </a:p>
        </p:txBody>
      </p:sp>
      <p:pic>
        <p:nvPicPr>
          <p:cNvPr id="2052" name="Picture 4">
            <a:extLst>
              <a:ext uri="{FF2B5EF4-FFF2-40B4-BE49-F238E27FC236}">
                <a16:creationId xmlns:a16="http://schemas.microsoft.com/office/drawing/2014/main" id="{D4BF5955-4670-4FAE-BE83-515F2883206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843378"/>
            <a:ext cx="3497263" cy="2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925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Declaration and use</a:t>
            </a:r>
          </a:p>
        </p:txBody>
      </p:sp>
      <p:sp>
        <p:nvSpPr>
          <p:cNvPr id="2" name="Text Placeholder 1"/>
          <p:cNvSpPr>
            <a:spLocks noGrp="1"/>
          </p:cNvSpPr>
          <p:nvPr>
            <p:ph type="body" sz="quarter" idx="10"/>
          </p:nvPr>
        </p:nvSpPr>
        <p:spPr>
          <a:xfrm>
            <a:off x="260815" y="285235"/>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Person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FirstName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Age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person1.FirstName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"John"</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Type keyword followed by the record</a:t>
            </a:r>
            <a:r>
              <a:rPr lang="en-US" dirty="0">
                <a:solidFill>
                  <a:srgbClr val="404040"/>
                </a:solidFill>
                <a:latin typeface="PS TT Commons DemiBold"/>
              </a:rPr>
              <a:t>’s type name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Brackets with </a:t>
            </a:r>
            <a:r>
              <a:rPr lang="en-US" i="1" dirty="0">
                <a:solidFill>
                  <a:srgbClr val="404040"/>
                </a:solidFill>
                <a:latin typeface="PS TT Commons DemiBold"/>
              </a:rPr>
              <a:t>field</a:t>
            </a:r>
            <a:r>
              <a:rPr lang="en-US" dirty="0">
                <a:solidFill>
                  <a:srgbClr val="404040"/>
                </a:solidFill>
                <a:latin typeface="PS TT Commons DemiBold"/>
              </a:rPr>
              <a:t> names and type </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Note type name not needed when declaring an instance, the</a:t>
            </a:r>
            <a:r>
              <a:rPr kumimoji="0" lang="en-US" sz="2000" b="0" i="0" u="none" strike="noStrike" kern="1200" cap="none" spc="0" normalizeH="0" noProof="0" dirty="0">
                <a:ln>
                  <a:noFill/>
                </a:ln>
                <a:solidFill>
                  <a:srgbClr val="404040"/>
                </a:solidFill>
                <a:effectLst/>
                <a:uLnTx/>
                <a:uFillTx/>
                <a:latin typeface="PS TT Commons DemiBold"/>
              </a:rPr>
              <a:t> compiler infers the type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baseline="0" dirty="0">
                <a:solidFill>
                  <a:srgbClr val="404040"/>
                </a:solidFill>
                <a:latin typeface="PS TT Commons DemiBold"/>
              </a:rPr>
              <a:t>All fields</a:t>
            </a:r>
            <a:r>
              <a:rPr lang="en-US" dirty="0">
                <a:solidFill>
                  <a:srgbClr val="404040"/>
                </a:solidFill>
                <a:latin typeface="PS TT Commons DemiBold"/>
              </a:rPr>
              <a:t> and values must be specified during instantiation</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61018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Records can have members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Person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FirstName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Age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this.FullName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this.FirstName</a:t>
            </a:r>
            <a:r>
              <a:rPr lang="en-US" b="0" dirty="0">
                <a:solidFill>
                  <a:srgbClr val="C3E88D"/>
                </a:solidFill>
                <a:effectLst/>
                <a:latin typeface="Roboto Mono" panose="00000009000000000000" pitchFamily="49" charset="0"/>
                <a:ea typeface="Roboto Mono" panose="00000009000000000000" pitchFamily="49" charset="0"/>
              </a:rPr>
              <a:t>} {</a:t>
            </a:r>
            <a:r>
              <a:rPr lang="en-US" b="0" dirty="0" err="1">
                <a:solidFill>
                  <a:srgbClr val="C3E88D"/>
                </a:solidFill>
                <a:effectLst/>
                <a:latin typeface="Roboto Mono" panose="00000009000000000000" pitchFamily="49" charset="0"/>
                <a:ea typeface="Roboto Mono" panose="00000009000000000000" pitchFamily="49" charset="0"/>
              </a:rPr>
              <a:t>this.LastName</a:t>
            </a:r>
            <a:r>
              <a:rPr lang="en-US" b="0" dirty="0">
                <a:solidFill>
                  <a:srgbClr val="C3E88D"/>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this.IsSenior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this.Age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65</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65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FullName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John Doe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Jane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IsSenior</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false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65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IsSenior</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true</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Members can be declared using </a:t>
            </a:r>
            <a:r>
              <a:rPr kumimoji="0" lang="en-US" sz="2000" b="0" i="1" u="none" strike="noStrike" kern="1200" cap="none" spc="0" normalizeH="0" baseline="0" noProof="0" dirty="0">
                <a:ln>
                  <a:noFill/>
                </a:ln>
                <a:solidFill>
                  <a:srgbClr val="404040"/>
                </a:solidFill>
                <a:effectLst/>
                <a:uLnTx/>
                <a:uFillTx/>
                <a:latin typeface="PS TT Commons DemiBold"/>
              </a:rPr>
              <a:t>with member</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Followed by this.</a:t>
            </a:r>
            <a:r>
              <a:rPr lang="en-US" i="1" dirty="0">
                <a:solidFill>
                  <a:srgbClr val="404040"/>
                </a:solidFill>
                <a:latin typeface="PS TT Commons DemiBold"/>
              </a:rPr>
              <a:t>&lt;Member Name&gt;</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i="1" dirty="0">
                <a:solidFill>
                  <a:srgbClr val="404040"/>
                </a:solidFill>
                <a:latin typeface="PS TT Commons DemiBold"/>
              </a:rPr>
              <a:t>this</a:t>
            </a:r>
            <a:r>
              <a:rPr lang="en-US" dirty="0">
                <a:solidFill>
                  <a:srgbClr val="404040"/>
                </a:solidFill>
                <a:latin typeface="PS TT Commons DemiBold"/>
              </a:rPr>
              <a:t> can be any name (self, me, …), just use it in the function body</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u="none" strike="noStrike" kern="1200" cap="none" spc="0" normalizeH="0" baseline="0" noProof="0" dirty="0">
                <a:ln>
                  <a:noFill/>
                </a:ln>
                <a:solidFill>
                  <a:srgbClr val="404040"/>
                </a:solidFill>
                <a:effectLst/>
                <a:uLnTx/>
                <a:uFillTx/>
                <a:latin typeface="PS TT Commons DemiBold"/>
              </a:rPr>
              <a:t>Other named values accessed via </a:t>
            </a:r>
            <a:r>
              <a:rPr kumimoji="0" lang="en-US" sz="2000" b="0" i="1" u="none" strike="noStrike" kern="1200" cap="none" spc="0" normalizeH="0" baseline="0" noProof="0" dirty="0">
                <a:ln>
                  <a:noFill/>
                </a:ln>
                <a:solidFill>
                  <a:srgbClr val="404040"/>
                </a:solidFill>
                <a:effectLst/>
                <a:uLnTx/>
                <a:uFillTx/>
                <a:latin typeface="PS TT Commons DemiBold"/>
              </a:rPr>
              <a:t>this</a:t>
            </a:r>
            <a:r>
              <a:rPr kumimoji="0" lang="en-US" sz="2000" b="0" u="none" strike="noStrike" kern="1200" cap="none" spc="0" normalizeH="0" baseline="0" noProof="0" dirty="0">
                <a:ln>
                  <a:noFill/>
                </a:ln>
                <a:solidFill>
                  <a:srgbClr val="404040"/>
                </a:solidFill>
                <a:effectLst/>
                <a:uLnTx/>
                <a:uFillTx/>
                <a:latin typeface="PS TT Commons DemiBold"/>
              </a:rPr>
              <a:t> (or other name) dot name</a:t>
            </a:r>
          </a:p>
        </p:txBody>
      </p:sp>
    </p:spTree>
    <p:extLst>
      <p:ext uri="{BB962C8B-B14F-4D97-AF65-F5344CB8AC3E}">
        <p14:creationId xmlns:p14="http://schemas.microsoft.com/office/powerpoint/2010/main" val="19838813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Modifying records </a:t>
            </a:r>
          </a:p>
        </p:txBody>
      </p:sp>
      <p:sp>
        <p:nvSpPr>
          <p:cNvPr id="2" name="Text Placeholder 1"/>
          <p:cNvSpPr>
            <a:spLocks noGrp="1"/>
          </p:cNvSpPr>
          <p:nvPr>
            <p:ph type="body" sz="quarter" idx="10"/>
          </p:nvPr>
        </p:nvSpPr>
        <p:spPr>
          <a:xfrm>
            <a:off x="268189" y="292609"/>
            <a:ext cx="11810740"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person2 =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person1 </a:t>
            </a:r>
            <a:r>
              <a:rPr lang="en-US" b="0" i="1" dirty="0">
                <a:solidFill>
                  <a:srgbClr val="89DDFF"/>
                </a:solidFill>
                <a:effectLst/>
                <a:latin typeface="Roboto Mono" panose="00000009000000000000" pitchFamily="49" charset="0"/>
                <a:ea typeface="Roboto Mono" panose="00000009000000000000" pitchFamily="49" charset="0"/>
              </a:rPr>
              <a:t>with</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dirty="0">
              <a:solidFill>
                <a:srgbClr val="C792EA"/>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person2</a:t>
            </a: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person2: Person = { FirstName = "John"</a:t>
            </a:r>
          </a:p>
          <a:p>
            <a:r>
              <a:rPr lang="en-US" b="0" i="1" dirty="0">
                <a:solidFill>
                  <a:srgbClr val="EEFFFF"/>
                </a:solidFill>
                <a:effectLst/>
                <a:latin typeface="Roboto Mono" panose="00000009000000000000" pitchFamily="49" charset="0"/>
                <a:ea typeface="Roboto Mono" panose="00000009000000000000" pitchFamily="49" charset="0"/>
              </a:rPr>
              <a:t>                   </a:t>
            </a:r>
            <a:r>
              <a:rPr lang="en-US" i="1" dirty="0">
                <a:solidFill>
                  <a:srgbClr val="EEFFFF"/>
                </a:solidFill>
                <a:latin typeface="Roboto Mono" panose="00000009000000000000" pitchFamily="49" charset="0"/>
                <a:ea typeface="Roboto Mono" panose="00000009000000000000" pitchFamily="49" charset="0"/>
              </a:rPr>
              <a:t>     </a:t>
            </a:r>
            <a:r>
              <a:rPr lang="en-US" b="0" i="1" dirty="0" err="1">
                <a:solidFill>
                  <a:srgbClr val="EEFFFF"/>
                </a:solidFill>
                <a:effectLst/>
                <a:latin typeface="Roboto Mono" panose="00000009000000000000" pitchFamily="49" charset="0"/>
                <a:ea typeface="Roboto Mono" panose="00000009000000000000" pitchFamily="49" charset="0"/>
              </a:rPr>
              <a:t>LastName</a:t>
            </a:r>
            <a:r>
              <a:rPr lang="en-US" b="0" i="1" dirty="0">
                <a:solidFill>
                  <a:srgbClr val="EEFFFF"/>
                </a:solidFill>
                <a:effectLst/>
                <a:latin typeface="Roboto Mono" panose="00000009000000000000" pitchFamily="49" charset="0"/>
                <a:ea typeface="Roboto Mono" panose="00000009000000000000" pitchFamily="49" charset="0"/>
              </a:rPr>
              <a:t> = "Doe"</a:t>
            </a:r>
          </a:p>
          <a:p>
            <a:r>
              <a:rPr lang="en-US" b="0" i="1" dirty="0">
                <a:solidFill>
                  <a:srgbClr val="EEFFFF"/>
                </a:solidFill>
                <a:effectLst/>
                <a:latin typeface="Roboto Mono" panose="00000009000000000000" pitchFamily="49" charset="0"/>
                <a:ea typeface="Roboto Mono" panose="00000009000000000000" pitchFamily="49" charset="0"/>
              </a:rPr>
              <a:t>                        Age = 31 }</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68187"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Records are immutable, can’t change value of a field with =</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A new record can be created from a template record using the</a:t>
            </a:r>
            <a:r>
              <a:rPr lang="en-US" i="1" dirty="0">
                <a:solidFill>
                  <a:srgbClr val="404040"/>
                </a:solidFill>
                <a:latin typeface="PS TT Commons DemiBold"/>
              </a:rPr>
              <a:t> with </a:t>
            </a:r>
            <a:r>
              <a:rPr lang="en-US" dirty="0">
                <a:solidFill>
                  <a:srgbClr val="404040"/>
                </a:solidFill>
                <a:latin typeface="PS TT Commons DemiBold"/>
              </a:rPr>
              <a:t>keyword</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21788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5129561" y="542544"/>
            <a:ext cx="6824546" cy="5779008"/>
          </a:xfrm>
        </p:spPr>
        <p:txBody>
          <a:bodyPr/>
          <a:lstStyle/>
          <a:p>
            <a:r>
              <a:rPr lang="en-US" dirty="0"/>
              <a:t>Hello F#</a:t>
            </a:r>
          </a:p>
          <a:p>
            <a:r>
              <a:rPr lang="en-US" dirty="0"/>
              <a:t>Tools to build and run F# code</a:t>
            </a:r>
          </a:p>
          <a:p>
            <a:r>
              <a:rPr lang="en-US" dirty="0"/>
              <a:t>Configuring an F# development environment</a:t>
            </a:r>
          </a:p>
          <a:p>
            <a:r>
              <a:rPr lang="en-US" dirty="0"/>
              <a:t>F# and the .NET command line interface</a:t>
            </a:r>
          </a:p>
          <a:p>
            <a:r>
              <a:rPr lang="en-US" dirty="0"/>
              <a:t>Using F# with Visual Studio Code</a:t>
            </a:r>
          </a:p>
          <a:p>
            <a:r>
              <a:rPr lang="en-US" dirty="0"/>
              <a:t>Running F# scripts with dotnet </a:t>
            </a:r>
            <a:r>
              <a:rPr lang="en-US" dirty="0" err="1"/>
              <a:t>fsi</a:t>
            </a:r>
            <a:endParaRPr lang="en-US" dirty="0"/>
          </a:p>
          <a:p>
            <a:r>
              <a:rPr lang="en-US" dirty="0"/>
              <a:t>F# Programming </a:t>
            </a:r>
            <a:r>
              <a:rPr lang="en-US"/>
              <a:t>Quick Start</a:t>
            </a:r>
            <a:endParaRPr lang="en-US" dirty="0"/>
          </a:p>
        </p:txBody>
      </p:sp>
    </p:spTree>
    <p:extLst>
      <p:ext uri="{BB962C8B-B14F-4D97-AF65-F5344CB8AC3E}">
        <p14:creationId xmlns:p14="http://schemas.microsoft.com/office/powerpoint/2010/main" val="9942971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Equivalence of records</a:t>
            </a:r>
          </a:p>
        </p:txBody>
      </p:sp>
      <p:sp>
        <p:nvSpPr>
          <p:cNvPr id="2" name="Text Placeholder 1"/>
          <p:cNvSpPr>
            <a:spLocks noGrp="1"/>
          </p:cNvSpPr>
          <p:nvPr>
            <p:ph type="body" sz="quarter" idx="10"/>
          </p:nvPr>
        </p:nvSpPr>
        <p:spPr>
          <a:xfrm>
            <a:off x="268189" y="292609"/>
            <a:ext cx="11810740" cy="3711471"/>
          </a:xfrm>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person3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FirstName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LastName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Doe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65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person1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person2 </a:t>
            </a:r>
            <a:r>
              <a:rPr lang="en-US" b="0" i="1" dirty="0">
                <a:solidFill>
                  <a:srgbClr val="546E7A"/>
                </a:solidFill>
                <a:effectLst/>
                <a:latin typeface="Roboto Mono" panose="00000009000000000000" pitchFamily="49" charset="0"/>
                <a:ea typeface="Roboto Mono" panose="00000009000000000000" pitchFamily="49" charset="0"/>
              </a:rPr>
              <a:t>// 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person1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person3 </a:t>
            </a:r>
            <a:r>
              <a:rPr lang="en-US" b="0" i="1" dirty="0">
                <a:solidFill>
                  <a:srgbClr val="546E7A"/>
                </a:solidFill>
                <a:effectLst/>
                <a:latin typeface="Roboto Mono" panose="00000009000000000000" pitchFamily="49" charset="0"/>
                <a:ea typeface="Roboto Mono" panose="00000009000000000000" pitchFamily="49" charset="0"/>
              </a:rPr>
              <a:t>// false</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68187"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Fields are compared value to value for equivalence (structural equality)</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Not by reference, and need for all that </a:t>
            </a:r>
            <a:r>
              <a:rPr lang="en-US" dirty="0" err="1">
                <a:solidFill>
                  <a:srgbClr val="404040"/>
                </a:solidFill>
                <a:latin typeface="PS TT Commons DemiBold"/>
              </a:rPr>
              <a:t>IEquatable</a:t>
            </a:r>
            <a:r>
              <a:rPr lang="en-US" dirty="0">
                <a:solidFill>
                  <a:srgbClr val="404040"/>
                </a:solidFill>
                <a:latin typeface="PS TT Commons DemiBold"/>
              </a:rPr>
              <a:t> nonsense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41745569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Discriminated Unions</a:t>
            </a:r>
          </a:p>
        </p:txBody>
      </p:sp>
    </p:spTree>
    <p:extLst>
      <p:ext uri="{BB962C8B-B14F-4D97-AF65-F5344CB8AC3E}">
        <p14:creationId xmlns:p14="http://schemas.microsoft.com/office/powerpoint/2010/main" val="11330204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Discriminated Unions</a:t>
            </a:r>
          </a:p>
        </p:txBody>
      </p:sp>
      <p:sp>
        <p:nvSpPr>
          <p:cNvPr id="3" name="Text Placeholder 2"/>
          <p:cNvSpPr>
            <a:spLocks noGrp="1"/>
          </p:cNvSpPr>
          <p:nvPr>
            <p:ph type="body" sz="quarter" idx="12"/>
          </p:nvPr>
        </p:nvSpPr>
        <p:spPr/>
        <p:txBody>
          <a:bodyPr/>
          <a:lstStyle/>
          <a:p>
            <a:r>
              <a:rPr lang="en-US" dirty="0"/>
              <a:t>Values that can be one of a number of named cases</a:t>
            </a:r>
          </a:p>
        </p:txBody>
      </p:sp>
      <p:pic>
        <p:nvPicPr>
          <p:cNvPr id="9218" name="Picture 2">
            <a:extLst>
              <a:ext uri="{FF2B5EF4-FFF2-40B4-BE49-F238E27FC236}">
                <a16:creationId xmlns:a16="http://schemas.microsoft.com/office/drawing/2014/main" id="{6D8A3308-18A9-473C-9DBD-6FF013262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819" y="957263"/>
            <a:ext cx="3662362" cy="247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3301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Discriminated Union</a:t>
            </a:r>
          </a:p>
        </p:txBody>
      </p:sp>
      <p:sp>
        <p:nvSpPr>
          <p:cNvPr id="2" name="Text Placeholder 1"/>
          <p:cNvSpPr>
            <a:spLocks noGrp="1"/>
          </p:cNvSpPr>
          <p:nvPr>
            <p:ph type="body" sz="quarter" idx="10"/>
          </p:nvPr>
        </p:nvSpPr>
        <p:spPr>
          <a:prstGeom prst="rect">
            <a:avLst/>
          </a:prstGeom>
        </p:spPr>
        <p:txBody>
          <a:bodyPr/>
          <a:lstStyle/>
          <a:p>
            <a:r>
              <a:rPr lang="en-US" dirty="0"/>
              <a:t>Values that can be one of a number of named cases (variants)</a:t>
            </a:r>
          </a:p>
          <a:p>
            <a:r>
              <a:rPr lang="en-US" dirty="0"/>
              <a:t>Must be one of the named cases / structures</a:t>
            </a:r>
          </a:p>
          <a:p>
            <a:r>
              <a:rPr lang="en-US" dirty="0"/>
              <a:t>Named case is a “constructor” </a:t>
            </a:r>
          </a:p>
          <a:p>
            <a:r>
              <a:rPr lang="en-US" dirty="0"/>
              <a:t>Value must be one of the cases</a:t>
            </a:r>
          </a:p>
          <a:p>
            <a:r>
              <a:rPr lang="en-US" dirty="0"/>
              <a:t>Sum types (tuples and records are product types)</a:t>
            </a:r>
          </a:p>
          <a:p>
            <a:r>
              <a:rPr lang="en-US" dirty="0"/>
              <a:t>Can have methods and properties</a:t>
            </a:r>
          </a:p>
        </p:txBody>
      </p:sp>
      <p:pic>
        <p:nvPicPr>
          <p:cNvPr id="1026" name="Picture 2">
            <a:extLst>
              <a:ext uri="{FF2B5EF4-FFF2-40B4-BE49-F238E27FC236}">
                <a16:creationId xmlns:a16="http://schemas.microsoft.com/office/drawing/2014/main" id="{940BA1CC-A4BA-41EC-BBBD-BEC27AD560F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721126"/>
            <a:ext cx="3497263" cy="236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30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Discriminated Union Usage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 one of a set of names</a:t>
            </a: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DaysOfWeek</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Sunday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Monday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Tuesday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Wednesday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Friday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Saturday</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Sunday</a:t>
            </a:r>
            <a:r>
              <a:rPr lang="en-US" b="0" dirty="0">
                <a:solidFill>
                  <a:srgbClr val="C792EA"/>
                </a:solidFill>
                <a:effectLst/>
                <a:latin typeface="Roboto Mono" panose="00000009000000000000" pitchFamily="49" charset="0"/>
                <a:ea typeface="Roboto Mono" panose="00000009000000000000" pitchFamily="49" charset="0"/>
              </a:rPr>
              <a:t>; // </a:t>
            </a:r>
            <a:r>
              <a:rPr lang="en-US" b="0" dirty="0" err="1">
                <a:solidFill>
                  <a:srgbClr val="C792EA"/>
                </a:solidFill>
                <a:effectLst/>
                <a:latin typeface="Roboto Mono" panose="00000009000000000000" pitchFamily="49" charset="0"/>
                <a:ea typeface="Roboto Mono" panose="00000009000000000000" pitchFamily="49" charset="0"/>
              </a:rPr>
              <a:t>DaysOf</a:t>
            </a:r>
            <a:r>
              <a:rPr lang="en-US" dirty="0" err="1">
                <a:solidFill>
                  <a:srgbClr val="C792EA"/>
                </a:solidFill>
                <a:latin typeface="Roboto Mono" panose="00000009000000000000" pitchFamily="49" charset="0"/>
                <a:ea typeface="Roboto Mono" panose="00000009000000000000" pitchFamily="49" charset="0"/>
              </a:rPr>
              <a:t>Week</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Sunday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bool = 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day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Monday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bool = false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0331591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Defining Constructor Parameters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A constructor can have parameters</a:t>
            </a:r>
          </a:p>
          <a:p>
            <a:pPr>
              <a:spcAft>
                <a:spcPts val="600"/>
              </a:spcAft>
            </a:pPr>
            <a:r>
              <a:rPr lang="en-US" dirty="0"/>
              <a:t>Parameters can be named or unnamed</a:t>
            </a:r>
          </a:p>
          <a:p>
            <a:pPr>
              <a:spcAft>
                <a:spcPts val="600"/>
              </a:spcAft>
            </a:pPr>
            <a:r>
              <a:rPr lang="en-US" dirty="0"/>
              <a:t>Instances are then created by passing values for the parameters in the constructor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Shape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Rectangle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width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height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Circle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radius</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Triangle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s1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float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s2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float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s3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float</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rect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Rectangle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width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height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circ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Circle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tri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Triangle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0902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Pattern matching “polymorphic” functions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perimeter</a:t>
            </a:r>
            <a:r>
              <a:rPr lang="en-US" b="0" dirty="0">
                <a:solidFill>
                  <a:srgbClr val="FF5370"/>
                </a:solidFill>
                <a:effectLst/>
                <a:latin typeface="Roboto Mono" panose="00000009000000000000" pitchFamily="49" charset="0"/>
                <a:ea typeface="Roboto Mono" panose="00000009000000000000" pitchFamily="49" charset="0"/>
              </a:rPr>
              <a:t> shape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shape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Rectangle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width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length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width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length</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Circle radius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System.Math.PI</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radius</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Triangle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s1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s3</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perimeter </a:t>
            </a:r>
            <a:r>
              <a:rPr lang="en-US" b="0" dirty="0" err="1">
                <a:solidFill>
                  <a:srgbClr val="EEFFFF"/>
                </a:solidFill>
                <a:effectLst/>
                <a:latin typeface="Roboto Mono" panose="00000009000000000000" pitchFamily="49" charset="0"/>
                <a:ea typeface="Roboto Mono" panose="00000009000000000000" pitchFamily="49" charset="0"/>
              </a:rPr>
              <a:t>rect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perimeter circ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perimeter tri</a:t>
            </a: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it: float * float * float = (6.0, 6.283185307, 6.0)</a:t>
            </a:r>
          </a:p>
        </p:txBody>
      </p:sp>
    </p:spTree>
    <p:extLst>
      <p:ext uri="{BB962C8B-B14F-4D97-AF65-F5344CB8AC3E}">
        <p14:creationId xmlns:p14="http://schemas.microsoft.com/office/powerpoint/2010/main" val="23640739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Pattern matching “polymorphic” functions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isSquare</a:t>
            </a:r>
            <a:r>
              <a:rPr lang="en-US" b="0" dirty="0">
                <a:solidFill>
                  <a:srgbClr val="FF5370"/>
                </a:solidFill>
                <a:effectLst/>
                <a:latin typeface="Roboto Mono" panose="00000009000000000000" pitchFamily="49" charset="0"/>
                <a:ea typeface="Roboto Mono" panose="00000009000000000000" pitchFamily="49" charset="0"/>
              </a:rPr>
              <a:t> shape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shape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Rectangle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width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height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width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height</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false</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isSquare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rect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isSquare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Rectangle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width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height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isSquare</a:t>
            </a:r>
            <a:r>
              <a:rPr lang="en-US" b="0" dirty="0">
                <a:solidFill>
                  <a:srgbClr val="EEFFFF"/>
                </a:solidFill>
                <a:effectLst/>
                <a:latin typeface="Roboto Mono" panose="00000009000000000000" pitchFamily="49" charset="0"/>
                <a:ea typeface="Roboto Mono" panose="00000009000000000000" pitchFamily="49" charset="0"/>
              </a:rPr>
              <a:t> circ</a:t>
            </a: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it: bool * bool * bool = (false, true, false)</a:t>
            </a:r>
          </a:p>
        </p:txBody>
      </p:sp>
    </p:spTree>
    <p:extLst>
      <p:ext uri="{BB962C8B-B14F-4D97-AF65-F5344CB8AC3E}">
        <p14:creationId xmlns:p14="http://schemas.microsoft.com/office/powerpoint/2010/main" val="38220815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Unwrapping</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Extracts the values from the discriminated union</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Rectangle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width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height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rect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width: float = 1.0</a:t>
            </a: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height: float = 2.0</a:t>
            </a:r>
          </a:p>
        </p:txBody>
      </p:sp>
    </p:spTree>
    <p:extLst>
      <p:ext uri="{BB962C8B-B14F-4D97-AF65-F5344CB8AC3E}">
        <p14:creationId xmlns:p14="http://schemas.microsoft.com/office/powerpoint/2010/main" val="11683385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Recursive Definitions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Type can reference itself</a:t>
            </a:r>
          </a:p>
          <a:p>
            <a:pPr>
              <a:spcAft>
                <a:spcPts val="600"/>
              </a:spcAft>
            </a:pPr>
            <a:r>
              <a:rPr lang="en-US" dirty="0"/>
              <a:t>Useful for recursive data structures like trees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BinaryTree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Leaf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Node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BinaryTree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BinaryTree</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root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Node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Leaf</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Node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Leaf</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Leaf</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a:t>
            </a:r>
            <a:r>
              <a:rPr lang="en-US" b="0" dirty="0">
                <a:solidFill>
                  <a:srgbClr val="FF5370"/>
                </a:solidFill>
                <a:effectLst/>
                <a:latin typeface="Roboto Mono" panose="00000009000000000000" pitchFamily="49" charset="0"/>
                <a:ea typeface="Roboto Mono" panose="00000009000000000000" pitchFamily="49" charset="0"/>
              </a:rPr>
              <a:t> tree</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walk</a:t>
            </a:r>
            <a:r>
              <a:rPr lang="en-US" b="0" dirty="0">
                <a:solidFill>
                  <a:srgbClr val="FF5370"/>
                </a:solidFill>
                <a:effectLst/>
                <a:latin typeface="Roboto Mono" panose="00000009000000000000" pitchFamily="49" charset="0"/>
                <a:ea typeface="Roboto Mono" panose="00000009000000000000" pitchFamily="49" charset="0"/>
              </a:rPr>
              <a:t> current </a:t>
            </a:r>
            <a:r>
              <a:rPr lang="en-US" b="0" dirty="0" err="1">
                <a:solidFill>
                  <a:srgbClr val="FF5370"/>
                </a:solidFill>
                <a:effectLst/>
                <a:latin typeface="Roboto Mono" panose="00000009000000000000" pitchFamily="49" charset="0"/>
                <a:ea typeface="Roboto Mono" panose="00000009000000000000" pitchFamily="49" charset="0"/>
              </a:rPr>
              <a:t>accum</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current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Leaf value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value</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Node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left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right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walk left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walk right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walk tree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sum root</a:t>
            </a:r>
          </a:p>
        </p:txBody>
      </p:sp>
    </p:spTree>
    <p:extLst>
      <p:ext uri="{BB962C8B-B14F-4D97-AF65-F5344CB8AC3E}">
        <p14:creationId xmlns:p14="http://schemas.microsoft.com/office/powerpoint/2010/main" val="195914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F#</a:t>
            </a:r>
          </a:p>
        </p:txBody>
      </p:sp>
    </p:spTree>
    <p:extLst>
      <p:ext uri="{BB962C8B-B14F-4D97-AF65-F5344CB8AC3E}">
        <p14:creationId xmlns:p14="http://schemas.microsoft.com/office/powerpoint/2010/main" val="3664940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a:t>
            </a:r>
          </a:p>
        </p:txBody>
      </p:sp>
    </p:spTree>
    <p:extLst>
      <p:ext uri="{BB962C8B-B14F-4D97-AF65-F5344CB8AC3E}">
        <p14:creationId xmlns:p14="http://schemas.microsoft.com/office/powerpoint/2010/main" val="34042524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Options</a:t>
            </a:r>
          </a:p>
        </p:txBody>
      </p:sp>
      <p:sp>
        <p:nvSpPr>
          <p:cNvPr id="3" name="Text Placeholder 2"/>
          <p:cNvSpPr>
            <a:spLocks noGrp="1"/>
          </p:cNvSpPr>
          <p:nvPr>
            <p:ph type="body" sz="quarter" idx="12"/>
          </p:nvPr>
        </p:nvSpPr>
        <p:spPr/>
        <p:txBody>
          <a:bodyPr/>
          <a:lstStyle/>
          <a:p>
            <a:r>
              <a:rPr lang="en-US" dirty="0"/>
              <a:t>Safely replacing the NULL</a:t>
            </a:r>
          </a:p>
        </p:txBody>
      </p:sp>
      <p:pic>
        <p:nvPicPr>
          <p:cNvPr id="12290" name="Picture 2">
            <a:extLst>
              <a:ext uri="{FF2B5EF4-FFF2-40B4-BE49-F238E27FC236}">
                <a16:creationId xmlns:a16="http://schemas.microsoft.com/office/drawing/2014/main" id="{E66F33BF-506F-4F05-84A9-01340DD53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971" y="1680555"/>
            <a:ext cx="2980058" cy="118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261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Billion Dollar Mistake: Nulls</a:t>
            </a:r>
          </a:p>
        </p:txBody>
      </p:sp>
      <p:sp>
        <p:nvSpPr>
          <p:cNvPr id="2" name="Text Placeholder 1"/>
          <p:cNvSpPr>
            <a:spLocks noGrp="1"/>
          </p:cNvSpPr>
          <p:nvPr>
            <p:ph type="body" sz="quarter" idx="10"/>
          </p:nvPr>
        </p:nvSpPr>
        <p:spPr>
          <a:prstGeom prst="rect">
            <a:avLst/>
          </a:prstGeom>
        </p:spPr>
        <p:txBody>
          <a:bodyPr/>
          <a:lstStyle/>
          <a:p>
            <a:r>
              <a:rPr lang="en-US" dirty="0"/>
              <a:t>Nulls = evil!</a:t>
            </a:r>
          </a:p>
        </p:txBody>
      </p:sp>
      <p:pic>
        <p:nvPicPr>
          <p:cNvPr id="11266" name="Picture 2">
            <a:extLst>
              <a:ext uri="{FF2B5EF4-FFF2-40B4-BE49-F238E27FC236}">
                <a16:creationId xmlns:a16="http://schemas.microsoft.com/office/drawing/2014/main" id="{6D268CAB-E0D7-4676-A639-179CD4E0453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49731"/>
            <a:ext cx="3497263" cy="350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9678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Options</a:t>
            </a:r>
          </a:p>
        </p:txBody>
      </p:sp>
      <p:sp>
        <p:nvSpPr>
          <p:cNvPr id="2" name="Text Placeholder 1"/>
          <p:cNvSpPr>
            <a:spLocks noGrp="1"/>
          </p:cNvSpPr>
          <p:nvPr>
            <p:ph type="body" sz="quarter" idx="10"/>
          </p:nvPr>
        </p:nvSpPr>
        <p:spPr>
          <a:prstGeom prst="rect">
            <a:avLst/>
          </a:prstGeom>
        </p:spPr>
        <p:txBody>
          <a:bodyPr/>
          <a:lstStyle/>
          <a:p>
            <a:r>
              <a:rPr lang="en-US" dirty="0"/>
              <a:t>Used when an actual value might not exist for a named value or variable</a:t>
            </a:r>
          </a:p>
          <a:p>
            <a:r>
              <a:rPr lang="en-US" dirty="0"/>
              <a:t>It is an actual type, not lack of a value / reference</a:t>
            </a:r>
          </a:p>
        </p:txBody>
      </p:sp>
      <p:pic>
        <p:nvPicPr>
          <p:cNvPr id="8196" name="Picture 4">
            <a:extLst>
              <a:ext uri="{FF2B5EF4-FFF2-40B4-BE49-F238E27FC236}">
                <a16:creationId xmlns:a16="http://schemas.microsoft.com/office/drawing/2014/main" id="{EBFC680F-1B1D-4F03-B708-A49B4A842AF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3207449"/>
            <a:ext cx="3497263" cy="138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597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Options for an Option</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None</a:t>
            </a:r>
          </a:p>
          <a:p>
            <a:r>
              <a:rPr lang="en-US" dirty="0"/>
              <a:t>Be concise and keep the text to four lines or fewer</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Some(x)</a:t>
            </a:r>
          </a:p>
          <a:p>
            <a:r>
              <a:rPr lang="en-US" dirty="0"/>
              <a:t>Be concise and keep the text to four lines or fewer</a:t>
            </a:r>
          </a:p>
        </p:txBody>
      </p:sp>
    </p:spTree>
    <p:extLst>
      <p:ext uri="{BB962C8B-B14F-4D97-AF65-F5344CB8AC3E}">
        <p14:creationId xmlns:p14="http://schemas.microsoft.com/office/powerpoint/2010/main" val="272971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A simple idea enabled by DU’s and generics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Bind either None, or Some with a generic value</a:t>
            </a:r>
          </a:p>
          <a:p>
            <a:pPr>
              <a:spcAft>
                <a:spcPts val="600"/>
              </a:spcAft>
            </a:pPr>
            <a:r>
              <a:rPr lang="en-US" dirty="0"/>
              <a:t>So valuable it’s part of the standard library for F#</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option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None</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Some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‘a</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someThing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Some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noneThing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None</a:t>
            </a:r>
          </a:p>
        </p:txBody>
      </p:sp>
    </p:spTree>
    <p:extLst>
      <p:ext uri="{BB962C8B-B14F-4D97-AF65-F5344CB8AC3E}">
        <p14:creationId xmlns:p14="http://schemas.microsoft.com/office/powerpoint/2010/main" val="30464232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Option in use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When using match, you have to cover both possibilities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isItSomething</a:t>
            </a:r>
            <a:r>
              <a:rPr lang="en-US" b="0" dirty="0">
                <a:solidFill>
                  <a:srgbClr val="FF5370"/>
                </a:solidFill>
                <a:effectLst/>
                <a:latin typeface="Roboto Mono" panose="00000009000000000000" pitchFamily="49" charset="0"/>
                <a:ea typeface="Roboto Mono" panose="00000009000000000000" pitchFamily="49" charset="0"/>
              </a:rPr>
              <a:t> thing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thing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None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nope, it's nothing</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Some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Yes, it is something: {i}</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isItSomething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someThing</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"Yes, it is something: 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isItSomething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noneThing</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"nope, it's nothing"</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4883462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with pattern matching, both cases of an Option must be handled</a:t>
            </a:r>
          </a:p>
        </p:txBody>
      </p:sp>
    </p:spTree>
    <p:extLst>
      <p:ext uri="{BB962C8B-B14F-4D97-AF65-F5344CB8AC3E}">
        <p14:creationId xmlns:p14="http://schemas.microsoft.com/office/powerpoint/2010/main" val="23805350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Using Option Module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Decorate a </a:t>
            </a:r>
            <a:r>
              <a:rPr lang="en-US" i="1" dirty="0"/>
              <a:t>type</a:t>
            </a:r>
            <a:r>
              <a:rPr lang="en-US" dirty="0"/>
              <a:t> with the [&lt;Measure&gt;] attribute</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9198269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Measure</a:t>
            </a:r>
          </a:p>
        </p:txBody>
      </p:sp>
    </p:spTree>
    <p:extLst>
      <p:ext uri="{BB962C8B-B14F-4D97-AF65-F5344CB8AC3E}">
        <p14:creationId xmlns:p14="http://schemas.microsoft.com/office/powerpoint/2010/main" val="178641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529965" y="2686051"/>
            <a:ext cx="4275911" cy="742949"/>
          </a:xfrm>
        </p:spPr>
        <p:txBody>
          <a:bodyPr/>
          <a:lstStyle/>
          <a:p>
            <a:pPr algn="l"/>
            <a:r>
              <a:rPr lang="en-US" dirty="0"/>
              <a:t>Hello F#</a:t>
            </a:r>
          </a:p>
        </p:txBody>
      </p:sp>
      <p:sp>
        <p:nvSpPr>
          <p:cNvPr id="9" name="Text Placeholder 3">
            <a:extLst>
              <a:ext uri="{FF2B5EF4-FFF2-40B4-BE49-F238E27FC236}">
                <a16:creationId xmlns:a16="http://schemas.microsoft.com/office/drawing/2014/main" id="{CDA70724-5C87-4525-9C5F-B081D3FE55FB}"/>
              </a:ext>
            </a:extLst>
          </p:cNvPr>
          <p:cNvSpPr txBox="1">
            <a:spLocks/>
          </p:cNvSpPr>
          <p:nvPr/>
        </p:nvSpPr>
        <p:spPr>
          <a:xfrm>
            <a:off x="5551131" y="4142890"/>
            <a:ext cx="6447547" cy="742949"/>
          </a:xfrm>
          <a:prstGeom prst="rect">
            <a:avLst/>
          </a:prstGeom>
        </p:spPr>
        <p:txBody>
          <a:bodyPr vert="horz" lIns="60960" tIns="30480" rIns="60960" bIns="30480" rtlCol="0" anchor="ctr">
            <a:noAutofit/>
          </a:bodyP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6000" b="0" i="0" kern="1200">
                <a:solidFill>
                  <a:schemeClr val="bg1"/>
                </a:solidFill>
                <a:latin typeface="+mj-lt"/>
                <a:ea typeface="PS TT Commons" charset="0"/>
                <a:cs typeface="PS TT Commons" charset="0"/>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2667" b="0" i="0" u="none" strike="noStrike" kern="1200" cap="none" spc="0" normalizeH="0" baseline="0" noProof="0" dirty="0">
                <a:ln>
                  <a:noFill/>
                </a:ln>
                <a:solidFill>
                  <a:srgbClr val="FFFFFF"/>
                </a:solidFill>
                <a:effectLst/>
                <a:uLnTx/>
                <a:uFillTx/>
                <a:latin typeface="PS TT Commons" panose="02000506040000020004" pitchFamily="50" charset="0"/>
              </a:rPr>
              <a:t>.</a:t>
            </a: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rPr>
              <a:t>NET’s Functional Programming Language</a:t>
            </a:r>
          </a:p>
          <a:p>
            <a:pPr marL="0" marR="0" lvl="0" indent="0" algn="l"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rPr>
              <a:t>Static typed and type safe</a:t>
            </a:r>
          </a:p>
          <a:p>
            <a:pPr marL="0" marR="0" lvl="0" indent="0" algn="l"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rPr>
              <a:t>Functional, imperative and OO styles</a:t>
            </a:r>
          </a:p>
          <a:p>
            <a:pPr marL="0" marR="0" lvl="0" indent="0" algn="l"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2133" b="0" i="0" u="none" strike="noStrike" kern="1200" cap="none" spc="0" normalizeH="0" baseline="0" noProof="0" dirty="0" err="1">
                <a:ln>
                  <a:noFill/>
                </a:ln>
                <a:solidFill>
                  <a:srgbClr val="FFFFFF"/>
                </a:solidFill>
                <a:effectLst/>
                <a:uLnTx/>
                <a:uFillTx/>
                <a:latin typeface="PS TT Commons" panose="02000506040000020004" pitchFamily="50" charset="0"/>
              </a:rPr>
              <a:t>OCaml</a:t>
            </a: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rPr>
              <a:t>-based</a:t>
            </a:r>
          </a:p>
        </p:txBody>
      </p:sp>
      <p:pic>
        <p:nvPicPr>
          <p:cNvPr id="3" name="Picture 2">
            <a:extLst>
              <a:ext uri="{FF2B5EF4-FFF2-40B4-BE49-F238E27FC236}">
                <a16:creationId xmlns:a16="http://schemas.microsoft.com/office/drawing/2014/main" id="{FCE2BE95-CE61-40CD-853D-095CF77C41ED}"/>
              </a:ext>
            </a:extLst>
          </p:cNvPr>
          <p:cNvPicPr>
            <a:picLocks noChangeAspect="1"/>
          </p:cNvPicPr>
          <p:nvPr/>
        </p:nvPicPr>
        <p:blipFill>
          <a:blip r:embed="rId3"/>
          <a:stretch>
            <a:fillRect/>
          </a:stretch>
        </p:blipFill>
        <p:spPr>
          <a:xfrm>
            <a:off x="1288458" y="1734962"/>
            <a:ext cx="3117850" cy="3721100"/>
          </a:xfrm>
          <a:prstGeom prst="rect">
            <a:avLst/>
          </a:prstGeom>
        </p:spPr>
      </p:pic>
    </p:spTree>
    <p:extLst>
      <p:ext uri="{BB962C8B-B14F-4D97-AF65-F5344CB8AC3E}">
        <p14:creationId xmlns:p14="http://schemas.microsoft.com/office/powerpoint/2010/main" val="40105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Mars Polar Lander</a:t>
            </a:r>
          </a:p>
          <a:p>
            <a:pPr lvl="1"/>
            <a:r>
              <a:rPr lang="en-US" dirty="0"/>
              <a:t>Launched: January 3, 1999</a:t>
            </a:r>
          </a:p>
          <a:p>
            <a:pPr lvl="1"/>
            <a:r>
              <a:rPr lang="en-US" dirty="0"/>
              <a:t>Disintegrated: December 3, 1999</a:t>
            </a:r>
          </a:p>
          <a:p>
            <a:r>
              <a:rPr lang="en-US" dirty="0"/>
              <a:t>Why?</a:t>
            </a:r>
          </a:p>
          <a:p>
            <a:pPr lvl="1"/>
            <a:r>
              <a:rPr lang="en-US" dirty="0"/>
              <a:t>Premature termination of engine firing during landing</a:t>
            </a:r>
          </a:p>
          <a:p>
            <a:pPr lvl="1"/>
            <a:r>
              <a:rPr lang="en-US" dirty="0"/>
              <a:t>Mixed usage of metric and imperial measures – doh!</a:t>
            </a:r>
          </a:p>
          <a:p>
            <a:pPr lvl="1"/>
            <a:r>
              <a:rPr lang="en-US" dirty="0"/>
              <a:t>$165m loss</a:t>
            </a:r>
          </a:p>
        </p:txBody>
      </p:sp>
      <p:pic>
        <p:nvPicPr>
          <p:cNvPr id="7170" name="Picture 2">
            <a:extLst>
              <a:ext uri="{FF2B5EF4-FFF2-40B4-BE49-F238E27FC236}">
                <a16:creationId xmlns:a16="http://schemas.microsoft.com/office/drawing/2014/main" id="{7C1AC227-55D8-4931-820B-CE88980F6A8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452" r="21452"/>
          <a:stretch>
            <a:fillRect/>
          </a:stretch>
        </p:blipFill>
        <p:spPr bwMode="auto">
          <a:xfrm>
            <a:off x="0" y="0"/>
            <a:ext cx="4822612"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a:extLst>
              <a:ext uri="{FF2B5EF4-FFF2-40B4-BE49-F238E27FC236}">
                <a16:creationId xmlns:a16="http://schemas.microsoft.com/office/drawing/2014/main" id="{9916D9B9-84B5-434A-BF9A-AC5FDF4E7524}"/>
              </a:ext>
            </a:extLst>
          </p:cNvPr>
          <p:cNvSpPr txBox="1">
            <a:spLocks/>
          </p:cNvSpPr>
          <p:nvPr/>
        </p:nvSpPr>
        <p:spPr>
          <a:xfrm>
            <a:off x="5265926" y="6014392"/>
            <a:ext cx="10037657" cy="425450"/>
          </a:xfrm>
          <a:prstGeom prst="rect">
            <a:avLst/>
          </a:prstGeom>
        </p:spPr>
        <p:txBody>
          <a:bodyPr vert="horz" lIns="91440" tIns="45720" rIns="91440" bIns="45720" rtlCol="0" anchor="ctr">
            <a:noAutofit/>
          </a:bodyPr>
          <a:lst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267" b="0" i="0" kern="1200" baseline="0">
                <a:solidFill>
                  <a:schemeClr val="accent1"/>
                </a:solidFill>
                <a:latin typeface="+mn-lt"/>
                <a:ea typeface="PS TT Commons DemiBold" charset="0"/>
                <a:cs typeface="PS TT Commons DemiBold" charset="0"/>
              </a:defRPr>
            </a:lvl1pPr>
            <a:lvl2pPr marL="586017" marR="0" indent="-288937" algn="l" defTabSz="586017" rtl="0" eaLnBrk="1" fontAlgn="auto" latinLnBrk="0" hangingPunct="1">
              <a:lnSpc>
                <a:spcPct val="100000"/>
              </a:lnSpc>
              <a:spcBef>
                <a:spcPts val="600"/>
              </a:spcBef>
              <a:spcAft>
                <a:spcPts val="0"/>
              </a:spcAft>
              <a:buClrTx/>
              <a:buSzPct val="100000"/>
              <a:buFont typeface="Lucida Grande"/>
              <a:buChar char="-"/>
              <a:tabLst/>
              <a:defRPr sz="2267" b="0" i="0" kern="1200" baseline="0">
                <a:solidFill>
                  <a:schemeClr val="accent1"/>
                </a:solidFill>
                <a:latin typeface="PS TT Commons" charset="0"/>
                <a:ea typeface="PS TT Commons" charset="0"/>
                <a:cs typeface="PS TT Commons" charset="0"/>
              </a:defRPr>
            </a:lvl2pPr>
            <a:lvl3pPr marL="804374" marR="0" indent="-208502" algn="l" defTabSz="586017" rtl="0" eaLnBrk="1" fontAlgn="auto" latinLnBrk="0" hangingPunct="1">
              <a:lnSpc>
                <a:spcPct val="100000"/>
              </a:lnSpc>
              <a:spcBef>
                <a:spcPts val="600"/>
              </a:spcBef>
              <a:spcAft>
                <a:spcPts val="0"/>
              </a:spcAft>
              <a:buClrTx/>
              <a:buSzPct val="75000"/>
              <a:buFont typeface="Lucida Grande"/>
              <a:buChar char="•"/>
              <a:tabLst/>
              <a:defRPr sz="2267" b="0" i="0" kern="1200">
                <a:solidFill>
                  <a:schemeClr val="accent1"/>
                </a:solidFill>
                <a:latin typeface="PS TT Commons" charset="0"/>
                <a:ea typeface="PS TT Commons" charset="0"/>
                <a:cs typeface="PS TT Commons" charset="0"/>
              </a:defRPr>
            </a:lvl3pPr>
            <a:lvl4pPr marL="1114481" marR="0" indent="-231787"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267" b="0" i="0" kern="1200">
                <a:solidFill>
                  <a:schemeClr val="accent1"/>
                </a:solidFill>
                <a:latin typeface="PS TT Commons" charset="0"/>
                <a:ea typeface="PS TT Commons" charset="0"/>
                <a:cs typeface="PS TT Commons" charset="0"/>
              </a:defRPr>
            </a:lvl4pPr>
            <a:lvl5pPr marL="1297582" marR="0" indent="-201093"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267" b="0" i="0" kern="1200">
                <a:solidFill>
                  <a:schemeClr val="accent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accent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accent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accent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accent1"/>
                </a:solidFill>
                <a:latin typeface="+mn-lt"/>
                <a:ea typeface="+mn-ea"/>
                <a:cs typeface="+mn-cs"/>
              </a:defRPr>
            </a:lvl9pPr>
          </a:lstStyle>
          <a:p>
            <a:r>
              <a:rPr lang="en-US" sz="1600" dirty="0">
                <a:solidFill>
                  <a:srgbClr val="000000"/>
                </a:solidFill>
                <a:latin typeface="PS TT Commons" charset="0"/>
                <a:ea typeface="PS TT Commons" charset="0"/>
                <a:cs typeface="PS TT Commons" charset="0"/>
              </a:rPr>
              <a:t>Public domain image / Wikipedia: </a:t>
            </a:r>
          </a:p>
          <a:p>
            <a:pPr>
              <a:spcBef>
                <a:spcPts val="600"/>
              </a:spcBef>
            </a:pPr>
            <a:r>
              <a:rPr lang="en-US" sz="1600" dirty="0">
                <a:solidFill>
                  <a:srgbClr val="000000"/>
                </a:solidFill>
                <a:latin typeface="PS TT Commons" charset="0"/>
                <a:ea typeface="PS TT Commons" charset="0"/>
                <a:cs typeface="PS TT Commons" charset="0"/>
              </a:rPr>
              <a:t>https://en.wikipedia.org/wiki/Mars_Polar_Lander</a:t>
            </a:r>
          </a:p>
        </p:txBody>
      </p:sp>
    </p:spTree>
    <p:extLst>
      <p:ext uri="{BB962C8B-B14F-4D97-AF65-F5344CB8AC3E}">
        <p14:creationId xmlns:p14="http://schemas.microsoft.com/office/powerpoint/2010/main" val="383356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Units of Measure</a:t>
            </a:r>
          </a:p>
        </p:txBody>
      </p:sp>
      <p:sp>
        <p:nvSpPr>
          <p:cNvPr id="3" name="Text Placeholder 2"/>
          <p:cNvSpPr>
            <a:spLocks noGrp="1"/>
          </p:cNvSpPr>
          <p:nvPr>
            <p:ph type="body" sz="quarter" idx="12"/>
          </p:nvPr>
        </p:nvSpPr>
        <p:spPr/>
        <p:txBody>
          <a:bodyPr/>
          <a:lstStyle/>
          <a:p>
            <a:r>
              <a:rPr lang="en-US" dirty="0"/>
              <a:t>Quantities with units</a:t>
            </a:r>
          </a:p>
        </p:txBody>
      </p:sp>
      <p:pic>
        <p:nvPicPr>
          <p:cNvPr id="6146" name="Picture 2">
            <a:extLst>
              <a:ext uri="{FF2B5EF4-FFF2-40B4-BE49-F238E27FC236}">
                <a16:creationId xmlns:a16="http://schemas.microsoft.com/office/drawing/2014/main" id="{06F6E657-B9A9-41B7-B4C8-45587CA74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726" y="538316"/>
            <a:ext cx="2986548" cy="298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0920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Units of Measure</a:t>
            </a:r>
          </a:p>
        </p:txBody>
      </p:sp>
      <p:sp>
        <p:nvSpPr>
          <p:cNvPr id="2" name="Text Placeholder 1"/>
          <p:cNvSpPr>
            <a:spLocks noGrp="1"/>
          </p:cNvSpPr>
          <p:nvPr>
            <p:ph type="body" sz="quarter" idx="10"/>
          </p:nvPr>
        </p:nvSpPr>
        <p:spPr>
          <a:prstGeom prst="rect">
            <a:avLst/>
          </a:prstGeom>
        </p:spPr>
        <p:txBody>
          <a:bodyPr/>
          <a:lstStyle/>
          <a:p>
            <a:r>
              <a:rPr lang="en-US" dirty="0"/>
              <a:t>Combine extra unit-of-measure metadata to numeric types and value</a:t>
            </a:r>
          </a:p>
          <a:p>
            <a:r>
              <a:rPr lang="en-US" dirty="0"/>
              <a:t>The type of a unit of measure is:</a:t>
            </a:r>
          </a:p>
          <a:p>
            <a:pPr lvl="1"/>
            <a:r>
              <a:rPr lang="en-US" dirty="0"/>
              <a:t>A floating point, decimal or signed integral type</a:t>
            </a:r>
          </a:p>
          <a:p>
            <a:pPr lvl="1"/>
            <a:r>
              <a:rPr lang="en-US" dirty="0"/>
              <a:t>With an extra unit annotation, indicated in brackets. </a:t>
            </a:r>
          </a:p>
          <a:p>
            <a:r>
              <a:rPr lang="en-US" dirty="0"/>
              <a:t>Compiler will then ensure </a:t>
            </a:r>
            <a:r>
              <a:rPr lang="en-US" dirty="0" err="1"/>
              <a:t>numerics</a:t>
            </a:r>
            <a:r>
              <a:rPr lang="en-US" dirty="0"/>
              <a:t> with only the same unit-of-measure are combined</a:t>
            </a:r>
          </a:p>
        </p:txBody>
      </p:sp>
      <p:pic>
        <p:nvPicPr>
          <p:cNvPr id="5124" name="Picture 4">
            <a:extLst>
              <a:ext uri="{FF2B5EF4-FFF2-40B4-BE49-F238E27FC236}">
                <a16:creationId xmlns:a16="http://schemas.microsoft.com/office/drawing/2014/main" id="{D319692F-800D-434F-ADF6-CA146C3EBE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52650"/>
            <a:ext cx="3497263" cy="34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7299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Defining a unit of measure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Decorate a </a:t>
            </a:r>
            <a:r>
              <a:rPr lang="en-US" i="1" dirty="0"/>
              <a:t>type</a:t>
            </a:r>
            <a:r>
              <a:rPr lang="en-US" dirty="0"/>
              <a:t> with the [&lt;Measure&gt;] attribute</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cm</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inch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m</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sec</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kg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lbs</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9311661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Association with numeric values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Use the measure name in </a:t>
            </a:r>
            <a:r>
              <a:rPr lang="en-US" i="1" dirty="0"/>
              <a:t>&lt;&gt; </a:t>
            </a:r>
            <a:r>
              <a:rPr lang="en-US" dirty="0"/>
              <a:t>after the value</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cm</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int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cm</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z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cm</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decimal</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29441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Combined units-of-measure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Just mix and match even with additional symbols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time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speed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acceleration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force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kg 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0268769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Combined units-of-measure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Just mix and match even with additional symbols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distance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time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speed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acceleration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force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kg 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7623577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Derived units-of-measure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Define a new unit of measure with the combined measures (and symbols)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kg 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force1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kg 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sec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force2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N</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force1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force2 </a:t>
            </a:r>
            <a:r>
              <a:rPr lang="en-US" b="0" i="1" dirty="0">
                <a:solidFill>
                  <a:srgbClr val="546E7A"/>
                </a:solidFill>
                <a:effectLst/>
                <a:latin typeface="Roboto Mono" panose="00000009000000000000" pitchFamily="49" charset="0"/>
                <a:ea typeface="Roboto Mono" panose="00000009000000000000" pitchFamily="49" charset="0"/>
              </a:rPr>
              <a:t>// true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3644887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Conversion between units of measures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Define a conversion value that uses both units</a:t>
            </a:r>
          </a:p>
          <a:p>
            <a:pPr>
              <a:spcAft>
                <a:spcPts val="600"/>
              </a:spcAft>
            </a:pPr>
            <a:r>
              <a:rPr lang="en-US" dirty="0"/>
              <a:t>And multiply the source value by the conversion factor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degC</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[&lt;Measure&gt;]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degF</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convertDegCToF</a:t>
            </a:r>
            <a:r>
              <a:rPr lang="en-US" b="0" dirty="0">
                <a:solidFill>
                  <a:srgbClr val="FF5370"/>
                </a:solidFill>
                <a:effectLst/>
                <a:latin typeface="Roboto Mono" panose="00000009000000000000" pitchFamily="49" charset="0"/>
                <a:ea typeface="Roboto Mono" panose="00000009000000000000" pitchFamily="49" charset="0"/>
              </a:rPr>
              <a:t> c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c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1.8</a:t>
            </a:r>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EEFFFF"/>
                </a:solidFill>
                <a:effectLst/>
                <a:latin typeface="Roboto Mono" panose="00000009000000000000" pitchFamily="49" charset="0"/>
                <a:ea typeface="Roboto Mono" panose="00000009000000000000" pitchFamily="49" charset="0"/>
              </a:rPr>
              <a:t>degF</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degC</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32.0</a:t>
            </a:r>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EEFFFF"/>
                </a:solidFill>
                <a:effectLst/>
                <a:latin typeface="Roboto Mono" panose="00000009000000000000" pitchFamily="49" charset="0"/>
                <a:ea typeface="Roboto Mono" panose="00000009000000000000" pitchFamily="49" charset="0"/>
              </a:rPr>
              <a:t>degF</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test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convertDegCToF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0.0</a:t>
            </a:r>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EEFFFF"/>
                </a:solidFill>
                <a:effectLst/>
                <a:latin typeface="Roboto Mono" panose="00000009000000000000" pitchFamily="49" charset="0"/>
                <a:ea typeface="Roboto Mono" panose="00000009000000000000" pitchFamily="49" charset="0"/>
              </a:rPr>
              <a:t>degC</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2526883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Equatability</a:t>
            </a:r>
            <a:endParaRPr lang="en-US" dirty="0"/>
          </a:p>
        </p:txBody>
      </p:sp>
    </p:spTree>
    <p:extLst>
      <p:ext uri="{BB962C8B-B14F-4D97-AF65-F5344CB8AC3E}">
        <p14:creationId xmlns:p14="http://schemas.microsoft.com/office/powerpoint/2010/main" val="1900743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Timeline</a:t>
            </a:r>
          </a:p>
        </p:txBody>
      </p:sp>
      <p:cxnSp>
        <p:nvCxnSpPr>
          <p:cNvPr id="4" name="Straight Connector 3"/>
          <p:cNvCxnSpPr>
            <a:cxnSpLocks/>
          </p:cNvCxnSpPr>
          <p:nvPr/>
        </p:nvCxnSpPr>
        <p:spPr>
          <a:xfrm>
            <a:off x="1096800" y="3615149"/>
            <a:ext cx="9956434" cy="0"/>
          </a:xfrm>
          <a:prstGeom prst="line">
            <a:avLst/>
          </a:prstGeom>
          <a:ln w="38100" cap="rnd" cmpd="sng">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2871283" y="3507866"/>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7" name="Oval 6"/>
          <p:cNvSpPr>
            <a:spLocks noChangeAspect="1"/>
          </p:cNvSpPr>
          <p:nvPr/>
        </p:nvSpPr>
        <p:spPr>
          <a:xfrm>
            <a:off x="1480765" y="3517141"/>
            <a:ext cx="198295" cy="198295"/>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16" name="TextBox 15">
            <a:extLst>
              <a:ext uri="{FF2B5EF4-FFF2-40B4-BE49-F238E27FC236}">
                <a16:creationId xmlns:a16="http://schemas.microsoft.com/office/drawing/2014/main" id="{D0891F33-285B-4CC3-BB89-C19845579334}"/>
              </a:ext>
            </a:extLst>
          </p:cNvPr>
          <p:cNvSpPr txBox="1"/>
          <p:nvPr/>
        </p:nvSpPr>
        <p:spPr>
          <a:xfrm>
            <a:off x="1300480" y="2855493"/>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2005</a:t>
            </a:r>
          </a:p>
        </p:txBody>
      </p:sp>
      <p:sp>
        <p:nvSpPr>
          <p:cNvPr id="22" name="TextBox 21">
            <a:extLst>
              <a:ext uri="{FF2B5EF4-FFF2-40B4-BE49-F238E27FC236}">
                <a16:creationId xmlns:a16="http://schemas.microsoft.com/office/drawing/2014/main" id="{B34CA5FA-A4A6-459B-8071-B381D74D2E26}"/>
              </a:ext>
            </a:extLst>
          </p:cNvPr>
          <p:cNvSpPr txBox="1"/>
          <p:nvPr/>
        </p:nvSpPr>
        <p:spPr>
          <a:xfrm>
            <a:off x="2707147" y="2855492"/>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a:t>
            </a:r>
          </a:p>
        </p:txBody>
      </p:sp>
      <p:sp>
        <p:nvSpPr>
          <p:cNvPr id="23" name="TextBox 22">
            <a:extLst>
              <a:ext uri="{FF2B5EF4-FFF2-40B4-BE49-F238E27FC236}">
                <a16:creationId xmlns:a16="http://schemas.microsoft.com/office/drawing/2014/main" id="{52FF6165-CE5A-4A05-9A6A-5AD006ED379B}"/>
              </a:ext>
            </a:extLst>
          </p:cNvPr>
          <p:cNvSpPr txBox="1"/>
          <p:nvPr/>
        </p:nvSpPr>
        <p:spPr>
          <a:xfrm>
            <a:off x="1304713" y="355501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a:t>
            </a:r>
          </a:p>
        </p:txBody>
      </p:sp>
      <p:sp>
        <p:nvSpPr>
          <p:cNvPr id="24" name="TextBox 23">
            <a:extLst>
              <a:ext uri="{FF2B5EF4-FFF2-40B4-BE49-F238E27FC236}">
                <a16:creationId xmlns:a16="http://schemas.microsoft.com/office/drawing/2014/main" id="{6A78A597-86FB-42D7-818C-46279D915F16}"/>
              </a:ext>
            </a:extLst>
          </p:cNvPr>
          <p:cNvSpPr txBox="1"/>
          <p:nvPr/>
        </p:nvSpPr>
        <p:spPr>
          <a:xfrm>
            <a:off x="2690882" y="355460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a:t>
            </a:r>
          </a:p>
        </p:txBody>
      </p:sp>
      <p:sp>
        <p:nvSpPr>
          <p:cNvPr id="25" name="Oval 24">
            <a:extLst>
              <a:ext uri="{FF2B5EF4-FFF2-40B4-BE49-F238E27FC236}">
                <a16:creationId xmlns:a16="http://schemas.microsoft.com/office/drawing/2014/main" id="{0EB75260-CDF0-41C4-8F59-749E3E9B9C28}"/>
              </a:ext>
            </a:extLst>
          </p:cNvPr>
          <p:cNvSpPr/>
          <p:nvPr/>
        </p:nvSpPr>
        <p:spPr>
          <a:xfrm>
            <a:off x="3724407" y="351802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26" name="TextBox 25">
            <a:extLst>
              <a:ext uri="{FF2B5EF4-FFF2-40B4-BE49-F238E27FC236}">
                <a16:creationId xmlns:a16="http://schemas.microsoft.com/office/drawing/2014/main" id="{EE347970-04C6-4372-AFF6-0A5551380C85}"/>
              </a:ext>
            </a:extLst>
          </p:cNvPr>
          <p:cNvSpPr txBox="1"/>
          <p:nvPr/>
        </p:nvSpPr>
        <p:spPr>
          <a:xfrm>
            <a:off x="3567517" y="285274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2012</a:t>
            </a:r>
          </a:p>
        </p:txBody>
      </p:sp>
      <p:sp>
        <p:nvSpPr>
          <p:cNvPr id="27" name="TextBox 26">
            <a:extLst>
              <a:ext uri="{FF2B5EF4-FFF2-40B4-BE49-F238E27FC236}">
                <a16:creationId xmlns:a16="http://schemas.microsoft.com/office/drawing/2014/main" id="{110844F3-8B4F-4135-AA5F-F93D550EEA10}"/>
              </a:ext>
            </a:extLst>
          </p:cNvPr>
          <p:cNvSpPr txBox="1"/>
          <p:nvPr/>
        </p:nvSpPr>
        <p:spPr>
          <a:xfrm>
            <a:off x="3551043" y="355403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3.0</a:t>
            </a:r>
          </a:p>
        </p:txBody>
      </p:sp>
      <p:sp>
        <p:nvSpPr>
          <p:cNvPr id="28" name="Oval 27">
            <a:extLst>
              <a:ext uri="{FF2B5EF4-FFF2-40B4-BE49-F238E27FC236}">
                <a16:creationId xmlns:a16="http://schemas.microsoft.com/office/drawing/2014/main" id="{32958C12-FA1B-4BEC-A370-7E23EEF50DCF}"/>
              </a:ext>
            </a:extLst>
          </p:cNvPr>
          <p:cNvSpPr/>
          <p:nvPr/>
        </p:nvSpPr>
        <p:spPr>
          <a:xfrm>
            <a:off x="4432017" y="35153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29" name="TextBox 28">
            <a:extLst>
              <a:ext uri="{FF2B5EF4-FFF2-40B4-BE49-F238E27FC236}">
                <a16:creationId xmlns:a16="http://schemas.microsoft.com/office/drawing/2014/main" id="{92FF663A-8843-44F8-B47E-3EED8A99FCAC}"/>
              </a:ext>
            </a:extLst>
          </p:cNvPr>
          <p:cNvSpPr txBox="1"/>
          <p:nvPr/>
        </p:nvSpPr>
        <p:spPr>
          <a:xfrm>
            <a:off x="4275127" y="285008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2013</a:t>
            </a:r>
          </a:p>
        </p:txBody>
      </p:sp>
      <p:sp>
        <p:nvSpPr>
          <p:cNvPr id="30" name="TextBox 29">
            <a:extLst>
              <a:ext uri="{FF2B5EF4-FFF2-40B4-BE49-F238E27FC236}">
                <a16:creationId xmlns:a16="http://schemas.microsoft.com/office/drawing/2014/main" id="{FCCE8285-3703-4B49-B87B-5A03E0B9270D}"/>
              </a:ext>
            </a:extLst>
          </p:cNvPr>
          <p:cNvSpPr txBox="1"/>
          <p:nvPr/>
        </p:nvSpPr>
        <p:spPr>
          <a:xfrm>
            <a:off x="4239111" y="355403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3.1</a:t>
            </a:r>
          </a:p>
        </p:txBody>
      </p:sp>
      <p:sp>
        <p:nvSpPr>
          <p:cNvPr id="31" name="Oval 30">
            <a:extLst>
              <a:ext uri="{FF2B5EF4-FFF2-40B4-BE49-F238E27FC236}">
                <a16:creationId xmlns:a16="http://schemas.microsoft.com/office/drawing/2014/main" id="{C181BAA9-EAB6-4EF6-87CE-78F7A49D297A}"/>
              </a:ext>
            </a:extLst>
          </p:cNvPr>
          <p:cNvSpPr/>
          <p:nvPr/>
        </p:nvSpPr>
        <p:spPr>
          <a:xfrm>
            <a:off x="5499656" y="35078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32" name="TextBox 31">
            <a:extLst>
              <a:ext uri="{FF2B5EF4-FFF2-40B4-BE49-F238E27FC236}">
                <a16:creationId xmlns:a16="http://schemas.microsoft.com/office/drawing/2014/main" id="{A8CC455E-2896-4448-AA1A-F3E4E334A6B1}"/>
              </a:ext>
            </a:extLst>
          </p:cNvPr>
          <p:cNvSpPr txBox="1"/>
          <p:nvPr/>
        </p:nvSpPr>
        <p:spPr>
          <a:xfrm>
            <a:off x="5335521" y="2855493"/>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2015</a:t>
            </a:r>
          </a:p>
        </p:txBody>
      </p:sp>
      <p:sp>
        <p:nvSpPr>
          <p:cNvPr id="33" name="TextBox 32">
            <a:extLst>
              <a:ext uri="{FF2B5EF4-FFF2-40B4-BE49-F238E27FC236}">
                <a16:creationId xmlns:a16="http://schemas.microsoft.com/office/drawing/2014/main" id="{55883DA0-6089-44B0-AFBA-2F7E51E9FA27}"/>
              </a:ext>
            </a:extLst>
          </p:cNvPr>
          <p:cNvSpPr txBox="1"/>
          <p:nvPr/>
        </p:nvSpPr>
        <p:spPr>
          <a:xfrm>
            <a:off x="5326292" y="355501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4.0</a:t>
            </a:r>
          </a:p>
        </p:txBody>
      </p:sp>
      <p:sp>
        <p:nvSpPr>
          <p:cNvPr id="34" name="Oval 33">
            <a:extLst>
              <a:ext uri="{FF2B5EF4-FFF2-40B4-BE49-F238E27FC236}">
                <a16:creationId xmlns:a16="http://schemas.microsoft.com/office/drawing/2014/main" id="{005507FF-87C9-429D-93FD-0201D4A3C018}"/>
              </a:ext>
            </a:extLst>
          </p:cNvPr>
          <p:cNvSpPr/>
          <p:nvPr/>
        </p:nvSpPr>
        <p:spPr>
          <a:xfrm>
            <a:off x="6657038" y="35205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35" name="TextBox 34">
            <a:extLst>
              <a:ext uri="{FF2B5EF4-FFF2-40B4-BE49-F238E27FC236}">
                <a16:creationId xmlns:a16="http://schemas.microsoft.com/office/drawing/2014/main" id="{7B9D2C79-6CFE-4F98-A16F-A93A51BF5A2B}"/>
              </a:ext>
            </a:extLst>
          </p:cNvPr>
          <p:cNvSpPr txBox="1"/>
          <p:nvPr/>
        </p:nvSpPr>
        <p:spPr>
          <a:xfrm>
            <a:off x="6481468" y="2855493"/>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2017</a:t>
            </a:r>
          </a:p>
        </p:txBody>
      </p:sp>
      <p:sp>
        <p:nvSpPr>
          <p:cNvPr id="36" name="TextBox 35">
            <a:extLst>
              <a:ext uri="{FF2B5EF4-FFF2-40B4-BE49-F238E27FC236}">
                <a16:creationId xmlns:a16="http://schemas.microsoft.com/office/drawing/2014/main" id="{D8C9D6F9-39C8-4E3A-A985-848E1612DFEE}"/>
              </a:ext>
            </a:extLst>
          </p:cNvPr>
          <p:cNvSpPr txBox="1"/>
          <p:nvPr/>
        </p:nvSpPr>
        <p:spPr>
          <a:xfrm>
            <a:off x="6452350" y="355305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4.1</a:t>
            </a:r>
          </a:p>
        </p:txBody>
      </p:sp>
      <p:sp>
        <p:nvSpPr>
          <p:cNvPr id="40" name="Oval 39">
            <a:extLst>
              <a:ext uri="{FF2B5EF4-FFF2-40B4-BE49-F238E27FC236}">
                <a16:creationId xmlns:a16="http://schemas.microsoft.com/office/drawing/2014/main" id="{97F2BE50-958B-4262-A2D9-484351DFB50E}"/>
              </a:ext>
            </a:extLst>
          </p:cNvPr>
          <p:cNvSpPr/>
          <p:nvPr/>
        </p:nvSpPr>
        <p:spPr>
          <a:xfrm>
            <a:off x="7394197" y="3513655"/>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41" name="TextBox 40">
            <a:extLst>
              <a:ext uri="{FF2B5EF4-FFF2-40B4-BE49-F238E27FC236}">
                <a16:creationId xmlns:a16="http://schemas.microsoft.com/office/drawing/2014/main" id="{440A12DB-E85C-4760-9288-D20FA6FFE3BF}"/>
              </a:ext>
            </a:extLst>
          </p:cNvPr>
          <p:cNvSpPr txBox="1"/>
          <p:nvPr/>
        </p:nvSpPr>
        <p:spPr>
          <a:xfrm>
            <a:off x="7208428" y="284858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2018</a:t>
            </a:r>
          </a:p>
        </p:txBody>
      </p:sp>
      <p:sp>
        <p:nvSpPr>
          <p:cNvPr id="42" name="TextBox 41">
            <a:extLst>
              <a:ext uri="{FF2B5EF4-FFF2-40B4-BE49-F238E27FC236}">
                <a16:creationId xmlns:a16="http://schemas.microsoft.com/office/drawing/2014/main" id="{BE371251-9125-41FE-91BB-59BB071C8C94}"/>
              </a:ext>
            </a:extLst>
          </p:cNvPr>
          <p:cNvSpPr txBox="1"/>
          <p:nvPr/>
        </p:nvSpPr>
        <p:spPr>
          <a:xfrm>
            <a:off x="7202121" y="355305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4.5</a:t>
            </a:r>
          </a:p>
        </p:txBody>
      </p:sp>
      <p:sp>
        <p:nvSpPr>
          <p:cNvPr id="43" name="Oval 42">
            <a:extLst>
              <a:ext uri="{FF2B5EF4-FFF2-40B4-BE49-F238E27FC236}">
                <a16:creationId xmlns:a16="http://schemas.microsoft.com/office/drawing/2014/main" id="{F579DC4E-AA22-49A7-9C11-FE7E897301C8}"/>
              </a:ext>
            </a:extLst>
          </p:cNvPr>
          <p:cNvSpPr/>
          <p:nvPr/>
        </p:nvSpPr>
        <p:spPr>
          <a:xfrm>
            <a:off x="8126799" y="3516753"/>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44" name="TextBox 43">
            <a:extLst>
              <a:ext uri="{FF2B5EF4-FFF2-40B4-BE49-F238E27FC236}">
                <a16:creationId xmlns:a16="http://schemas.microsoft.com/office/drawing/2014/main" id="{A26B2B73-B03F-43A8-A1E5-9BA196F6F573}"/>
              </a:ext>
            </a:extLst>
          </p:cNvPr>
          <p:cNvSpPr txBox="1"/>
          <p:nvPr/>
        </p:nvSpPr>
        <p:spPr>
          <a:xfrm>
            <a:off x="7952001" y="2855493"/>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2019</a:t>
            </a:r>
          </a:p>
        </p:txBody>
      </p:sp>
      <p:sp>
        <p:nvSpPr>
          <p:cNvPr id="45" name="TextBox 44">
            <a:extLst>
              <a:ext uri="{FF2B5EF4-FFF2-40B4-BE49-F238E27FC236}">
                <a16:creationId xmlns:a16="http://schemas.microsoft.com/office/drawing/2014/main" id="{4FFA031D-5280-483A-9E23-A331DA5F4AB2}"/>
              </a:ext>
            </a:extLst>
          </p:cNvPr>
          <p:cNvSpPr txBox="1"/>
          <p:nvPr/>
        </p:nvSpPr>
        <p:spPr>
          <a:xfrm>
            <a:off x="7932435" y="355501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4.6</a:t>
            </a:r>
          </a:p>
        </p:txBody>
      </p:sp>
      <p:sp>
        <p:nvSpPr>
          <p:cNvPr id="46" name="Oval 45">
            <a:extLst>
              <a:ext uri="{FF2B5EF4-FFF2-40B4-BE49-F238E27FC236}">
                <a16:creationId xmlns:a16="http://schemas.microsoft.com/office/drawing/2014/main" id="{FF551E94-A5A9-493C-A828-39BA2436CCD7}"/>
              </a:ext>
            </a:extLst>
          </p:cNvPr>
          <p:cNvSpPr/>
          <p:nvPr/>
        </p:nvSpPr>
        <p:spPr>
          <a:xfrm>
            <a:off x="8752390" y="3515730"/>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47" name="TextBox 46">
            <a:extLst>
              <a:ext uri="{FF2B5EF4-FFF2-40B4-BE49-F238E27FC236}">
                <a16:creationId xmlns:a16="http://schemas.microsoft.com/office/drawing/2014/main" id="{CB210F17-A191-4550-AB43-730E3432F24D}"/>
              </a:ext>
            </a:extLst>
          </p:cNvPr>
          <p:cNvSpPr txBox="1"/>
          <p:nvPr/>
        </p:nvSpPr>
        <p:spPr>
          <a:xfrm>
            <a:off x="8570454" y="285444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2019</a:t>
            </a:r>
          </a:p>
        </p:txBody>
      </p:sp>
      <p:sp>
        <p:nvSpPr>
          <p:cNvPr id="48" name="TextBox 47">
            <a:extLst>
              <a:ext uri="{FF2B5EF4-FFF2-40B4-BE49-F238E27FC236}">
                <a16:creationId xmlns:a16="http://schemas.microsoft.com/office/drawing/2014/main" id="{2B349070-F10A-4AFF-A0FB-FEAF5532D43D}"/>
              </a:ext>
            </a:extLst>
          </p:cNvPr>
          <p:cNvSpPr txBox="1"/>
          <p:nvPr/>
        </p:nvSpPr>
        <p:spPr>
          <a:xfrm>
            <a:off x="8561601" y="355460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4.7</a:t>
            </a:r>
          </a:p>
        </p:txBody>
      </p:sp>
      <p:sp>
        <p:nvSpPr>
          <p:cNvPr id="49" name="Oval 48">
            <a:extLst>
              <a:ext uri="{FF2B5EF4-FFF2-40B4-BE49-F238E27FC236}">
                <a16:creationId xmlns:a16="http://schemas.microsoft.com/office/drawing/2014/main" id="{950EB59A-5B32-4B52-AF48-BA05D08E0DAB}"/>
              </a:ext>
            </a:extLst>
          </p:cNvPr>
          <p:cNvSpPr/>
          <p:nvPr/>
        </p:nvSpPr>
        <p:spPr>
          <a:xfrm>
            <a:off x="9402810" y="351802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50" name="TextBox 49">
            <a:extLst>
              <a:ext uri="{FF2B5EF4-FFF2-40B4-BE49-F238E27FC236}">
                <a16:creationId xmlns:a16="http://schemas.microsoft.com/office/drawing/2014/main" id="{51865909-B4B9-4F4E-B431-7DF475334BA0}"/>
              </a:ext>
            </a:extLst>
          </p:cNvPr>
          <p:cNvSpPr txBox="1"/>
          <p:nvPr/>
        </p:nvSpPr>
        <p:spPr>
          <a:xfrm>
            <a:off x="9238675" y="2852956"/>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2020</a:t>
            </a:r>
          </a:p>
        </p:txBody>
      </p:sp>
      <p:sp>
        <p:nvSpPr>
          <p:cNvPr id="51" name="TextBox 50">
            <a:extLst>
              <a:ext uri="{FF2B5EF4-FFF2-40B4-BE49-F238E27FC236}">
                <a16:creationId xmlns:a16="http://schemas.microsoft.com/office/drawing/2014/main" id="{87640EA4-B3B8-47C9-88E7-BAF0DD2ED9F1}"/>
              </a:ext>
            </a:extLst>
          </p:cNvPr>
          <p:cNvSpPr txBox="1"/>
          <p:nvPr/>
        </p:nvSpPr>
        <p:spPr>
          <a:xfrm>
            <a:off x="9238675" y="3553051"/>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5.0</a:t>
            </a:r>
          </a:p>
        </p:txBody>
      </p:sp>
      <p:sp>
        <p:nvSpPr>
          <p:cNvPr id="52" name="Oval 51">
            <a:extLst>
              <a:ext uri="{FF2B5EF4-FFF2-40B4-BE49-F238E27FC236}">
                <a16:creationId xmlns:a16="http://schemas.microsoft.com/office/drawing/2014/main" id="{6E950BCB-543C-4EDA-887C-DA5CBF8B6A25}"/>
              </a:ext>
            </a:extLst>
          </p:cNvPr>
          <p:cNvSpPr/>
          <p:nvPr/>
        </p:nvSpPr>
        <p:spPr>
          <a:xfrm>
            <a:off x="10276993" y="3507867"/>
            <a:ext cx="200051" cy="200051"/>
          </a:xfrm>
          <a:prstGeom prst="ellipse">
            <a:avLst/>
          </a:prstGeom>
          <a:solidFill>
            <a:schemeClr val="accent1"/>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S TT Commons DemiBold"/>
              <a:ea typeface="+mn-ea"/>
              <a:cs typeface="+mn-cs"/>
            </a:endParaRPr>
          </a:p>
        </p:txBody>
      </p:sp>
      <p:sp>
        <p:nvSpPr>
          <p:cNvPr id="53" name="TextBox 52">
            <a:extLst>
              <a:ext uri="{FF2B5EF4-FFF2-40B4-BE49-F238E27FC236}">
                <a16:creationId xmlns:a16="http://schemas.microsoft.com/office/drawing/2014/main" id="{42BFDD70-9261-4ACF-9021-9F84B56C274A}"/>
              </a:ext>
            </a:extLst>
          </p:cNvPr>
          <p:cNvSpPr txBox="1"/>
          <p:nvPr/>
        </p:nvSpPr>
        <p:spPr>
          <a:xfrm>
            <a:off x="10101179" y="3555015"/>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6.0</a:t>
            </a:r>
          </a:p>
        </p:txBody>
      </p:sp>
      <p:sp>
        <p:nvSpPr>
          <p:cNvPr id="54" name="TextBox 53">
            <a:extLst>
              <a:ext uri="{FF2B5EF4-FFF2-40B4-BE49-F238E27FC236}">
                <a16:creationId xmlns:a16="http://schemas.microsoft.com/office/drawing/2014/main" id="{89DC44D6-DD1F-45A8-A74D-D182B40F5D07}"/>
              </a:ext>
            </a:extLst>
          </p:cNvPr>
          <p:cNvSpPr txBox="1"/>
          <p:nvPr/>
        </p:nvSpPr>
        <p:spPr>
          <a:xfrm>
            <a:off x="10098227" y="2852430"/>
            <a:ext cx="609600" cy="609600"/>
          </a:xfrm>
          <a:prstGeom prst="rect">
            <a:avLst/>
          </a:prstGeom>
        </p:spPr>
        <p:txBody>
          <a:bodyPr vert="horz" wrap="none" lIns="0" tIns="21980" rIns="43959" bIns="21980" rtlCol="0" anchor="b" anchorCtr="0">
            <a:noAutofit/>
          </a:bodyPr>
          <a:lstStyle/>
          <a:p>
            <a:pPr marL="0" marR="0" lvl="0" indent="0" algn="ctr" defTabSz="293016"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2021</a:t>
            </a:r>
          </a:p>
        </p:txBody>
      </p:sp>
    </p:spTree>
    <p:extLst>
      <p:ext uri="{BB962C8B-B14F-4D97-AF65-F5344CB8AC3E}">
        <p14:creationId xmlns:p14="http://schemas.microsoft.com/office/powerpoint/2010/main" val="315418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22" grpId="0"/>
      <p:bldP spid="23" grpId="0"/>
      <p:bldP spid="24" grpId="0"/>
      <p:bldP spid="25" grpId="0" animBg="1"/>
      <p:bldP spid="26" grpId="0"/>
      <p:bldP spid="27" grpId="0"/>
      <p:bldP spid="28" grpId="0" animBg="1"/>
      <p:bldP spid="29" grpId="0"/>
      <p:bldP spid="30" grpId="0"/>
      <p:bldP spid="31" grpId="0" animBg="1"/>
      <p:bldP spid="32" grpId="0"/>
      <p:bldP spid="33" grpId="0"/>
      <p:bldP spid="34" grpId="0" animBg="1"/>
      <p:bldP spid="35" grpId="0"/>
      <p:bldP spid="36" grpId="0"/>
      <p:bldP spid="40" grpId="0" animBg="1"/>
      <p:bldP spid="41" grpId="0"/>
      <p:bldP spid="42" grpId="0"/>
      <p:bldP spid="43" grpId="0" animBg="1"/>
      <p:bldP spid="44" grpId="0"/>
      <p:bldP spid="45" grpId="0"/>
      <p:bldP spid="46" grpId="0" animBg="1"/>
      <p:bldP spid="47" grpId="0"/>
      <p:bldP spid="48" grpId="0"/>
      <p:bldP spid="49" grpId="0" animBg="1"/>
      <p:bldP spid="50" grpId="0"/>
      <p:bldP spid="51" grpId="0"/>
      <p:bldP spid="52" grpId="0" animBg="1"/>
      <p:bldP spid="53" grpId="0"/>
      <p:bldP spid="54"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Equality</a:t>
            </a:r>
          </a:p>
        </p:txBody>
      </p:sp>
      <p:sp>
        <p:nvSpPr>
          <p:cNvPr id="3" name="Text Placeholder 2"/>
          <p:cNvSpPr>
            <a:spLocks noGrp="1"/>
          </p:cNvSpPr>
          <p:nvPr>
            <p:ph type="body" sz="quarter" idx="12"/>
          </p:nvPr>
        </p:nvSpPr>
        <p:spPr/>
        <p:txBody>
          <a:bodyPr/>
          <a:lstStyle/>
          <a:p>
            <a:r>
              <a:rPr lang="en-US" dirty="0"/>
              <a:t>F# utilizes structural equality</a:t>
            </a:r>
          </a:p>
        </p:txBody>
      </p:sp>
      <p:pic>
        <p:nvPicPr>
          <p:cNvPr id="5124" name="Picture 4">
            <a:extLst>
              <a:ext uri="{FF2B5EF4-FFF2-40B4-BE49-F238E27FC236}">
                <a16:creationId xmlns:a16="http://schemas.microsoft.com/office/drawing/2014/main" id="{ABC4B869-C11F-41D3-9537-2DE639CCD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426" y="654363"/>
            <a:ext cx="3883148" cy="27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011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Equality</a:t>
            </a:r>
          </a:p>
        </p:txBody>
      </p:sp>
      <p:sp>
        <p:nvSpPr>
          <p:cNvPr id="2" name="Text Placeholder 1"/>
          <p:cNvSpPr>
            <a:spLocks noGrp="1"/>
          </p:cNvSpPr>
          <p:nvPr>
            <p:ph type="body" sz="quarter" idx="10"/>
          </p:nvPr>
        </p:nvSpPr>
        <p:spPr>
          <a:prstGeom prst="rect">
            <a:avLst/>
          </a:prstGeom>
        </p:spPr>
        <p:txBody>
          <a:bodyPr/>
          <a:lstStyle/>
          <a:p>
            <a:r>
              <a:rPr lang="en-US" dirty="0"/>
              <a:t>Structural equality is the default in F#</a:t>
            </a:r>
          </a:p>
          <a:p>
            <a:r>
              <a:rPr lang="en-US" dirty="0"/>
              <a:t>Two pieces of data are said to be equal if:</a:t>
            </a:r>
          </a:p>
          <a:p>
            <a:pPr lvl="1"/>
            <a:r>
              <a:rPr lang="en-US" dirty="0"/>
              <a:t>They have the same structure</a:t>
            </a:r>
          </a:p>
          <a:p>
            <a:pPr lvl="1"/>
            <a:r>
              <a:rPr lang="en-US" dirty="0"/>
              <a:t>All values in the two objects are equal</a:t>
            </a:r>
          </a:p>
          <a:p>
            <a:r>
              <a:rPr lang="en-US" dirty="0"/>
              <a:t>Equality is checked using the = operator</a:t>
            </a:r>
          </a:p>
          <a:p>
            <a:pPr lvl="1"/>
            <a:r>
              <a:rPr lang="en-US" dirty="0"/>
              <a:t>This can be overloaded for certain types</a:t>
            </a:r>
          </a:p>
          <a:p>
            <a:pPr lvl="1"/>
            <a:r>
              <a:rPr lang="en-US" dirty="0"/>
              <a:t>And calls the Equals method on .NET objects</a:t>
            </a:r>
          </a:p>
          <a:p>
            <a:r>
              <a:rPr lang="en-US" dirty="0"/>
              <a:t>== operator can be used for reference equality</a:t>
            </a:r>
          </a:p>
          <a:p>
            <a:pPr lvl="1"/>
            <a:r>
              <a:rPr lang="en-US" dirty="0"/>
              <a:t>Can be more efficient by preventing copying</a:t>
            </a:r>
          </a:p>
        </p:txBody>
      </p:sp>
      <p:pic>
        <p:nvPicPr>
          <p:cNvPr id="6148" name="Picture 4">
            <a:extLst>
              <a:ext uri="{FF2B5EF4-FFF2-40B4-BE49-F238E27FC236}">
                <a16:creationId xmlns:a16="http://schemas.microsoft.com/office/drawing/2014/main" id="{DD8509B2-FF8A-4DEF-9E6F-4B43DB119E0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651827"/>
            <a:ext cx="3497263" cy="24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623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endParaRPr lang="en-US" dirty="0">
              <a:latin typeface="+mn-lt"/>
            </a:endParaRPr>
          </a:p>
        </p:txBody>
      </p:sp>
    </p:spTree>
    <p:extLst>
      <p:ext uri="{BB962C8B-B14F-4D97-AF65-F5344CB8AC3E}">
        <p14:creationId xmlns:p14="http://schemas.microsoft.com/office/powerpoint/2010/main" val="14647203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D5C1C-9A82-4F01-A3CB-FE0330546256}"/>
              </a:ext>
            </a:extLst>
          </p:cNvPr>
          <p:cNvPicPr>
            <a:picLocks noChangeAspect="1"/>
          </p:cNvPicPr>
          <p:nvPr/>
        </p:nvPicPr>
        <p:blipFill>
          <a:blip r:embed="rId3"/>
          <a:stretch>
            <a:fillRect/>
          </a:stretch>
        </p:blipFill>
        <p:spPr>
          <a:xfrm>
            <a:off x="1088433" y="1896887"/>
            <a:ext cx="2302468" cy="2747956"/>
          </a:xfrm>
          <a:prstGeom prst="rect">
            <a:avLst/>
          </a:prstGeom>
        </p:spPr>
      </p:pic>
      <p:sp>
        <p:nvSpPr>
          <p:cNvPr id="6" name="Text Placeholder 2">
            <a:extLst>
              <a:ext uri="{FF2B5EF4-FFF2-40B4-BE49-F238E27FC236}">
                <a16:creationId xmlns:a16="http://schemas.microsoft.com/office/drawing/2014/main" id="{B6B2E45D-FBD6-4AA0-8879-AEC202B434F0}"/>
              </a:ext>
            </a:extLst>
          </p:cNvPr>
          <p:cNvSpPr txBox="1">
            <a:spLocks/>
          </p:cNvSpPr>
          <p:nvPr/>
        </p:nvSpPr>
        <p:spPr>
          <a:xfrm>
            <a:off x="4473023" y="2571350"/>
            <a:ext cx="6461760" cy="307695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800" b="0" i="0" u="none" strike="noStrike" kern="1200" cap="none" spc="0" normalizeH="0" baseline="0" noProof="0" dirty="0">
                <a:ln>
                  <a:noFill/>
                </a:ln>
                <a:solidFill>
                  <a:srgbClr val="FFFFFF"/>
                </a:solidFill>
                <a:effectLst/>
                <a:uLnTx/>
                <a:uFillTx/>
                <a:latin typeface="PS TT Commons DemiBold"/>
                <a:ea typeface="+mn-ea"/>
                <a:cs typeface="+mn-cs"/>
              </a:rPr>
              <a:t>Up next:</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3600" b="0" i="0" u="none" strike="noStrike" kern="1200" cap="none" spc="0" normalizeH="0" baseline="0" noProof="0" dirty="0">
                <a:ln>
                  <a:noFill/>
                </a:ln>
                <a:solidFill>
                  <a:srgbClr val="FFFFFF"/>
                </a:solidFill>
                <a:effectLst/>
                <a:uLnTx/>
                <a:uFillTx/>
                <a:latin typeface="PS TT Commons Light"/>
                <a:ea typeface="+mn-ea"/>
                <a:cs typeface="+mn-cs"/>
              </a:rPr>
              <a:t>Collections</a:t>
            </a:r>
          </a:p>
        </p:txBody>
      </p:sp>
    </p:spTree>
    <p:extLst>
      <p:ext uri="{BB962C8B-B14F-4D97-AF65-F5344CB8AC3E}">
        <p14:creationId xmlns:p14="http://schemas.microsoft.com/office/powerpoint/2010/main" val="390246556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Collections</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173452884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5129561" y="542544"/>
            <a:ext cx="6824546" cy="5779008"/>
          </a:xfrm>
        </p:spPr>
        <p:txBody>
          <a:bodyPr/>
          <a:lstStyle/>
          <a:p>
            <a:endParaRPr lang="en-US" dirty="0"/>
          </a:p>
        </p:txBody>
      </p:sp>
    </p:spTree>
    <p:extLst>
      <p:ext uri="{BB962C8B-B14F-4D97-AF65-F5344CB8AC3E}">
        <p14:creationId xmlns:p14="http://schemas.microsoft.com/office/powerpoint/2010/main" val="34157867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Tree>
    <p:extLst>
      <p:ext uri="{BB962C8B-B14F-4D97-AF65-F5344CB8AC3E}">
        <p14:creationId xmlns:p14="http://schemas.microsoft.com/office/powerpoint/2010/main" val="34805658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List</a:t>
            </a:r>
          </a:p>
        </p:txBody>
      </p:sp>
      <p:sp>
        <p:nvSpPr>
          <p:cNvPr id="3" name="Text Placeholder 2"/>
          <p:cNvSpPr>
            <a:spLocks noGrp="1"/>
          </p:cNvSpPr>
          <p:nvPr>
            <p:ph type="body" sz="quarter" idx="12"/>
          </p:nvPr>
        </p:nvSpPr>
        <p:spPr/>
        <p:txBody>
          <a:bodyPr/>
          <a:lstStyle/>
          <a:p>
            <a:r>
              <a:rPr lang="en-US" dirty="0"/>
              <a:t>Like an Immutable Array</a:t>
            </a:r>
          </a:p>
        </p:txBody>
      </p:sp>
      <p:pic>
        <p:nvPicPr>
          <p:cNvPr id="17410" name="Picture 2">
            <a:extLst>
              <a:ext uri="{FF2B5EF4-FFF2-40B4-BE49-F238E27FC236}">
                <a16:creationId xmlns:a16="http://schemas.microsoft.com/office/drawing/2014/main" id="{50E20716-6E22-4A62-B5C7-8507D232E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362" y="951271"/>
            <a:ext cx="5467657" cy="26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27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Lists</a:t>
            </a:r>
          </a:p>
        </p:txBody>
      </p:sp>
      <p:sp>
        <p:nvSpPr>
          <p:cNvPr id="2" name="Text Placeholder 1"/>
          <p:cNvSpPr>
            <a:spLocks noGrp="1"/>
          </p:cNvSpPr>
          <p:nvPr>
            <p:ph type="body" sz="quarter" idx="10"/>
          </p:nvPr>
        </p:nvSpPr>
        <p:spPr>
          <a:prstGeom prst="rect">
            <a:avLst/>
          </a:prstGeom>
        </p:spPr>
        <p:txBody>
          <a:bodyPr/>
          <a:lstStyle/>
          <a:p>
            <a:r>
              <a:rPr lang="en-US" dirty="0"/>
              <a:t>Ordered, immutable series of elements</a:t>
            </a:r>
          </a:p>
          <a:p>
            <a:r>
              <a:rPr lang="en-US" dirty="0"/>
              <a:t>Implemented via a single linked list</a:t>
            </a:r>
          </a:p>
          <a:p>
            <a:pPr lvl="1"/>
            <a:r>
              <a:rPr lang="en-US" dirty="0"/>
              <a:t>O(n) find / item lookup</a:t>
            </a:r>
          </a:p>
          <a:p>
            <a:r>
              <a:rPr lang="en-US" dirty="0"/>
              <a:t>Immutable</a:t>
            </a:r>
          </a:p>
          <a:p>
            <a:pPr lvl="1"/>
            <a:r>
              <a:rPr lang="en-US" dirty="0"/>
              <a:t>Elements can not be changed</a:t>
            </a:r>
          </a:p>
          <a:p>
            <a:pPr lvl="1"/>
            <a:r>
              <a:rPr lang="en-US" dirty="0"/>
              <a:t>Size cannot be changed</a:t>
            </a:r>
          </a:p>
          <a:p>
            <a:r>
              <a:rPr lang="en-US" dirty="0"/>
              <a:t>All elements are of the same type</a:t>
            </a:r>
          </a:p>
          <a:p>
            <a:pPr lvl="1"/>
            <a:r>
              <a:rPr lang="en-US" dirty="0"/>
              <a:t>But can be of a common base type</a:t>
            </a:r>
          </a:p>
          <a:p>
            <a:r>
              <a:rPr lang="en-US" dirty="0"/>
              <a:t>Support for slicing</a:t>
            </a:r>
          </a:p>
        </p:txBody>
      </p:sp>
      <p:pic>
        <p:nvPicPr>
          <p:cNvPr id="16388" name="Picture 4">
            <a:extLst>
              <a:ext uri="{FF2B5EF4-FFF2-40B4-BE49-F238E27FC236}">
                <a16:creationId xmlns:a16="http://schemas.microsoft.com/office/drawing/2014/main" id="{A17653EA-D6D9-4DB2-B2E6-29120D159E8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3063614"/>
            <a:ext cx="3497263" cy="167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41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Declaring a list</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Use [] with items separated with semicolons or new lines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single-line list&lt;int&gt;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multi-line list&lt;int&gt;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list3</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 list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list&lt;float&gt;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list4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list = [1;2;3;4;5]</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73713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Can I Build with F#?</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Desktop Applications</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Console Applications</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Web Applications</a:t>
            </a:r>
          </a:p>
        </p:txBody>
      </p:sp>
      <p:sp>
        <p:nvSpPr>
          <p:cNvPr id="2" name="Content Placeholder 1"/>
          <p:cNvSpPr>
            <a:spLocks noGrp="1"/>
          </p:cNvSpPr>
          <p:nvPr>
            <p:ph sz="quarter" idx="13"/>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Mobile Applications</a:t>
            </a:r>
          </a:p>
        </p:txBody>
      </p:sp>
      <p:sp>
        <p:nvSpPr>
          <p:cNvPr id="3" name="Content Placeholder 2"/>
          <p:cNvSpPr>
            <a:spLocks noGrp="1"/>
          </p:cNvSpPr>
          <p:nvPr>
            <p:ph sz="quarter" idx="15"/>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Services and Microservices</a:t>
            </a:r>
          </a:p>
        </p:txBody>
      </p:sp>
    </p:spTree>
    <p:extLst>
      <p:ext uri="{BB962C8B-B14F-4D97-AF65-F5344CB8AC3E}">
        <p14:creationId xmlns:p14="http://schemas.microsoft.com/office/powerpoint/2010/main" val="223841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build="p" animBg="1"/>
      <p:bldP spid="3" grpId="0" build="p"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Pattern match to head and tails with cons operator ::</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Head is first item</a:t>
            </a:r>
          </a:p>
          <a:p>
            <a:pPr>
              <a:spcAft>
                <a:spcPts val="600"/>
              </a:spcAft>
            </a:pPr>
            <a:r>
              <a:rPr lang="en-US" dirty="0"/>
              <a:t>Tail is a list of the remaining items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head</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tail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4</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tail: int list = [2; 3; 4]</a:t>
            </a:r>
          </a:p>
          <a:p>
            <a:r>
              <a:rPr lang="en-US" b="0" i="1" dirty="0" err="1">
                <a:solidFill>
                  <a:srgbClr val="EEFFFF"/>
                </a:solidFill>
                <a:effectLst/>
                <a:latin typeface="Roboto Mono" panose="00000009000000000000" pitchFamily="49" charset="0"/>
                <a:ea typeface="Roboto Mono" panose="00000009000000000000" pitchFamily="49" charset="0"/>
              </a:rPr>
              <a:t>val</a:t>
            </a:r>
            <a:r>
              <a:rPr lang="en-US" b="0" i="1" dirty="0">
                <a:solidFill>
                  <a:srgbClr val="EEFFFF"/>
                </a:solidFill>
                <a:effectLst/>
                <a:latin typeface="Roboto Mono" panose="00000009000000000000" pitchFamily="49" charset="0"/>
                <a:ea typeface="Roboto Mono" panose="00000009000000000000" pitchFamily="49" charset="0"/>
              </a:rPr>
              <a:t> head: int = 1</a:t>
            </a:r>
          </a:p>
        </p:txBody>
      </p:sp>
    </p:spTree>
    <p:extLst>
      <p:ext uri="{BB962C8B-B14F-4D97-AF65-F5344CB8AC3E}">
        <p14:creationId xmlns:p14="http://schemas.microsoft.com/office/powerpoint/2010/main" val="33452194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Built-in cons and concatenation operations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Infix cons (::) to make a new list with a new first element</a:t>
            </a:r>
          </a:p>
          <a:p>
            <a:pPr>
              <a:spcAft>
                <a:spcPts val="600"/>
              </a:spcAft>
            </a:pPr>
            <a:r>
              <a:rPr lang="en-US" dirty="0" err="1"/>
              <a:t>Concat</a:t>
            </a:r>
            <a:r>
              <a:rPr lang="en-US" dirty="0"/>
              <a:t> (@) makes a new list with the two lists combined</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4</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6</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list1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2 (i+1 element in 0 based list)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list1 </a:t>
            </a:r>
            <a:r>
              <a:rPr lang="en-US" b="0" i="1" dirty="0">
                <a:solidFill>
                  <a:srgbClr val="546E7A"/>
                </a:solidFill>
                <a:effectLst/>
                <a:latin typeface="Roboto Mono" panose="00000009000000000000" pitchFamily="49" charset="0"/>
                <a:ea typeface="Roboto Mono" panose="00000009000000000000" pitchFamily="49" charset="0"/>
              </a:rPr>
              <a:t>// [19;1;2;3]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list1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list2 </a:t>
            </a:r>
            <a:r>
              <a:rPr lang="en-US" b="0" i="1" dirty="0">
                <a:solidFill>
                  <a:srgbClr val="546E7A"/>
                </a:solidFill>
                <a:effectLst/>
                <a:latin typeface="Roboto Mono" panose="00000009000000000000" pitchFamily="49" charset="0"/>
                <a:ea typeface="Roboto Mono" panose="00000009000000000000" pitchFamily="49" charset="0"/>
              </a:rPr>
              <a:t>// [1;2;3;4;5;6]</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72348451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Properties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list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list.IsEmpty</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false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list.Length</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list.Head</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list.Tail</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[2;3]</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l</a:t>
            </a:r>
            <a:r>
              <a:rPr lang="en-US" b="0" dirty="0" err="1">
                <a:solidFill>
                  <a:srgbClr val="EEFFFF"/>
                </a:solidFill>
                <a:effectLst/>
                <a:latin typeface="Roboto Mono" panose="00000009000000000000" pitchFamily="49" charset="0"/>
                <a:ea typeface="Roboto Mono" panose="00000009000000000000" pitchFamily="49" charset="0"/>
              </a:rPr>
              <a:t>ist.Tail.Head</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list.Tail.Tail.Head</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list.Item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2</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8086085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Tree>
    <p:extLst>
      <p:ext uri="{BB962C8B-B14F-4D97-AF65-F5344CB8AC3E}">
        <p14:creationId xmlns:p14="http://schemas.microsoft.com/office/powerpoint/2010/main" val="16843458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Arrays</a:t>
            </a:r>
          </a:p>
        </p:txBody>
      </p:sp>
      <p:sp>
        <p:nvSpPr>
          <p:cNvPr id="3" name="Text Placeholder 2"/>
          <p:cNvSpPr>
            <a:spLocks noGrp="1"/>
          </p:cNvSpPr>
          <p:nvPr>
            <p:ph type="body" sz="quarter" idx="12"/>
          </p:nvPr>
        </p:nvSpPr>
        <p:spPr/>
        <p:txBody>
          <a:bodyPr/>
          <a:lstStyle/>
          <a:p>
            <a:r>
              <a:rPr lang="en-US" dirty="0"/>
              <a:t>Similar to lists but with a few operational and performance differences</a:t>
            </a:r>
          </a:p>
        </p:txBody>
      </p:sp>
      <p:pic>
        <p:nvPicPr>
          <p:cNvPr id="17410" name="Picture 2">
            <a:extLst>
              <a:ext uri="{FF2B5EF4-FFF2-40B4-BE49-F238E27FC236}">
                <a16:creationId xmlns:a16="http://schemas.microsoft.com/office/drawing/2014/main" id="{50E20716-6E22-4A62-B5C7-8507D232E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362" y="951271"/>
            <a:ext cx="5467657" cy="2619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11FA58-CCA2-4C33-9D03-895B7C5640BA}"/>
              </a:ext>
            </a:extLst>
          </p:cNvPr>
          <p:cNvSpPr/>
          <p:nvPr/>
        </p:nvSpPr>
        <p:spPr>
          <a:xfrm>
            <a:off x="3930448" y="1224117"/>
            <a:ext cx="132737" cy="2072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2F790E-B431-4990-8323-EF63DEE58FFE}"/>
              </a:ext>
            </a:extLst>
          </p:cNvPr>
          <p:cNvSpPr/>
          <p:nvPr/>
        </p:nvSpPr>
        <p:spPr>
          <a:xfrm>
            <a:off x="8389377" y="1224116"/>
            <a:ext cx="132737" cy="2072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3240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Arrays</a:t>
            </a:r>
          </a:p>
        </p:txBody>
      </p:sp>
      <p:sp>
        <p:nvSpPr>
          <p:cNvPr id="2" name="Text Placeholder 1"/>
          <p:cNvSpPr>
            <a:spLocks noGrp="1"/>
          </p:cNvSpPr>
          <p:nvPr>
            <p:ph type="body" sz="quarter" idx="10"/>
          </p:nvPr>
        </p:nvSpPr>
        <p:spPr>
          <a:prstGeom prst="rect">
            <a:avLst/>
          </a:prstGeom>
        </p:spPr>
        <p:txBody>
          <a:bodyPr/>
          <a:lstStyle/>
          <a:p>
            <a:r>
              <a:rPr lang="en-US" dirty="0"/>
              <a:t>Fixed in size at time of allocation</a:t>
            </a:r>
          </a:p>
          <a:p>
            <a:r>
              <a:rPr lang="en-US" dirty="0"/>
              <a:t>Contiguous block of memory</a:t>
            </a:r>
          </a:p>
          <a:p>
            <a:pPr lvl="1"/>
            <a:r>
              <a:rPr lang="en-US" dirty="0"/>
              <a:t>Zero based indexes</a:t>
            </a:r>
          </a:p>
          <a:p>
            <a:pPr lvl="1"/>
            <a:r>
              <a:rPr lang="en-US" dirty="0"/>
              <a:t>O(1) element access times</a:t>
            </a:r>
          </a:p>
          <a:p>
            <a:r>
              <a:rPr lang="en-US" dirty="0"/>
              <a:t>Items must be the same type</a:t>
            </a:r>
          </a:p>
          <a:p>
            <a:pPr lvl="1"/>
            <a:r>
              <a:rPr lang="en-US" dirty="0"/>
              <a:t>Or implicitly </a:t>
            </a:r>
            <a:r>
              <a:rPr lang="en-US" dirty="0" err="1"/>
              <a:t>convertable</a:t>
            </a:r>
            <a:endParaRPr lang="en-US" dirty="0"/>
          </a:p>
          <a:p>
            <a:r>
              <a:rPr lang="en-US" dirty="0"/>
              <a:t>Items are mutable using &lt;- operator</a:t>
            </a:r>
          </a:p>
          <a:p>
            <a:r>
              <a:rPr lang="en-US" dirty="0"/>
              <a:t>No cons operator but can be sliced</a:t>
            </a:r>
          </a:p>
          <a:p>
            <a:r>
              <a:rPr lang="en-US" dirty="0"/>
              <a:t>Also comprehension capable</a:t>
            </a:r>
          </a:p>
        </p:txBody>
      </p:sp>
      <p:pic>
        <p:nvPicPr>
          <p:cNvPr id="16388" name="Picture 4">
            <a:extLst>
              <a:ext uri="{FF2B5EF4-FFF2-40B4-BE49-F238E27FC236}">
                <a16:creationId xmlns:a16="http://schemas.microsoft.com/office/drawing/2014/main" id="{A17653EA-D6D9-4DB2-B2E6-29120D159E8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3063614"/>
            <a:ext cx="3497263" cy="16753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24C3A0-5DC3-43C2-B1F9-F47998CA46B4}"/>
              </a:ext>
            </a:extLst>
          </p:cNvPr>
          <p:cNvSpPr/>
          <p:nvPr/>
        </p:nvSpPr>
        <p:spPr>
          <a:xfrm>
            <a:off x="3958590" y="3230880"/>
            <a:ext cx="80010" cy="134112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8F6901-FA13-4297-BCDA-AAFB45E24D2A}"/>
              </a:ext>
            </a:extLst>
          </p:cNvPr>
          <p:cNvSpPr/>
          <p:nvPr/>
        </p:nvSpPr>
        <p:spPr>
          <a:xfrm>
            <a:off x="1123188" y="3230880"/>
            <a:ext cx="80010" cy="134112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072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arrays</a:t>
            </a:r>
          </a:p>
        </p:txBody>
      </p:sp>
      <p:sp>
        <p:nvSpPr>
          <p:cNvPr id="2" name="Text Placeholder 1"/>
          <p:cNvSpPr>
            <a:spLocks noGrp="1"/>
          </p:cNvSpPr>
          <p:nvPr>
            <p:ph type="body" sz="quarter" idx="10"/>
          </p:nvPr>
        </p:nvSpPr>
        <p:spPr/>
        <p:txBody>
          <a:bodyPr/>
          <a:lstStyle/>
          <a:p>
            <a:endParaRPr lang="en-US" dirty="0">
              <a:solidFill>
                <a:srgbClr val="C792EA"/>
              </a:solidFill>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‘a[]</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[|1; 2; 3|] </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[|1; 2; 3; 4; 5|]</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[|1; 4; 9; 16; 25|]</a:t>
            </a: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array</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 list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array: float array = [|1.0; 2.0; 3.0|]</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Many flexible techniques for creation</a:t>
            </a:r>
          </a:p>
        </p:txBody>
      </p:sp>
    </p:spTree>
    <p:extLst>
      <p:ext uri="{BB962C8B-B14F-4D97-AF65-F5344CB8AC3E}">
        <p14:creationId xmlns:p14="http://schemas.microsoft.com/office/powerpoint/2010/main" val="261922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Accessing elements</a:t>
            </a:r>
          </a:p>
        </p:txBody>
      </p:sp>
      <p:sp>
        <p:nvSpPr>
          <p:cNvPr id="2" name="Text Placeholder 1"/>
          <p:cNvSpPr>
            <a:spLocks noGrp="1"/>
          </p:cNvSpPr>
          <p:nvPr>
            <p:ph type="body" sz="quarter" idx="10"/>
          </p:nvPr>
        </p:nvSpPr>
        <p:spPr>
          <a:xfrm>
            <a:off x="277067" y="292609"/>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array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array: int[] = [|1; 2; 3; 4; 5|]</a:t>
            </a:r>
          </a:p>
          <a:p>
            <a:r>
              <a:rPr lang="en-US" dirty="0" err="1">
                <a:solidFill>
                  <a:srgbClr val="EEFFFF"/>
                </a:solidFill>
                <a:latin typeface="Roboto Mono" panose="00000009000000000000" pitchFamily="49" charset="0"/>
                <a:ea typeface="Roboto Mono" panose="00000009000000000000" pitchFamily="49" charset="0"/>
              </a:rPr>
              <a:t>a</a:t>
            </a:r>
            <a:r>
              <a:rPr lang="en-US" b="0" dirty="0" err="1">
                <a:solidFill>
                  <a:srgbClr val="EEFFFF"/>
                </a:solidFill>
                <a:effectLst/>
                <a:latin typeface="Roboto Mono" panose="00000009000000000000" pitchFamily="49" charset="0"/>
                <a:ea typeface="Roboto Mono" panose="00000009000000000000" pitchFamily="49" charset="0"/>
              </a:rPr>
              <a:t>rray.Length</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2</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array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2</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array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 =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bool = false</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array.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1</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array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unit =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array</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int[] = [|1; -2; 3; 4; 5|]</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Use the indexer operator []</a:t>
            </a:r>
          </a:p>
          <a:p>
            <a:pPr>
              <a:spcAft>
                <a:spcPts val="600"/>
              </a:spcAft>
            </a:pPr>
            <a:r>
              <a:rPr lang="en-US" dirty="0"/>
              <a:t>Can set an element’s value with &lt;-</a:t>
            </a:r>
          </a:p>
        </p:txBody>
      </p:sp>
    </p:spTree>
    <p:extLst>
      <p:ext uri="{BB962C8B-B14F-4D97-AF65-F5344CB8AC3E}">
        <p14:creationId xmlns:p14="http://schemas.microsoft.com/office/powerpoint/2010/main" val="11482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Multi-dimensional arrays</a:t>
            </a:r>
          </a:p>
        </p:txBody>
      </p:sp>
      <p:sp>
        <p:nvSpPr>
          <p:cNvPr id="2" name="Text Placeholder 1"/>
          <p:cNvSpPr>
            <a:spLocks noGrp="1"/>
          </p:cNvSpPr>
          <p:nvPr>
            <p:ph type="body" sz="quarter" idx="10"/>
          </p:nvPr>
        </p:nvSpPr>
        <p:spPr/>
        <p:txBody>
          <a:bodyPr/>
          <a:lstStyle/>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array2d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3</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4.</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6</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array2d: int[][] = [|[|1; 2; 3|]; [|4; 5; 6|]|]</a:t>
            </a:r>
            <a:endParaRPr lang="en-US" dirty="0">
              <a:solidFill>
                <a:srgbClr val="C792EA"/>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array2d[1][2]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6</a:t>
            </a:r>
            <a:endParaRPr lang="en-US" dirty="0">
              <a:solidFill>
                <a:srgbClr val="EEFFFF"/>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my2DArray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array2D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3</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4.</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6</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my2DArray: int[,] = [[1; 2; 3]; [4; 5; 6]]</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my2DArray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i="1" dirty="0">
                <a:solidFill>
                  <a:srgbClr val="546E7A"/>
                </a:solidFill>
                <a:latin typeface="Roboto Mono" panose="00000009000000000000" pitchFamily="49" charset="0"/>
                <a:ea typeface="Roboto Mono" panose="00000009000000000000" pitchFamily="49" charset="0"/>
              </a:rPr>
              <a:t>//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6 </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Arrays can be on n-dimensions</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31702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Array module</a:t>
            </a:r>
          </a:p>
        </p:txBody>
      </p:sp>
      <p:sp>
        <p:nvSpPr>
          <p:cNvPr id="2" name="Text Placeholder 1"/>
          <p:cNvSpPr>
            <a:spLocks noGrp="1"/>
          </p:cNvSpPr>
          <p:nvPr>
            <p:ph type="body" sz="quarter" idx="10"/>
          </p:nvPr>
        </p:nvSpPr>
        <p:spPr/>
        <p:txBody>
          <a:bodyPr/>
          <a:lstStyle/>
          <a:p>
            <a:r>
              <a:rPr lang="en-US" dirty="0" err="1">
                <a:solidFill>
                  <a:srgbClr val="EEFFFF"/>
                </a:solidFill>
                <a:latin typeface="Roboto Mono" panose="00000009000000000000" pitchFamily="49" charset="0"/>
                <a:ea typeface="Roboto Mono" panose="00000009000000000000" pitchFamily="49" charset="0"/>
              </a:rPr>
              <a:t>Array.empty</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'a[]</a:t>
            </a:r>
            <a:endParaRPr lang="en-US" dirty="0">
              <a:solidFill>
                <a:srgbClr val="EEFFFF"/>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Array.create</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5</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1.0</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float[] = [|1.0; 1.0; 1.0; 1.0; 1.0|]</a:t>
            </a:r>
            <a:endParaRPr lang="en-US" dirty="0">
              <a:solidFill>
                <a:srgbClr val="F78C6C"/>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err="1">
                <a:latin typeface="Roboto Mono" panose="00000009000000000000" pitchFamily="49" charset="0"/>
                <a:ea typeface="Roboto Mono" panose="00000009000000000000" pitchFamily="49" charset="0"/>
              </a:rPr>
              <a:t>Array.zeroCreate</a:t>
            </a:r>
            <a:r>
              <a:rPr lang="en-US" dirty="0">
                <a:latin typeface="Roboto Mono" panose="00000009000000000000" pitchFamily="49" charset="0"/>
                <a:ea typeface="Roboto Mono" panose="00000009000000000000" pitchFamily="49" charset="0"/>
              </a:rPr>
              <a:t> 5</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array = [|0; 0; 0; 0; 0|]</a:t>
            </a:r>
            <a:endParaRPr lang="en-US" dirty="0">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Array.init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5</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(fun</a:t>
            </a:r>
            <a:r>
              <a:rPr lang="en-US" dirty="0">
                <a:solidFill>
                  <a:srgbClr val="FF5370"/>
                </a:solidFill>
                <a:latin typeface="Roboto Mono" panose="00000009000000000000" pitchFamily="49" charset="0"/>
                <a:ea typeface="Roboto Mono" panose="00000009000000000000" pitchFamily="49" charset="0"/>
              </a:rPr>
              <a:t> index </a:t>
            </a:r>
            <a:r>
              <a:rPr lang="en-US" dirty="0">
                <a:solidFill>
                  <a:srgbClr val="C792EA"/>
                </a:solidFill>
                <a:latin typeface="Roboto Mono" panose="00000009000000000000" pitchFamily="49" charset="0"/>
                <a:ea typeface="Roboto Mono" panose="00000009000000000000" pitchFamily="49" charset="0"/>
              </a:rPr>
              <a:t>-&gt;</a:t>
            </a:r>
            <a:r>
              <a:rPr lang="en-US" dirty="0">
                <a:solidFill>
                  <a:srgbClr val="EEFFFF"/>
                </a:solidFill>
                <a:latin typeface="Roboto Mono" panose="00000009000000000000" pitchFamily="49" charset="0"/>
                <a:ea typeface="Roboto Mono" panose="00000009000000000000" pitchFamily="49" charset="0"/>
              </a:rPr>
              <a:t> index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index</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[|0; 1; 4; 9; 16|]</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Useful creation functions and much more</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214003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Use F#?</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Convenience</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Conciseness</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Correctness</a:t>
            </a:r>
          </a:p>
        </p:txBody>
      </p:sp>
      <p:sp>
        <p:nvSpPr>
          <p:cNvPr id="2" name="Content Placeholder 1"/>
          <p:cNvSpPr>
            <a:spLocks noGrp="1"/>
          </p:cNvSpPr>
          <p:nvPr>
            <p:ph sz="quarter" idx="13"/>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Concurrency</a:t>
            </a:r>
          </a:p>
        </p:txBody>
      </p:sp>
      <p:sp>
        <p:nvSpPr>
          <p:cNvPr id="3" name="Content Placeholder 2"/>
          <p:cNvSpPr>
            <a:spLocks noGrp="1"/>
          </p:cNvSpPr>
          <p:nvPr>
            <p:ph sz="quarter" idx="15"/>
          </p:nvPr>
        </p:nvSpPr>
        <p:spPr>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Completeness</a:t>
            </a:r>
          </a:p>
        </p:txBody>
      </p:sp>
    </p:spTree>
    <p:extLst>
      <p:ext uri="{BB962C8B-B14F-4D97-AF65-F5344CB8AC3E}">
        <p14:creationId xmlns:p14="http://schemas.microsoft.com/office/powerpoint/2010/main" val="6221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build="p" animBg="1"/>
      <p:bldP spid="3" grpId="0" build="p"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Array module: </a:t>
            </a:r>
            <a:r>
              <a:rPr lang="en-US" dirty="0" err="1"/>
              <a:t>concat</a:t>
            </a:r>
            <a:r>
              <a:rPr lang="en-US" dirty="0"/>
              <a:t>, append and copy</a:t>
            </a:r>
          </a:p>
        </p:txBody>
      </p:sp>
      <p:sp>
        <p:nvSpPr>
          <p:cNvPr id="2" name="Text Placeholder 1"/>
          <p:cNvSpPr>
            <a:spLocks noGrp="1"/>
          </p:cNvSpPr>
          <p:nvPr>
            <p:ph type="body" sz="quarter" idx="10"/>
          </p:nvPr>
        </p:nvSpPr>
        <p:spPr>
          <a:xfrm>
            <a:off x="268189" y="301487"/>
            <a:ext cx="11655588" cy="3711471"/>
          </a:xfrm>
        </p:spPr>
        <p:txBody>
          <a:bodyPr/>
          <a:lstStyle/>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array1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3</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array1: int[] = [|1; 2; 3|]</a:t>
            </a: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array2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4.</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5</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array2: int[] = [|4; 5|]</a:t>
            </a: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array3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6</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array3: int[] = [|6|]</a:t>
            </a:r>
            <a:endParaRPr lang="en-US" dirty="0">
              <a:solidFill>
                <a:srgbClr val="C792EA"/>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Array.append</a:t>
            </a:r>
            <a:r>
              <a:rPr lang="en-US" dirty="0">
                <a:solidFill>
                  <a:srgbClr val="EEFFFF"/>
                </a:solidFill>
                <a:latin typeface="Roboto Mono" panose="00000009000000000000" pitchFamily="49" charset="0"/>
                <a:ea typeface="Roboto Mono" panose="00000009000000000000" pitchFamily="49" charset="0"/>
              </a:rPr>
              <a:t> array1 array2</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[|1; 2; 3; 4; 5|]</a:t>
            </a:r>
          </a:p>
          <a:p>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Array.concat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array1</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array2</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array3</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[|1; 2; 3; 4; 5; 6|]</a:t>
            </a:r>
            <a:endParaRPr lang="en-US" dirty="0">
              <a:solidFill>
                <a:srgbClr val="EEFFFF"/>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Array.copy</a:t>
            </a:r>
            <a:r>
              <a:rPr lang="en-US" dirty="0">
                <a:solidFill>
                  <a:srgbClr val="EEFFFF"/>
                </a:solidFill>
                <a:latin typeface="Roboto Mono" panose="00000009000000000000" pitchFamily="49" charset="0"/>
                <a:ea typeface="Roboto Mono" panose="00000009000000000000" pitchFamily="49" charset="0"/>
              </a:rPr>
              <a:t> array1</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[|1; 2; 3|]</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No intrinsic support for these like with list and :: / @</a:t>
            </a:r>
          </a:p>
          <a:p>
            <a:pPr>
              <a:spcAft>
                <a:spcPts val="600"/>
              </a:spcAft>
            </a:pPr>
            <a:r>
              <a:rPr lang="en-US" dirty="0"/>
              <a:t>But library support in the Array module</a:t>
            </a:r>
          </a:p>
          <a:p>
            <a:pPr>
              <a:spcAft>
                <a:spcPts val="600"/>
              </a:spcAft>
            </a:pPr>
            <a:r>
              <a:rPr lang="en-US" dirty="0"/>
              <a:t>All return a new array</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77888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Slicing</a:t>
            </a:r>
          </a:p>
        </p:txBody>
      </p:sp>
      <p:sp>
        <p:nvSpPr>
          <p:cNvPr id="2" name="Text Placeholder 1"/>
          <p:cNvSpPr>
            <a:spLocks noGrp="1"/>
          </p:cNvSpPr>
          <p:nvPr>
            <p:ph type="body" sz="quarter" idx="10"/>
          </p:nvPr>
        </p:nvSpPr>
        <p:spPr/>
        <p:txBody>
          <a:bodyPr/>
          <a:lstStyle/>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array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100|</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array: int[] = [|1; 2; ...; 100 |]</a:t>
            </a:r>
            <a:endParaRPr lang="en-US" dirty="0">
              <a:solidFill>
                <a:srgbClr val="C792EA"/>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i="1" dirty="0">
                <a:solidFill>
                  <a:srgbClr val="546E7A"/>
                </a:solidFill>
                <a:latin typeface="Roboto Mono" panose="00000009000000000000" pitchFamily="49" charset="0"/>
                <a:ea typeface="Roboto Mono" panose="00000009000000000000" pitchFamily="49" charset="0"/>
              </a:rPr>
              <a:t>// bounded on both ends</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array</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10.</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14</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[|11; 12; 13; 14; 15|]</a:t>
            </a:r>
            <a:endParaRPr lang="en-US" dirty="0">
              <a:solidFill>
                <a:srgbClr val="EEFFFF"/>
              </a:solidFill>
              <a:latin typeface="Roboto Mono" panose="00000009000000000000" pitchFamily="49" charset="0"/>
              <a:ea typeface="Roboto Mono" panose="00000009000000000000" pitchFamily="49" charset="0"/>
            </a:endParaRPr>
          </a:p>
          <a:p>
            <a:br>
              <a:rPr lang="en-US" dirty="0">
                <a:solidFill>
                  <a:srgbClr val="EEFFFF"/>
                </a:solidFill>
                <a:latin typeface="Roboto Mono" panose="00000009000000000000" pitchFamily="49" charset="0"/>
                <a:ea typeface="Roboto Mono" panose="00000009000000000000" pitchFamily="49" charset="0"/>
              </a:rPr>
            </a:br>
            <a:r>
              <a:rPr lang="en-US" i="1" dirty="0">
                <a:solidFill>
                  <a:srgbClr val="546E7A"/>
                </a:solidFill>
                <a:latin typeface="Roboto Mono" panose="00000009000000000000" pitchFamily="49" charset="0"/>
                <a:ea typeface="Roboto Mono" panose="00000009000000000000" pitchFamily="49" charset="0"/>
              </a:rPr>
              <a:t>// first five</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array</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4</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[|1; 2; 3; 4; 5|]</a:t>
            </a:r>
            <a:endParaRPr lang="en-US" dirty="0">
              <a:solidFill>
                <a:srgbClr val="EEFFFF"/>
              </a:solidFill>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i="1" dirty="0">
                <a:solidFill>
                  <a:srgbClr val="546E7A"/>
                </a:solidFill>
                <a:latin typeface="Roboto Mono" panose="00000009000000000000" pitchFamily="49" charset="0"/>
                <a:ea typeface="Roboto Mono" panose="00000009000000000000" pitchFamily="49" charset="0"/>
              </a:rPr>
              <a:t>// last five</a:t>
            </a:r>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array</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F78C6C"/>
                </a:solidFill>
                <a:latin typeface="Roboto Mono" panose="00000009000000000000" pitchFamily="49" charset="0"/>
                <a:ea typeface="Roboto Mono" panose="00000009000000000000" pitchFamily="49" charset="0"/>
              </a:rPr>
              <a:t>96.</a:t>
            </a:r>
            <a:r>
              <a:rPr lang="en-US" dirty="0">
                <a:solidFill>
                  <a:srgbClr val="EEFFFF"/>
                </a:solidFill>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r>
              <a:rPr lang="en-US" i="1" dirty="0">
                <a:solidFill>
                  <a:srgbClr val="546E7A"/>
                </a:solidFill>
                <a:latin typeface="Roboto Mono" panose="00000009000000000000" pitchFamily="49" charset="0"/>
                <a:ea typeface="Roboto Mono" panose="00000009000000000000" pitchFamily="49" charset="0"/>
              </a:rPr>
              <a:t> // </a:t>
            </a:r>
            <a:r>
              <a:rPr lang="en-US" i="1" dirty="0" err="1">
                <a:solidFill>
                  <a:srgbClr val="546E7A"/>
                </a:solidFill>
                <a:latin typeface="Roboto Mono" panose="00000009000000000000" pitchFamily="49" charset="0"/>
                <a:ea typeface="Roboto Mono" panose="00000009000000000000" pitchFamily="49" charset="0"/>
              </a:rPr>
              <a:t>val</a:t>
            </a:r>
            <a:r>
              <a:rPr lang="en-US" i="1" dirty="0">
                <a:solidFill>
                  <a:srgbClr val="546E7A"/>
                </a:solidFill>
                <a:latin typeface="Roboto Mono" panose="00000009000000000000" pitchFamily="49" charset="0"/>
                <a:ea typeface="Roboto Mono" panose="00000009000000000000" pitchFamily="49" charset="0"/>
              </a:rPr>
              <a:t> it: int[] = [|97; 98; 99; 100|]</a:t>
            </a:r>
            <a:endParaRPr lang="en-US" dirty="0">
              <a:solidFill>
                <a:srgbClr val="EEFFFF"/>
              </a:solidFill>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Returns elements at positions in range [</a:t>
            </a:r>
            <a:r>
              <a:rPr kumimoji="0" lang="en-US" sz="2000" b="0" i="1" u="none" strike="noStrike" kern="1200" cap="none" spc="0" normalizeH="0" baseline="0" noProof="0" dirty="0" err="1">
                <a:ln>
                  <a:noFill/>
                </a:ln>
                <a:solidFill>
                  <a:srgbClr val="404040"/>
                </a:solidFill>
                <a:effectLst/>
                <a:uLnTx/>
                <a:uFillTx/>
                <a:latin typeface="PS TT Commons DemiBold"/>
              </a:rPr>
              <a:t>from</a:t>
            </a:r>
            <a:r>
              <a:rPr kumimoji="0" lang="en-US" sz="2000" b="0" i="0" u="none" strike="noStrike" kern="1200" cap="none" spc="0" normalizeH="0" baseline="0" noProof="0" dirty="0" err="1">
                <a:ln>
                  <a:noFill/>
                </a:ln>
                <a:solidFill>
                  <a:srgbClr val="404040"/>
                </a:solidFill>
                <a:effectLst/>
                <a:uLnTx/>
                <a:uFillTx/>
                <a:latin typeface="PS TT Commons DemiBold"/>
              </a:rPr>
              <a:t>..</a:t>
            </a:r>
            <a:r>
              <a:rPr kumimoji="0" lang="en-US" sz="2000" b="0" i="1" u="none" strike="noStrike" kern="1200" cap="none" spc="0" normalizeH="0" baseline="0" noProof="0" dirty="0" err="1">
                <a:ln>
                  <a:noFill/>
                </a:ln>
                <a:solidFill>
                  <a:srgbClr val="404040"/>
                </a:solidFill>
                <a:effectLst/>
                <a:uLnTx/>
                <a:uFillTx/>
                <a:latin typeface="PS TT Commons DemiBold"/>
              </a:rPr>
              <a:t>to</a:t>
            </a:r>
            <a:r>
              <a:rPr kumimoji="0" lang="en-US" sz="2000" b="0" i="0" u="none" strike="noStrike" kern="1200" cap="none" spc="0" normalizeH="0" baseline="0" noProof="0" dirty="0">
                <a:ln>
                  <a:noFill/>
                </a:ln>
                <a:solidFill>
                  <a:srgbClr val="404040"/>
                </a:solidFill>
                <a:effectLst/>
                <a:uLnTx/>
                <a:uFillTx/>
                <a:latin typeface="PS TT Commons DemiBold"/>
              </a:rPr>
              <a:t>]</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0-based and inclusive at the ends</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Can</a:t>
            </a:r>
            <a:r>
              <a:rPr kumimoji="0" lang="en-US" sz="2000" b="0" i="0" u="none" strike="noStrike" kern="1200" cap="none" spc="0" normalizeH="0" noProof="0" dirty="0">
                <a:ln>
                  <a:noFill/>
                </a:ln>
                <a:solidFill>
                  <a:srgbClr val="404040"/>
                </a:solidFill>
                <a:effectLst/>
                <a:uLnTx/>
                <a:uFillTx/>
                <a:latin typeface="PS TT Commons DemiBold"/>
              </a:rPr>
              <a:t> be unbounded at either end</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baseline="0" dirty="0">
                <a:solidFill>
                  <a:srgbClr val="404040"/>
                </a:solidFill>
                <a:latin typeface="PS TT Commons DemiBold"/>
              </a:rPr>
              <a:t>Multi-dimensional and custom slicing also supported</a:t>
            </a: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33286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a:t>
            </a:r>
          </a:p>
        </p:txBody>
      </p:sp>
    </p:spTree>
    <p:extLst>
      <p:ext uri="{BB962C8B-B14F-4D97-AF65-F5344CB8AC3E}">
        <p14:creationId xmlns:p14="http://schemas.microsoft.com/office/powerpoint/2010/main" val="42913944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Sequences</a:t>
            </a:r>
          </a:p>
        </p:txBody>
      </p:sp>
      <p:sp>
        <p:nvSpPr>
          <p:cNvPr id="3" name="Text Placeholder 2"/>
          <p:cNvSpPr>
            <a:spLocks noGrp="1"/>
          </p:cNvSpPr>
          <p:nvPr>
            <p:ph type="body" sz="quarter" idx="12"/>
          </p:nvPr>
        </p:nvSpPr>
        <p:spPr/>
        <p:txBody>
          <a:bodyPr/>
          <a:lstStyle/>
          <a:p>
            <a:r>
              <a:rPr lang="en-US" dirty="0"/>
              <a:t>Logical series of ordered elements, all of one type, but that are not all needed at once, or ever</a:t>
            </a:r>
          </a:p>
        </p:txBody>
      </p:sp>
      <p:pic>
        <p:nvPicPr>
          <p:cNvPr id="19458" name="Picture 2">
            <a:extLst>
              <a:ext uri="{FF2B5EF4-FFF2-40B4-BE49-F238E27FC236}">
                <a16:creationId xmlns:a16="http://schemas.microsoft.com/office/drawing/2014/main" id="{447BD2DB-242D-4D64-81CD-6D960145B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1916" y="681353"/>
            <a:ext cx="4388167" cy="274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8697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Sequences</a:t>
            </a:r>
          </a:p>
        </p:txBody>
      </p:sp>
      <p:sp>
        <p:nvSpPr>
          <p:cNvPr id="2" name="Text Placeholder 1"/>
          <p:cNvSpPr>
            <a:spLocks noGrp="1"/>
          </p:cNvSpPr>
          <p:nvPr>
            <p:ph type="body" sz="quarter" idx="10"/>
          </p:nvPr>
        </p:nvSpPr>
        <p:spPr>
          <a:prstGeom prst="rect">
            <a:avLst/>
          </a:prstGeom>
        </p:spPr>
        <p:txBody>
          <a:bodyPr/>
          <a:lstStyle/>
          <a:p>
            <a:r>
              <a:rPr lang="en-US" dirty="0"/>
              <a:t>Values are computed as required</a:t>
            </a:r>
          </a:p>
          <a:p>
            <a:pPr lvl="1"/>
            <a:r>
              <a:rPr lang="en-US" dirty="0"/>
              <a:t>Yields a new element on request for next</a:t>
            </a:r>
          </a:p>
          <a:p>
            <a:pPr lvl="1"/>
            <a:r>
              <a:rPr lang="en-US" dirty="0"/>
              <a:t>Think of </a:t>
            </a:r>
            <a:r>
              <a:rPr lang="en-US" i="1" dirty="0"/>
              <a:t>yield</a:t>
            </a:r>
            <a:r>
              <a:rPr lang="en-US" dirty="0"/>
              <a:t> in C#</a:t>
            </a:r>
          </a:p>
          <a:p>
            <a:r>
              <a:rPr lang="en-US" dirty="0"/>
              <a:t>Can provide better performance than a list</a:t>
            </a:r>
          </a:p>
          <a:p>
            <a:pPr lvl="1"/>
            <a:r>
              <a:rPr lang="en-US" dirty="0"/>
              <a:t>For large lists that consume a lot of memory</a:t>
            </a:r>
          </a:p>
          <a:p>
            <a:pPr lvl="1"/>
            <a:r>
              <a:rPr lang="en-US" dirty="0"/>
              <a:t>And are consumed one item at a time</a:t>
            </a:r>
          </a:p>
          <a:p>
            <a:r>
              <a:rPr lang="en-US" dirty="0"/>
              <a:t>Functions that accept a sequence…</a:t>
            </a:r>
          </a:p>
          <a:p>
            <a:pPr lvl="1"/>
            <a:r>
              <a:rPr lang="en-US" dirty="0"/>
              <a:t>inherently are compatible with lists, arrays, maps, sets</a:t>
            </a:r>
          </a:p>
          <a:p>
            <a:pPr lvl="1"/>
            <a:r>
              <a:rPr lang="en-US" dirty="0"/>
              <a:t>But not vice versa</a:t>
            </a:r>
          </a:p>
        </p:txBody>
      </p:sp>
      <p:pic>
        <p:nvPicPr>
          <p:cNvPr id="18434" name="Picture 2">
            <a:extLst>
              <a:ext uri="{FF2B5EF4-FFF2-40B4-BE49-F238E27FC236}">
                <a16:creationId xmlns:a16="http://schemas.microsoft.com/office/drawing/2014/main" id="{354F65A0-BAD6-4AEF-B0ED-E044605F716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806377"/>
            <a:ext cx="3497263" cy="218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8181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Creating a sequence</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r>
              <a:rPr lang="en-US" dirty="0"/>
              <a:t>Like arrays or lists but with </a:t>
            </a:r>
            <a:r>
              <a:rPr lang="en-US" i="1" dirty="0"/>
              <a:t>seq {}</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seq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seq&lt;int&gt; = seq [1; 4; 9; 16; ...]</a:t>
            </a:r>
            <a:endParaRPr lang="en-US" b="0" dirty="0">
              <a:solidFill>
                <a:srgbClr val="C792EA"/>
              </a:solidFill>
              <a:effectLst/>
              <a:latin typeface="Roboto Mono" panose="00000009000000000000" pitchFamily="49" charset="0"/>
              <a:ea typeface="Roboto Mono" panose="00000009000000000000" pitchFamily="49" charset="0"/>
            </a:endParaRP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seq {</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i </a:t>
            </a:r>
            <a:r>
              <a:rPr lang="en-US" b="0" dirty="0">
                <a:solidFill>
                  <a:srgbClr val="C792EA"/>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seq&lt;int&gt; = seq [1; 2; 3; 4; ...]</a:t>
            </a:r>
            <a:endParaRPr lang="en-US" b="0" dirty="0">
              <a:solidFill>
                <a:srgbClr val="C792EA"/>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7102049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Efficiency</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A list or array must first be allocated before it can be used</a:t>
            </a:r>
          </a:p>
          <a:p>
            <a:pPr>
              <a:spcAft>
                <a:spcPts val="600"/>
              </a:spcAft>
            </a:pPr>
            <a:r>
              <a:rPr lang="en-US" dirty="0"/>
              <a:t>Sequence starts right away and only takes the space O(1)</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i="1" dirty="0">
                <a:solidFill>
                  <a:srgbClr val="546E7A"/>
                </a:solidFill>
                <a:effectLst/>
                <a:latin typeface="Roboto Mono" panose="00000009000000000000" pitchFamily="49" charset="0"/>
                <a:ea typeface="Roboto Mono" panose="00000009000000000000" pitchFamily="49" charset="0"/>
              </a:rPr>
              <a:t>// this takes a while before output starts or running out of memory</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100000000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a:t>
            </a: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output starts immediately, barely uses any memory</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seq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100000000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a:t>
            </a:r>
          </a:p>
        </p:txBody>
      </p:sp>
    </p:spTree>
    <p:extLst>
      <p:ext uri="{BB962C8B-B14F-4D97-AF65-F5344CB8AC3E}">
        <p14:creationId xmlns:p14="http://schemas.microsoft.com/office/powerpoint/2010/main" val="247835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Sequences are useful as function return values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Calculation of the next prime is not done until the next iteration</a:t>
            </a:r>
          </a:p>
          <a:p>
            <a:pPr>
              <a:spcAft>
                <a:spcPts val="600"/>
              </a:spcAft>
            </a:pPr>
            <a:r>
              <a:rPr lang="en-US" dirty="0"/>
              <a:t>Seq retains a state machine / closure on the generator which picks up where it last returned</a:t>
            </a:r>
          </a:p>
          <a:p>
            <a:pPr>
              <a:spcAft>
                <a:spcPts val="600"/>
              </a:spcAft>
            </a:pPr>
            <a:r>
              <a:rPr lang="en-US" dirty="0"/>
              <a:t>Continues until the sequence completes</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isprime</a:t>
            </a:r>
            <a:r>
              <a:rPr lang="en-US" b="0" dirty="0">
                <a:solidFill>
                  <a:srgbClr val="FF5370"/>
                </a:solidFill>
                <a:effectLst/>
                <a:latin typeface="Roboto Mono" panose="00000009000000000000" pitchFamily="49" charset="0"/>
                <a:ea typeface="Roboto Mono" panose="00000009000000000000" pitchFamily="49" charset="0"/>
              </a:rPr>
              <a:t> n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check</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n</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n % i </a:t>
            </a:r>
            <a:r>
              <a:rPr lang="en-US" b="0" dirty="0">
                <a:solidFill>
                  <a:srgbClr val="C792EA"/>
                </a:solidFill>
                <a:effectLst/>
                <a:latin typeface="Roboto Mono" panose="00000009000000000000" pitchFamily="49" charset="0"/>
                <a:ea typeface="Roboto Mono" panose="00000009000000000000" pitchFamily="49" charset="0"/>
              </a:rPr>
              <a:t>&lt;&gt;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&amp;&amp;</a:t>
            </a:r>
            <a:r>
              <a:rPr lang="en-US" b="0" dirty="0">
                <a:solidFill>
                  <a:srgbClr val="EEFFFF"/>
                </a:solidFill>
                <a:effectLst/>
                <a:latin typeface="Roboto Mono" panose="00000009000000000000" pitchFamily="49" charset="0"/>
                <a:ea typeface="Roboto Mono" panose="00000009000000000000" pitchFamily="49" charset="0"/>
              </a:rPr>
              <a:t> check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check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aSequence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seq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n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isprime</a:t>
            </a:r>
            <a:r>
              <a:rPr lang="en-US" b="0" dirty="0">
                <a:solidFill>
                  <a:srgbClr val="EEFFFF"/>
                </a:solidFill>
                <a:effectLst/>
                <a:latin typeface="Roboto Mono" panose="00000009000000000000" pitchFamily="49" charset="0"/>
                <a:ea typeface="Roboto Mono" panose="00000009000000000000" pitchFamily="49" charset="0"/>
              </a:rPr>
              <a:t> n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n</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aSequence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%d</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p:txBody>
      </p:sp>
    </p:spTree>
    <p:extLst>
      <p:ext uri="{BB962C8B-B14F-4D97-AF65-F5344CB8AC3E}">
        <p14:creationId xmlns:p14="http://schemas.microsoft.com/office/powerpoint/2010/main" val="27100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Maps, Sets and Dictionaries</a:t>
            </a:r>
          </a:p>
        </p:txBody>
      </p:sp>
    </p:spTree>
    <p:extLst>
      <p:ext uri="{BB962C8B-B14F-4D97-AF65-F5344CB8AC3E}">
        <p14:creationId xmlns:p14="http://schemas.microsoft.com/office/powerpoint/2010/main" val="2470887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Immutable Dictionary</a:t>
            </a:r>
          </a:p>
        </p:txBody>
      </p:sp>
      <p:sp>
        <p:nvSpPr>
          <p:cNvPr id="2" name="Text Placeholder 1"/>
          <p:cNvSpPr>
            <a:spLocks noGrp="1"/>
          </p:cNvSpPr>
          <p:nvPr>
            <p:ph type="body" sz="quarter" idx="10"/>
          </p:nvPr>
        </p:nvSpPr>
        <p:spPr>
          <a:xfrm>
            <a:off x="5073227" y="1625601"/>
            <a:ext cx="6929383" cy="4551364"/>
          </a:xfrm>
          <a:prstGeom prst="rect">
            <a:avLst/>
          </a:prstGeom>
        </p:spPr>
        <p:txBody>
          <a:bodyPr/>
          <a:lstStyle/>
          <a:p>
            <a:r>
              <a:rPr lang="en-US" dirty="0"/>
              <a:t>F# immutable implementation of </a:t>
            </a:r>
            <a:r>
              <a:rPr lang="en-US" dirty="0" err="1"/>
              <a:t>IDictionary</a:t>
            </a:r>
            <a:r>
              <a:rPr lang="en-US" dirty="0"/>
              <a:t>&lt;K,V&gt;</a:t>
            </a:r>
          </a:p>
          <a:p>
            <a:r>
              <a:rPr lang="en-US" dirty="0"/>
              <a:t>All keys and values specified at initialization</a:t>
            </a:r>
          </a:p>
        </p:txBody>
      </p:sp>
      <p:pic>
        <p:nvPicPr>
          <p:cNvPr id="24578" name="Picture 2">
            <a:extLst>
              <a:ext uri="{FF2B5EF4-FFF2-40B4-BE49-F238E27FC236}">
                <a16:creationId xmlns:a16="http://schemas.microsoft.com/office/drawing/2014/main" id="{28D4EA00-EB05-4C3B-BB41-B46F1031BB8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546331"/>
            <a:ext cx="3497263" cy="27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24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892" y="570867"/>
            <a:ext cx="7877419" cy="2808060"/>
          </a:xfrm>
        </p:spPr>
        <p:txBody>
          <a:bodyPr/>
          <a:lstStyle/>
          <a:p>
            <a:r>
              <a:rPr lang="en-US" dirty="0"/>
              <a:t>F# and the .NET CLI</a:t>
            </a:r>
          </a:p>
        </p:txBody>
      </p:sp>
    </p:spTree>
    <p:extLst>
      <p:ext uri="{BB962C8B-B14F-4D97-AF65-F5344CB8AC3E}">
        <p14:creationId xmlns:p14="http://schemas.microsoft.com/office/powerpoint/2010/main" val="175002432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Mutable Dictionary syntax</a:t>
            </a:r>
          </a:p>
        </p:txBody>
      </p:sp>
      <p:sp>
        <p:nvSpPr>
          <p:cNvPr id="2" name="Text Placeholder 1"/>
          <p:cNvSpPr>
            <a:spLocks noGrp="1"/>
          </p:cNvSpPr>
          <p:nvPr>
            <p:ph type="body" sz="quarter" idx="10"/>
          </p:nvPr>
        </p:nvSpPr>
        <p:spPr>
          <a:xfrm>
            <a:off x="268189" y="292609"/>
            <a:ext cx="11796564"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inventory</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IDictionary</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Apples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0.33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Oranges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0.23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Bananas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0.45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dict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bananas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inventory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Bananas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these are errors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inventory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Cherries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0.76</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inventory.Add</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Oranges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0.25</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inventory.Remove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Tangerines</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9" name="Content Placeholder 2">
            <a:extLst>
              <a:ext uri="{FF2B5EF4-FFF2-40B4-BE49-F238E27FC236}">
                <a16:creationId xmlns:a16="http://schemas.microsoft.com/office/drawing/2014/main" id="{F3ED82AA-CAE6-4714-BB3F-E44874E73E84}"/>
              </a:ext>
            </a:extLst>
          </p:cNvPr>
          <p:cNvSpPr txBox="1">
            <a:spLocks/>
          </p:cNvSpPr>
          <p:nvPr/>
        </p:nvSpPr>
        <p:spPr>
          <a:xfrm>
            <a:off x="282935" y="5135233"/>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i="1" dirty="0" err="1">
                <a:solidFill>
                  <a:srgbClr val="404040"/>
                </a:solidFill>
                <a:latin typeface="PS TT Commons DemiBold"/>
              </a:rPr>
              <a:t>dict</a:t>
            </a:r>
            <a:r>
              <a:rPr lang="en-US" dirty="0">
                <a:solidFill>
                  <a:srgbClr val="404040"/>
                </a:solidFill>
                <a:latin typeface="PS TT Commons DemiBold"/>
              </a:rPr>
              <a:t> function builds a read only dictionary from a sequence of key value pairs</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Implements </a:t>
            </a:r>
            <a:r>
              <a:rPr lang="en-US" dirty="0" err="1">
                <a:solidFill>
                  <a:srgbClr val="404040"/>
                </a:solidFill>
                <a:latin typeface="PS TT Commons DemiBold"/>
              </a:rPr>
              <a:t>IDictionary</a:t>
            </a:r>
            <a:r>
              <a:rPr lang="en-US" dirty="0">
                <a:solidFill>
                  <a:srgbClr val="404040"/>
                </a:solidFill>
                <a:latin typeface="PS TT Commons DemiBold"/>
              </a:rPr>
              <a:t>&lt;K,V&gt; but immutable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Can infer the generic types</a:t>
            </a:r>
          </a:p>
        </p:txBody>
      </p:sp>
    </p:spTree>
    <p:extLst>
      <p:ext uri="{BB962C8B-B14F-4D97-AF65-F5344CB8AC3E}">
        <p14:creationId xmlns:p14="http://schemas.microsoft.com/office/powerpoint/2010/main" val="13842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Mutable Dictionary</a:t>
            </a:r>
          </a:p>
        </p:txBody>
      </p:sp>
      <p:sp>
        <p:nvSpPr>
          <p:cNvPr id="2" name="Text Placeholder 1"/>
          <p:cNvSpPr>
            <a:spLocks noGrp="1"/>
          </p:cNvSpPr>
          <p:nvPr>
            <p:ph type="body" sz="quarter" idx="10"/>
          </p:nvPr>
        </p:nvSpPr>
        <p:spPr>
          <a:prstGeom prst="rect">
            <a:avLst/>
          </a:prstGeom>
        </p:spPr>
        <p:txBody>
          <a:bodyPr/>
          <a:lstStyle/>
          <a:p>
            <a:r>
              <a:rPr lang="en-US" dirty="0"/>
              <a:t>Simply the .NET generic dictionary object</a:t>
            </a:r>
          </a:p>
          <a:p>
            <a:r>
              <a:rPr lang="en-US" dirty="0"/>
              <a:t>Completely mutable</a:t>
            </a:r>
          </a:p>
          <a:p>
            <a:r>
              <a:rPr lang="en-US" dirty="0"/>
              <a:t>But you can leverage F# inference</a:t>
            </a:r>
          </a:p>
        </p:txBody>
      </p:sp>
      <p:pic>
        <p:nvPicPr>
          <p:cNvPr id="24578" name="Picture 2">
            <a:extLst>
              <a:ext uri="{FF2B5EF4-FFF2-40B4-BE49-F238E27FC236}">
                <a16:creationId xmlns:a16="http://schemas.microsoft.com/office/drawing/2014/main" id="{28D4EA00-EB05-4C3B-BB41-B46F1031BB8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546331"/>
            <a:ext cx="3497263" cy="27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537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Maps</a:t>
            </a:r>
          </a:p>
        </p:txBody>
      </p:sp>
      <p:sp>
        <p:nvSpPr>
          <p:cNvPr id="2" name="Text Placeholder 1"/>
          <p:cNvSpPr>
            <a:spLocks noGrp="1"/>
          </p:cNvSpPr>
          <p:nvPr>
            <p:ph type="body" sz="quarter" idx="10"/>
          </p:nvPr>
        </p:nvSpPr>
        <p:spPr>
          <a:prstGeom prst="rect">
            <a:avLst/>
          </a:prstGeom>
        </p:spPr>
        <p:txBody>
          <a:bodyPr/>
          <a:lstStyle/>
          <a:p>
            <a:r>
              <a:rPr lang="en-US" dirty="0"/>
              <a:t>Intrinsic F# type</a:t>
            </a:r>
          </a:p>
          <a:p>
            <a:r>
              <a:rPr lang="en-US" dirty="0"/>
              <a:t>Immutable</a:t>
            </a:r>
          </a:p>
          <a:p>
            <a:r>
              <a:rPr lang="en-US" dirty="0"/>
              <a:t>Each key maps to a single value</a:t>
            </a:r>
          </a:p>
          <a:p>
            <a:r>
              <a:rPr lang="en-US" dirty="0"/>
              <a:t>Like a </a:t>
            </a:r>
            <a:r>
              <a:rPr lang="en-US" dirty="0" err="1"/>
              <a:t>dict</a:t>
            </a:r>
            <a:r>
              <a:rPr lang="en-US" dirty="0"/>
              <a:t>, but with record like behavior</a:t>
            </a:r>
          </a:p>
          <a:p>
            <a:r>
              <a:rPr lang="en-US" dirty="0"/>
              <a:t>Good support to F# types and pipelining</a:t>
            </a:r>
          </a:p>
        </p:txBody>
      </p:sp>
      <p:pic>
        <p:nvPicPr>
          <p:cNvPr id="28674" name="Picture 2">
            <a:extLst>
              <a:ext uri="{FF2B5EF4-FFF2-40B4-BE49-F238E27FC236}">
                <a16:creationId xmlns:a16="http://schemas.microsoft.com/office/drawing/2014/main" id="{D1C1A231-1428-4C13-A422-3AC722413F0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14729"/>
            <a:ext cx="3497263" cy="317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1266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Map syntax</a:t>
            </a:r>
          </a:p>
        </p:txBody>
      </p:sp>
      <p:sp>
        <p:nvSpPr>
          <p:cNvPr id="2" name="Text Placeholder 1"/>
          <p:cNvSpPr>
            <a:spLocks noGrp="1"/>
          </p:cNvSpPr>
          <p:nvPr>
            <p:ph type="body" sz="quarter" idx="10"/>
          </p:nvPr>
        </p:nvSpPr>
        <p:spPr>
          <a:xfrm>
            <a:off x="268189" y="292609"/>
            <a:ext cx="11796564" cy="3711471"/>
          </a:xfrm>
        </p:spPr>
        <p:txBody>
          <a:bodyPr/>
          <a:lstStyle/>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capitals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USA</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Washington D.C</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Canada</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Ottawa</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France</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Paris</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Map.ofList</a:t>
            </a:r>
            <a:endParaRPr lang="en-US" b="0" dirty="0">
              <a:solidFill>
                <a:srgbClr val="EEFFFF"/>
              </a:solidFill>
              <a:effectLst/>
              <a:latin typeface="Consolas" panose="020B0609020204030204" pitchFamily="49" charset="0"/>
            </a:endParaRPr>
          </a:p>
          <a:p>
            <a:r>
              <a:rPr lang="en-US" dirty="0" err="1">
                <a:solidFill>
                  <a:srgbClr val="EEFFFF"/>
                </a:solidFill>
                <a:latin typeface="Consolas" panose="020B0609020204030204" pitchFamily="49" charset="0"/>
              </a:rPr>
              <a:t>val</a:t>
            </a:r>
            <a:r>
              <a:rPr lang="en-US" dirty="0">
                <a:solidFill>
                  <a:srgbClr val="EEFFFF"/>
                </a:solidFill>
                <a:latin typeface="Consolas" panose="020B0609020204030204" pitchFamily="49" charset="0"/>
              </a:rPr>
              <a:t> capitals: Map&lt;</a:t>
            </a:r>
            <a:r>
              <a:rPr lang="en-US" dirty="0" err="1">
                <a:solidFill>
                  <a:srgbClr val="EEFFFF"/>
                </a:solidFill>
                <a:latin typeface="Consolas" panose="020B0609020204030204" pitchFamily="49" charset="0"/>
              </a:rPr>
              <a:t>string,string</a:t>
            </a:r>
            <a:r>
              <a:rPr lang="en-US" dirty="0">
                <a:solidFill>
                  <a:srgbClr val="EEFFFF"/>
                </a:solidFill>
                <a:latin typeface="Consolas" panose="020B0609020204030204" pitchFamily="49" charset="0"/>
              </a:rPr>
              <a:t>&gt; =</a:t>
            </a:r>
          </a:p>
          <a:p>
            <a:r>
              <a:rPr lang="en-US" dirty="0">
                <a:solidFill>
                  <a:srgbClr val="EEFFFF"/>
                </a:solidFill>
                <a:latin typeface="Consolas" panose="020B0609020204030204" pitchFamily="49" charset="0"/>
              </a:rPr>
              <a:t>  map [("Canada", "Ottawa"); ("France", "Paris"); ("USA", "Washington D.C")]</a:t>
            </a:r>
          </a:p>
          <a:p>
            <a:endParaRPr lang="en-US" dirty="0">
              <a:solidFill>
                <a:srgbClr val="EEFFFF"/>
              </a:solidFill>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usa</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capitals</a:t>
            </a:r>
            <a:r>
              <a:rPr lang="en-US" b="0" dirty="0">
                <a:solidFill>
                  <a:srgbClr val="C792EA"/>
                </a:solidFill>
                <a:effectLst/>
                <a:latin typeface="Consolas" panose="020B0609020204030204" pitchFamily="49" charset="0"/>
              </a:rPr>
              <a:t>[</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USA</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 // </a:t>
            </a:r>
            <a:r>
              <a:rPr lang="en-US" b="0" dirty="0" err="1">
                <a:solidFill>
                  <a:srgbClr val="C792EA"/>
                </a:solidFill>
                <a:effectLst/>
                <a:latin typeface="Consolas" panose="020B0609020204030204" pitchFamily="49" charset="0"/>
              </a:rPr>
              <a:t>val</a:t>
            </a:r>
            <a:r>
              <a:rPr lang="en-US" b="0" dirty="0">
                <a:solidFill>
                  <a:srgbClr val="C792EA"/>
                </a:solidFill>
                <a:effectLst/>
                <a:latin typeface="Consolas" panose="020B0609020204030204" pitchFamily="49" charset="0"/>
              </a:rPr>
              <a:t> </a:t>
            </a:r>
            <a:r>
              <a:rPr lang="en-US" b="0" dirty="0" err="1">
                <a:solidFill>
                  <a:srgbClr val="C792EA"/>
                </a:solidFill>
                <a:effectLst/>
                <a:latin typeface="Consolas" panose="020B0609020204030204" pitchFamily="49" charset="0"/>
              </a:rPr>
              <a:t>usa</a:t>
            </a:r>
            <a:r>
              <a:rPr lang="en-US" b="0" dirty="0">
                <a:solidFill>
                  <a:srgbClr val="C792EA"/>
                </a:solidFill>
                <a:effectLst/>
                <a:latin typeface="Consolas" panose="020B0609020204030204" pitchFamily="49" charset="0"/>
              </a:rPr>
              <a:t>: string = "Washington D.C"</a:t>
            </a:r>
            <a:endParaRPr lang="en-US" b="0" dirty="0">
              <a:solidFill>
                <a:srgbClr val="EEFFFF"/>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canada</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capitals</a:t>
            </a:r>
            <a:r>
              <a:rPr lang="en-US" b="0" dirty="0">
                <a:solidFill>
                  <a:srgbClr val="C792EA"/>
                </a:solidFill>
                <a:effectLst/>
                <a:latin typeface="Consolas" panose="020B0609020204030204" pitchFamily="49" charset="0"/>
              </a:rPr>
              <a:t>[</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Canada</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 // </a:t>
            </a:r>
            <a:r>
              <a:rPr lang="en-US" b="0" dirty="0" err="1">
                <a:solidFill>
                  <a:srgbClr val="C792EA"/>
                </a:solidFill>
                <a:effectLst/>
                <a:latin typeface="Consolas" panose="020B0609020204030204" pitchFamily="49" charset="0"/>
              </a:rPr>
              <a:t>val</a:t>
            </a:r>
            <a:r>
              <a:rPr lang="en-US" b="0" dirty="0">
                <a:solidFill>
                  <a:srgbClr val="C792EA"/>
                </a:solidFill>
                <a:effectLst/>
                <a:latin typeface="Consolas" panose="020B0609020204030204" pitchFamily="49" charset="0"/>
              </a:rPr>
              <a:t> </a:t>
            </a:r>
            <a:r>
              <a:rPr lang="en-US" b="0" dirty="0" err="1">
                <a:solidFill>
                  <a:srgbClr val="C792EA"/>
                </a:solidFill>
                <a:effectLst/>
                <a:latin typeface="Consolas" panose="020B0609020204030204" pitchFamily="49" charset="0"/>
              </a:rPr>
              <a:t>canada</a:t>
            </a:r>
            <a:r>
              <a:rPr lang="en-US" b="0" dirty="0">
                <a:solidFill>
                  <a:srgbClr val="C792EA"/>
                </a:solidFill>
                <a:effectLst/>
                <a:latin typeface="Consolas" panose="020B0609020204030204" pitchFamily="49" charset="0"/>
              </a:rPr>
              <a:t>: string = "Ottawa“</a:t>
            </a:r>
          </a:p>
          <a:p>
            <a:endParaRPr lang="en-US" b="0" dirty="0">
              <a:solidFill>
                <a:srgbClr val="EEFFFF"/>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newCapitals</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p>
          <a:p>
            <a:r>
              <a:rPr lang="en-US" b="0" dirty="0">
                <a:solidFill>
                  <a:srgbClr val="EEFFFF"/>
                </a:solidFill>
                <a:effectLst/>
                <a:latin typeface="Consolas" panose="020B0609020204030204" pitchFamily="49" charset="0"/>
              </a:rPr>
              <a:t>    capitals</a:t>
            </a:r>
          </a:p>
          <a:p>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Map.add</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Japan</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Tokyo</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Map.remove</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France</a:t>
            </a:r>
            <a:r>
              <a:rPr lang="en-US" b="0" dirty="0">
                <a:solidFill>
                  <a:srgbClr val="89DDFF"/>
                </a:solidFill>
                <a:effectLst/>
                <a:latin typeface="Consolas" panose="020B0609020204030204" pitchFamily="49" charset="0"/>
              </a:rPr>
              <a:t>“</a:t>
            </a: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newCapitals</a:t>
            </a:r>
            <a:r>
              <a:rPr lang="en-US" b="0" dirty="0">
                <a:solidFill>
                  <a:srgbClr val="EEFFFF"/>
                </a:solidFill>
                <a:effectLst/>
                <a:latin typeface="Consolas" panose="020B0609020204030204" pitchFamily="49" charset="0"/>
              </a:rPr>
              <a:t>: Map&lt;</a:t>
            </a:r>
            <a:r>
              <a:rPr lang="en-US" b="0" dirty="0" err="1">
                <a:solidFill>
                  <a:srgbClr val="EEFFFF"/>
                </a:solidFill>
                <a:effectLst/>
                <a:latin typeface="Consolas" panose="020B0609020204030204" pitchFamily="49" charset="0"/>
              </a:rPr>
              <a:t>string,string</a:t>
            </a:r>
            <a:r>
              <a:rPr lang="en-US" b="0" dirty="0">
                <a:solidFill>
                  <a:srgbClr val="EEFFFF"/>
                </a:solidFill>
                <a:effectLst/>
                <a:latin typeface="Consolas" panose="020B0609020204030204" pitchFamily="49" charset="0"/>
              </a:rPr>
              <a:t>&gt; = </a:t>
            </a:r>
          </a:p>
          <a:p>
            <a:r>
              <a:rPr lang="en-US" b="0" dirty="0">
                <a:solidFill>
                  <a:srgbClr val="EEFFFF"/>
                </a:solidFill>
                <a:effectLst/>
                <a:latin typeface="Consolas" panose="020B0609020204030204" pitchFamily="49" charset="0"/>
              </a:rPr>
              <a:t>  map [("Canada", "Ottawa"); ("Japan", "Tokyo"); ("USA", "Washington D.C")]</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10" name="Content Placeholder 2">
            <a:extLst>
              <a:ext uri="{FF2B5EF4-FFF2-40B4-BE49-F238E27FC236}">
                <a16:creationId xmlns:a16="http://schemas.microsoft.com/office/drawing/2014/main" id="{0A680A24-3C68-4C08-AEFB-C486CD2E8C44}"/>
              </a:ext>
            </a:extLst>
          </p:cNvPr>
          <p:cNvSpPr txBox="1">
            <a:spLocks/>
          </p:cNvSpPr>
          <p:nvPr/>
        </p:nvSpPr>
        <p:spPr>
          <a:xfrm>
            <a:off x="304799" y="5135233"/>
            <a:ext cx="11633723"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lvl="0">
              <a:spcAft>
                <a:spcPts val="600"/>
              </a:spcAft>
              <a:defRPr/>
            </a:pPr>
            <a:r>
              <a:rPr lang="en-US" dirty="0">
                <a:solidFill>
                  <a:srgbClr val="404040"/>
                </a:solidFill>
              </a:rPr>
              <a:t>Create set from list, array or sequence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Add and remove operations return a new map (old is left in-tact)</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Adding a key that exists updates the old key (but still a new map)</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p:txBody>
      </p:sp>
    </p:spTree>
    <p:extLst>
      <p:ext uri="{BB962C8B-B14F-4D97-AF65-F5344CB8AC3E}">
        <p14:creationId xmlns:p14="http://schemas.microsoft.com/office/powerpoint/2010/main" val="8896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Sets</a:t>
            </a:r>
          </a:p>
        </p:txBody>
      </p:sp>
      <p:sp>
        <p:nvSpPr>
          <p:cNvPr id="2" name="Text Placeholder 1"/>
          <p:cNvSpPr>
            <a:spLocks noGrp="1"/>
          </p:cNvSpPr>
          <p:nvPr>
            <p:ph type="body" sz="quarter" idx="10"/>
          </p:nvPr>
        </p:nvSpPr>
        <p:spPr>
          <a:prstGeom prst="rect">
            <a:avLst/>
          </a:prstGeom>
        </p:spPr>
        <p:txBody>
          <a:bodyPr/>
          <a:lstStyle/>
          <a:p>
            <a:r>
              <a:rPr lang="en-US" dirty="0"/>
              <a:t>Collection of distinct objects</a:t>
            </a:r>
          </a:p>
          <a:p>
            <a:r>
              <a:rPr lang="en-US" dirty="0"/>
              <a:t>Immutable</a:t>
            </a:r>
          </a:p>
          <a:p>
            <a:r>
              <a:rPr lang="en-US" dirty="0"/>
              <a:t>Sorted</a:t>
            </a:r>
          </a:p>
          <a:p>
            <a:r>
              <a:rPr lang="en-US" dirty="0"/>
              <a:t>Duplicates not allowed (but not an exception)</a:t>
            </a:r>
          </a:p>
        </p:txBody>
      </p:sp>
      <p:pic>
        <p:nvPicPr>
          <p:cNvPr id="26626" name="Picture 2">
            <a:extLst>
              <a:ext uri="{FF2B5EF4-FFF2-40B4-BE49-F238E27FC236}">
                <a16:creationId xmlns:a16="http://schemas.microsoft.com/office/drawing/2014/main" id="{14E8D06E-93BD-4E91-97DA-C91D793B724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59846"/>
            <a:ext cx="3497263" cy="348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1625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 syntax</a:t>
            </a:r>
          </a:p>
        </p:txBody>
      </p:sp>
      <p:sp>
        <p:nvSpPr>
          <p:cNvPr id="2" name="Text Placeholder 1"/>
          <p:cNvSpPr>
            <a:spLocks noGrp="1"/>
          </p:cNvSpPr>
          <p:nvPr>
            <p:ph type="body" sz="quarter" idx="10"/>
          </p:nvPr>
        </p:nvSpPr>
        <p:spPr>
          <a:xfrm>
            <a:off x="268188" y="292609"/>
            <a:ext cx="12112997"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set1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Set.ofList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set ["A"; "B"; "C"]</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set2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D</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Set.ofArray</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set ["A"; "C"; "D"; "E"]</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set3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Set.ofArray</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set3: Set&lt;string&gt; = set ["B"; "C"]</a:t>
            </a:r>
          </a:p>
          <a:p>
            <a:endParaRPr lang="da-DK" b="0" dirty="0">
              <a:solidFill>
                <a:srgbClr val="C792EA"/>
              </a:solidFill>
              <a:effectLst/>
              <a:latin typeface="Roboto Mono" panose="00000009000000000000" pitchFamily="49" charset="0"/>
              <a:ea typeface="Roboto Mono" panose="00000009000000000000" pitchFamily="49" charset="0"/>
            </a:endParaRPr>
          </a:p>
          <a:p>
            <a:r>
              <a:rPr lang="da-DK" b="0" dirty="0">
                <a:solidFill>
                  <a:srgbClr val="C792EA"/>
                </a:solidFill>
                <a:effectLst/>
                <a:latin typeface="Roboto Mono" panose="00000009000000000000" pitchFamily="49" charset="0"/>
                <a:ea typeface="Roboto Mono" panose="00000009000000000000" pitchFamily="49" charset="0"/>
              </a:rPr>
              <a:t>let</a:t>
            </a:r>
            <a:r>
              <a:rPr lang="da-DK" b="0" dirty="0">
                <a:solidFill>
                  <a:srgbClr val="EEFFFF"/>
                </a:solidFill>
                <a:effectLst/>
                <a:latin typeface="Roboto Mono" panose="00000009000000000000" pitchFamily="49" charset="0"/>
                <a:ea typeface="Roboto Mono" panose="00000009000000000000" pitchFamily="49" charset="0"/>
              </a:rPr>
              <a:t> set4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set1.Add</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89DDFF"/>
                </a:solidFill>
                <a:effectLst/>
                <a:latin typeface="Roboto Mono" panose="00000009000000000000" pitchFamily="49" charset="0"/>
                <a:ea typeface="Roboto Mono" panose="00000009000000000000" pitchFamily="49" charset="0"/>
              </a:rPr>
              <a:t>"</a:t>
            </a:r>
            <a:r>
              <a:rPr lang="da-DK" b="0" dirty="0">
                <a:solidFill>
                  <a:srgbClr val="C3E88D"/>
                </a:solidFill>
                <a:effectLst/>
                <a:latin typeface="Roboto Mono" panose="00000009000000000000" pitchFamily="49" charset="0"/>
                <a:ea typeface="Roboto Mono" panose="00000009000000000000" pitchFamily="49" charset="0"/>
              </a:rPr>
              <a:t>Z</a:t>
            </a:r>
            <a:r>
              <a:rPr lang="da-DK" b="0" dirty="0">
                <a:solidFill>
                  <a:srgbClr val="89DDFF"/>
                </a:solidFill>
                <a:effectLst/>
                <a:latin typeface="Roboto Mono" panose="00000009000000000000" pitchFamily="49" charset="0"/>
                <a:ea typeface="Roboto Mono" panose="00000009000000000000" pitchFamily="49" charset="0"/>
              </a:rPr>
              <a:t>"</a:t>
            </a:r>
            <a:r>
              <a:rPr lang="da-DK" b="0" dirty="0">
                <a:solidFill>
                  <a:srgbClr val="C792EA"/>
                </a:solidFill>
                <a:effectLst/>
                <a:latin typeface="Roboto Mono" panose="00000009000000000000" pitchFamily="49" charset="0"/>
                <a:ea typeface="Roboto Mono" panose="00000009000000000000" pitchFamily="49" charset="0"/>
              </a:rPr>
              <a:t>) </a:t>
            </a:r>
            <a:r>
              <a:rPr lang="da-DK" b="0" dirty="0">
                <a:solidFill>
                  <a:schemeClr val="bg2">
                    <a:lumMod val="90000"/>
                  </a:schemeClr>
                </a:solidFill>
                <a:effectLst/>
                <a:latin typeface="Roboto Mono" panose="00000009000000000000" pitchFamily="49" charset="0"/>
                <a:ea typeface="Roboto Mono" panose="00000009000000000000" pitchFamily="49" charset="0"/>
              </a:rPr>
              <a:t>// set ["A"; "B"; "C"; "Z"]</a:t>
            </a:r>
          </a:p>
          <a:p>
            <a:r>
              <a:rPr lang="da-DK" b="0" dirty="0">
                <a:solidFill>
                  <a:srgbClr val="C792EA"/>
                </a:solidFill>
                <a:effectLst/>
                <a:latin typeface="Roboto Mono" panose="00000009000000000000" pitchFamily="49" charset="0"/>
                <a:ea typeface="Roboto Mono" panose="00000009000000000000" pitchFamily="49" charset="0"/>
              </a:rPr>
              <a:t>let</a:t>
            </a:r>
            <a:r>
              <a:rPr lang="da-DK" b="0" dirty="0">
                <a:solidFill>
                  <a:srgbClr val="EEFFFF"/>
                </a:solidFill>
                <a:effectLst/>
                <a:latin typeface="Roboto Mono" panose="00000009000000000000" pitchFamily="49" charset="0"/>
                <a:ea typeface="Roboto Mono" panose="00000009000000000000" pitchFamily="49" charset="0"/>
              </a:rPr>
              <a:t> set5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set2.Remove</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89DDFF"/>
                </a:solidFill>
                <a:effectLst/>
                <a:latin typeface="Roboto Mono" panose="00000009000000000000" pitchFamily="49" charset="0"/>
                <a:ea typeface="Roboto Mono" panose="00000009000000000000" pitchFamily="49" charset="0"/>
              </a:rPr>
              <a:t>"</a:t>
            </a:r>
            <a:r>
              <a:rPr lang="da-DK" b="0" dirty="0">
                <a:solidFill>
                  <a:srgbClr val="C3E88D"/>
                </a:solidFill>
                <a:effectLst/>
                <a:latin typeface="Roboto Mono" panose="00000009000000000000" pitchFamily="49" charset="0"/>
                <a:ea typeface="Roboto Mono" panose="00000009000000000000" pitchFamily="49" charset="0"/>
              </a:rPr>
              <a:t>F</a:t>
            </a:r>
            <a:r>
              <a:rPr lang="da-DK" b="0" dirty="0">
                <a:solidFill>
                  <a:srgbClr val="89DDFF"/>
                </a:solidFill>
                <a:effectLst/>
                <a:latin typeface="Roboto Mono" panose="00000009000000000000" pitchFamily="49" charset="0"/>
                <a:ea typeface="Roboto Mono" panose="00000009000000000000" pitchFamily="49" charset="0"/>
              </a:rPr>
              <a:t>"</a:t>
            </a:r>
            <a:r>
              <a:rPr lang="da-DK" b="0" dirty="0">
                <a:solidFill>
                  <a:srgbClr val="C792EA"/>
                </a:solidFill>
                <a:effectLst/>
                <a:latin typeface="Roboto Mono" panose="00000009000000000000" pitchFamily="49" charset="0"/>
                <a:ea typeface="Roboto Mono" panose="00000009000000000000" pitchFamily="49" charset="0"/>
              </a:rPr>
              <a:t>) </a:t>
            </a:r>
            <a:r>
              <a:rPr lang="da-DK" b="0" dirty="0">
                <a:solidFill>
                  <a:schemeClr val="bg2">
                    <a:lumMod val="90000"/>
                  </a:schemeClr>
                </a:solidFill>
                <a:effectLst/>
                <a:latin typeface="Roboto Mono" panose="00000009000000000000" pitchFamily="49" charset="0"/>
                <a:ea typeface="Roboto Mono" panose="00000009000000000000" pitchFamily="49" charset="0"/>
              </a:rPr>
              <a:t>// set ["A"; "C"; "D"; "E"]</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union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set3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union: Set&lt;string&gt; = set ["A"; "B"; "C"; "D"; "E"]</a:t>
            </a:r>
            <a:br>
              <a:rPr lang="en-US" b="0" dirty="0">
                <a:solidFill>
                  <a:schemeClr val="bg2">
                    <a:lumMod val="90000"/>
                  </a:schemeClr>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distinctToSet1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set2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distinctToSet1: Set&lt;string&gt; = set ["B"]</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intersect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set1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Set.intersect</a:t>
            </a:r>
            <a:r>
              <a:rPr lang="en-US" b="0" dirty="0">
                <a:solidFill>
                  <a:srgbClr val="EEFFFF"/>
                </a:solidFill>
                <a:effectLst/>
                <a:latin typeface="Roboto Mono" panose="00000009000000000000" pitchFamily="49" charset="0"/>
                <a:ea typeface="Roboto Mono" panose="00000009000000000000" pitchFamily="49" charset="0"/>
              </a:rPr>
              <a:t> set2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intersect: Set&lt;string&gt; = set ["A"; </a:t>
            </a:r>
            <a:r>
              <a:rPr lang="en-US" b="0" dirty="0">
                <a:solidFill>
                  <a:srgbClr val="EEFFFF"/>
                </a:solidFill>
                <a:effectLst/>
                <a:latin typeface="Roboto Mono" panose="00000009000000000000" pitchFamily="49" charset="0"/>
                <a:ea typeface="Roboto Mono" panose="00000009000000000000" pitchFamily="49" charset="0"/>
              </a:rPr>
              <a:t>"C"]</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isSubset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set1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Set.isSubset</a:t>
            </a:r>
            <a:r>
              <a:rPr lang="en-US" b="0" dirty="0">
                <a:solidFill>
                  <a:srgbClr val="EEFFFF"/>
                </a:solidFill>
                <a:effectLst/>
                <a:latin typeface="Roboto Mono" panose="00000009000000000000" pitchFamily="49" charset="0"/>
                <a:ea typeface="Roboto Mono" panose="00000009000000000000" pitchFamily="49" charset="0"/>
              </a:rPr>
              <a:t> set3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isSubset</a:t>
            </a:r>
            <a:r>
              <a:rPr lang="en-US" b="0" dirty="0">
                <a:solidFill>
                  <a:schemeClr val="bg2">
                    <a:lumMod val="90000"/>
                  </a:schemeClr>
                </a:solidFill>
                <a:effectLst/>
                <a:latin typeface="Roboto Mono" panose="00000009000000000000" pitchFamily="49" charset="0"/>
                <a:ea typeface="Roboto Mono" panose="00000009000000000000" pitchFamily="49" charset="0"/>
              </a:rPr>
              <a:t>: bool = true</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Create set from list, array or sequence</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Automatically sorts items</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r>
              <a:rPr lang="en-US" dirty="0">
                <a:solidFill>
                  <a:srgbClr val="404040"/>
                </a:solidFill>
                <a:latin typeface="PS TT Commons DemiBold"/>
              </a:rPr>
              <a:t>Add and remove return new sets leaving existing unmodified</a:t>
            </a: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lang="en-US" dirty="0">
              <a:solidFill>
                <a:srgbClr val="404040"/>
              </a:solidFill>
              <a:latin typeface="PS TT Commons DemiBold"/>
            </a:endParaRPr>
          </a:p>
          <a:p>
            <a:pPr marL="0" marR="0" lvl="0" indent="0" algn="l" defTabSz="586017" rtl="0" eaLnBrk="1" fontAlgn="auto" latinLnBrk="0" hangingPunct="1">
              <a:lnSpc>
                <a:spcPct val="100000"/>
              </a:lnSpc>
              <a:spcBef>
                <a:spcPts val="0"/>
              </a:spcBef>
              <a:spcAft>
                <a:spcPts val="60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28851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EFE2-6951-4373-80F0-8B9AE850F97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884370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Collection Processing</a:t>
            </a:r>
          </a:p>
        </p:txBody>
      </p:sp>
    </p:spTree>
    <p:extLst>
      <p:ext uri="{BB962C8B-B14F-4D97-AF65-F5344CB8AC3E}">
        <p14:creationId xmlns:p14="http://schemas.microsoft.com/office/powerpoint/2010/main" val="8534220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41D01E-FAA1-450F-8070-4B853A4BFBB5}"/>
              </a:ext>
            </a:extLst>
          </p:cNvPr>
          <p:cNvSpPr>
            <a:spLocks noGrp="1"/>
          </p:cNvSpPr>
          <p:nvPr>
            <p:ph type="title"/>
          </p:nvPr>
        </p:nvSpPr>
        <p:spPr/>
        <p:txBody>
          <a:bodyPr/>
          <a:lstStyle/>
          <a:p>
            <a:r>
              <a:rPr lang="en-US" dirty="0"/>
              <a:t>Common Operations on Collections</a:t>
            </a:r>
          </a:p>
        </p:txBody>
      </p:sp>
      <p:sp>
        <p:nvSpPr>
          <p:cNvPr id="5" name="Content Placeholder 4">
            <a:extLst>
              <a:ext uri="{FF2B5EF4-FFF2-40B4-BE49-F238E27FC236}">
                <a16:creationId xmlns:a16="http://schemas.microsoft.com/office/drawing/2014/main" id="{B65B6E7E-D2FA-454D-BC00-561B63AB4E47}"/>
              </a:ext>
            </a:extLst>
          </p:cNvPr>
          <p:cNvSpPr>
            <a:spLocks noGrp="1"/>
          </p:cNvSpPr>
          <p:nvPr>
            <p:ph sz="quarter" idx="11"/>
          </p:nvPr>
        </p:nvSpPr>
        <p:spPr/>
        <p:txBody>
          <a:bodyPr/>
          <a:lstStyle/>
          <a:p>
            <a:r>
              <a:rPr lang="en-US" dirty="0"/>
              <a:t>Filters</a:t>
            </a:r>
          </a:p>
        </p:txBody>
      </p:sp>
      <p:sp>
        <p:nvSpPr>
          <p:cNvPr id="4" name="Content Placeholder 3">
            <a:extLst>
              <a:ext uri="{FF2B5EF4-FFF2-40B4-BE49-F238E27FC236}">
                <a16:creationId xmlns:a16="http://schemas.microsoft.com/office/drawing/2014/main" id="{B850B100-0939-4874-9338-E0FF287F8DB8}"/>
              </a:ext>
            </a:extLst>
          </p:cNvPr>
          <p:cNvSpPr>
            <a:spLocks noGrp="1"/>
          </p:cNvSpPr>
          <p:nvPr>
            <p:ph sz="quarter" idx="10"/>
          </p:nvPr>
        </p:nvSpPr>
        <p:spPr/>
        <p:txBody>
          <a:bodyPr/>
          <a:lstStyle/>
          <a:p>
            <a:r>
              <a:rPr lang="en-US" dirty="0"/>
              <a:t>Iteration</a:t>
            </a:r>
          </a:p>
        </p:txBody>
      </p:sp>
      <p:sp>
        <p:nvSpPr>
          <p:cNvPr id="6" name="Content Placeholder 5">
            <a:extLst>
              <a:ext uri="{FF2B5EF4-FFF2-40B4-BE49-F238E27FC236}">
                <a16:creationId xmlns:a16="http://schemas.microsoft.com/office/drawing/2014/main" id="{58D17029-4BDC-4A09-AE62-4C8B39D61848}"/>
              </a:ext>
            </a:extLst>
          </p:cNvPr>
          <p:cNvSpPr>
            <a:spLocks noGrp="1"/>
          </p:cNvSpPr>
          <p:nvPr>
            <p:ph sz="quarter" idx="12"/>
          </p:nvPr>
        </p:nvSpPr>
        <p:spPr/>
        <p:txBody>
          <a:bodyPr/>
          <a:lstStyle/>
          <a:p>
            <a:r>
              <a:rPr lang="en-US" dirty="0"/>
              <a:t>Maps</a:t>
            </a:r>
          </a:p>
        </p:txBody>
      </p:sp>
      <p:sp>
        <p:nvSpPr>
          <p:cNvPr id="7" name="Content Placeholder 6">
            <a:extLst>
              <a:ext uri="{FF2B5EF4-FFF2-40B4-BE49-F238E27FC236}">
                <a16:creationId xmlns:a16="http://schemas.microsoft.com/office/drawing/2014/main" id="{0DD6AF65-12C3-4674-9A48-61428BECEAB7}"/>
              </a:ext>
            </a:extLst>
          </p:cNvPr>
          <p:cNvSpPr>
            <a:spLocks noGrp="1"/>
          </p:cNvSpPr>
          <p:nvPr>
            <p:ph sz="quarter" idx="13"/>
          </p:nvPr>
        </p:nvSpPr>
        <p:spPr/>
        <p:txBody>
          <a:bodyPr/>
          <a:lstStyle/>
          <a:p>
            <a:r>
              <a:rPr lang="en-US" dirty="0"/>
              <a:t>Grouping</a:t>
            </a:r>
          </a:p>
        </p:txBody>
      </p:sp>
      <p:sp>
        <p:nvSpPr>
          <p:cNvPr id="9" name="Content Placeholder 8">
            <a:extLst>
              <a:ext uri="{FF2B5EF4-FFF2-40B4-BE49-F238E27FC236}">
                <a16:creationId xmlns:a16="http://schemas.microsoft.com/office/drawing/2014/main" id="{A3ACD2B3-1373-42BB-8F58-09D826266E9B}"/>
              </a:ext>
            </a:extLst>
          </p:cNvPr>
          <p:cNvSpPr>
            <a:spLocks noGrp="1"/>
          </p:cNvSpPr>
          <p:nvPr>
            <p:ph sz="quarter" idx="15"/>
          </p:nvPr>
        </p:nvSpPr>
        <p:spPr/>
        <p:txBody>
          <a:bodyPr/>
          <a:lstStyle/>
          <a:p>
            <a:r>
              <a:rPr lang="en-US" dirty="0"/>
              <a:t>Aggregation</a:t>
            </a:r>
          </a:p>
        </p:txBody>
      </p:sp>
    </p:spTree>
    <p:extLst>
      <p:ext uri="{BB962C8B-B14F-4D97-AF65-F5344CB8AC3E}">
        <p14:creationId xmlns:p14="http://schemas.microsoft.com/office/powerpoint/2010/main" val="4517604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1150F5-5EB1-4FC9-A156-7D0F2E74A67F}"/>
              </a:ext>
            </a:extLst>
          </p:cNvPr>
          <p:cNvSpPr>
            <a:spLocks noGrp="1"/>
          </p:cNvSpPr>
          <p:nvPr>
            <p:ph type="title"/>
          </p:nvPr>
        </p:nvSpPr>
        <p:spPr/>
        <p:txBody>
          <a:bodyPr/>
          <a:lstStyle/>
          <a:p>
            <a:endParaRPr lang="en-US" dirty="0"/>
          </a:p>
        </p:txBody>
      </p:sp>
      <p:sp>
        <p:nvSpPr>
          <p:cNvPr id="9" name="Text Placeholder 8">
            <a:extLst>
              <a:ext uri="{FF2B5EF4-FFF2-40B4-BE49-F238E27FC236}">
                <a16:creationId xmlns:a16="http://schemas.microsoft.com/office/drawing/2014/main" id="{9A057D90-E7AF-46EA-A611-30EACEFA7EB9}"/>
              </a:ext>
            </a:extLst>
          </p:cNvPr>
          <p:cNvSpPr>
            <a:spLocks noGrp="1"/>
          </p:cNvSpPr>
          <p:nvPr>
            <p:ph type="body" sz="quarter" idx="10"/>
          </p:nvPr>
        </p:nvSpPr>
        <p:spPr/>
        <p:txBody>
          <a:bodyPr/>
          <a:lstStyle/>
          <a:p>
            <a:endParaRPr lang="en-US" dirty="0"/>
          </a:p>
        </p:txBody>
      </p:sp>
      <p:sp>
        <p:nvSpPr>
          <p:cNvPr id="10" name="Text Placeholder 9">
            <a:extLst>
              <a:ext uri="{FF2B5EF4-FFF2-40B4-BE49-F238E27FC236}">
                <a16:creationId xmlns:a16="http://schemas.microsoft.com/office/drawing/2014/main" id="{7FB7AB1B-49DD-454F-B0B3-E663C190ACCF}"/>
              </a:ext>
            </a:extLst>
          </p:cNvPr>
          <p:cNvSpPr>
            <a:spLocks noGrp="1"/>
          </p:cNvSpPr>
          <p:nvPr>
            <p:ph type="body" sz="quarter" idx="15"/>
          </p:nvPr>
        </p:nvSpPr>
        <p:spPr/>
        <p:txBody>
          <a:bodyPr/>
          <a:lstStyle/>
          <a:p>
            <a:r>
              <a:rPr lang="en-US" dirty="0"/>
              <a:t>Iteration</a:t>
            </a:r>
          </a:p>
          <a:p>
            <a:r>
              <a:rPr lang="en-US" dirty="0"/>
              <a:t>Filters</a:t>
            </a:r>
          </a:p>
          <a:p>
            <a:r>
              <a:rPr lang="en-US" dirty="0"/>
              <a:t>Map</a:t>
            </a:r>
          </a:p>
          <a:p>
            <a:r>
              <a:rPr lang="en-US" dirty="0"/>
              <a:t>Group</a:t>
            </a:r>
          </a:p>
          <a:p>
            <a:r>
              <a:rPr lang="en-US" dirty="0"/>
              <a:t>Aggregation</a:t>
            </a:r>
          </a:p>
        </p:txBody>
      </p:sp>
      <p:sp>
        <p:nvSpPr>
          <p:cNvPr id="11" name="Text Placeholder 10">
            <a:extLst>
              <a:ext uri="{FF2B5EF4-FFF2-40B4-BE49-F238E27FC236}">
                <a16:creationId xmlns:a16="http://schemas.microsoft.com/office/drawing/2014/main" id="{92101E54-686E-4B00-A551-1D2EF8556E3F}"/>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CE5CC378-D5CB-4F0D-815B-D905E1E8F866}"/>
              </a:ext>
            </a:extLst>
          </p:cNvPr>
          <p:cNvSpPr>
            <a:spLocks noGrp="1"/>
          </p:cNvSpPr>
          <p:nvPr>
            <p:ph type="body" sz="quarter" idx="17"/>
          </p:nvPr>
        </p:nvSpPr>
        <p:spPr/>
        <p:txBody>
          <a:bodyPr/>
          <a:lstStyle/>
          <a:p>
            <a:r>
              <a:rPr lang="en-US" dirty="0"/>
              <a:t>Taking a look at every item</a:t>
            </a:r>
          </a:p>
          <a:p>
            <a:r>
              <a:rPr lang="en-US" dirty="0"/>
              <a:t>Picking items based on a criteria</a:t>
            </a:r>
          </a:p>
          <a:p>
            <a:r>
              <a:rPr lang="en-US" dirty="0"/>
              <a:t>Transform an item into something else</a:t>
            </a:r>
          </a:p>
          <a:p>
            <a:r>
              <a:rPr lang="en-US" dirty="0"/>
              <a:t>Collecting like items in buckets</a:t>
            </a:r>
          </a:p>
          <a:p>
            <a:r>
              <a:rPr lang="en-US" dirty="0"/>
              <a:t>Derived values on a group or whole</a:t>
            </a:r>
          </a:p>
        </p:txBody>
      </p:sp>
    </p:spTree>
    <p:extLst>
      <p:ext uri="{BB962C8B-B14F-4D97-AF65-F5344CB8AC3E}">
        <p14:creationId xmlns:p14="http://schemas.microsoft.com/office/powerpoint/2010/main" val="412814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D234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012266" y="2379140"/>
            <a:ext cx="5562845" cy="742949"/>
          </a:xfrm>
        </p:spPr>
        <p:txBody>
          <a:bodyPr/>
          <a:lstStyle/>
          <a:p>
            <a:pPr algn="l"/>
            <a:r>
              <a:rPr lang="en-US" sz="3600" dirty="0"/>
              <a:t>The .NET CLI</a:t>
            </a:r>
          </a:p>
        </p:txBody>
      </p:sp>
      <p:pic>
        <p:nvPicPr>
          <p:cNvPr id="2" name="Picture 2">
            <a:extLst>
              <a:ext uri="{FF2B5EF4-FFF2-40B4-BE49-F238E27FC236}">
                <a16:creationId xmlns:a16="http://schemas.microsoft.com/office/drawing/2014/main" id="{0E83D8A5-6FC1-44C9-A62B-E8363CA3D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89" y="2379139"/>
            <a:ext cx="3414536" cy="2628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A1C2D2DF-2C1B-4738-8EAA-6A03F911DBDF}"/>
              </a:ext>
            </a:extLst>
          </p:cNvPr>
          <p:cNvSpPr txBox="1">
            <a:spLocks/>
          </p:cNvSpPr>
          <p:nvPr/>
        </p:nvSpPr>
        <p:spPr>
          <a:xfrm>
            <a:off x="5012266" y="3122089"/>
            <a:ext cx="6461760" cy="3047774"/>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The command line interface for .NET</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Cross-platform</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Create, build and run F# .NET projects</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133" b="0" i="0" u="none" strike="noStrike" kern="1200" cap="none" spc="0" normalizeH="0" baseline="0" noProof="0" dirty="0">
                <a:ln>
                  <a:noFill/>
                </a:ln>
                <a:solidFill>
                  <a:srgbClr val="FFFFFF"/>
                </a:solidFill>
                <a:effectLst/>
                <a:uLnTx/>
                <a:uFillTx/>
                <a:latin typeface="PS TT Commons" panose="02000506040000020004" pitchFamily="50" charset="0"/>
                <a:ea typeface="+mn-ea"/>
                <a:cs typeface="+mn-cs"/>
              </a:rPr>
              <a:t>Run F# scripts</a:t>
            </a:r>
          </a:p>
        </p:txBody>
      </p:sp>
    </p:spTree>
    <p:extLst>
      <p:ext uri="{BB962C8B-B14F-4D97-AF65-F5344CB8AC3E}">
        <p14:creationId xmlns:p14="http://schemas.microsoft.com/office/powerpoint/2010/main" val="41658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Base data</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04713" cy="1421045"/>
          </a:xfrm>
        </p:spPr>
        <p:txBody>
          <a:bodyPr/>
          <a:lstStyle/>
          <a:p>
            <a:pPr>
              <a:spcAft>
                <a:spcPts val="600"/>
              </a:spcAft>
            </a:pPr>
            <a:r>
              <a:rPr lang="en-US" dirty="0"/>
              <a:t>Some simple transaction data</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TransactionTypes</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Deposit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Withdrawal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Transfer</a:t>
            </a: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Transaction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Year</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Amount</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float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TransactionTypes</a:t>
            </a:r>
            <a:r>
              <a:rPr lang="en-US" b="0" dirty="0">
                <a:solidFill>
                  <a:srgbClr val="FFCB6B"/>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transactions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2021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Amount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Deposit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2022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Amount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Deposit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2022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Amount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25</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Type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Withdrawal</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p:txBody>
      </p:sp>
    </p:spTree>
    <p:extLst>
      <p:ext uri="{BB962C8B-B14F-4D97-AF65-F5344CB8AC3E}">
        <p14:creationId xmlns:p14="http://schemas.microsoft.com/office/powerpoint/2010/main" val="28052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Iterate</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33288" cy="1421045"/>
          </a:xfrm>
        </p:spPr>
        <p:txBody>
          <a:bodyPr/>
          <a:lstStyle/>
          <a:p>
            <a:pPr>
              <a:spcAft>
                <a:spcPts val="600"/>
              </a:spcAft>
            </a:pPr>
            <a:r>
              <a:rPr lang="en-US" dirty="0"/>
              <a:t>Apply a function to each item</a:t>
            </a:r>
          </a:p>
          <a:p>
            <a:pPr>
              <a:spcAft>
                <a:spcPts val="600"/>
              </a:spcAft>
            </a:pPr>
            <a:r>
              <a:rPr lang="en-US" dirty="0"/>
              <a:t>No return value from function, or from the </a:t>
            </a:r>
            <a:r>
              <a:rPr lang="en-US" dirty="0" err="1"/>
              <a:t>iter</a:t>
            </a:r>
            <a:r>
              <a:rPr lang="en-US" dirty="0"/>
              <a:t> function</a:t>
            </a:r>
          </a:p>
          <a:p>
            <a:pPr>
              <a:spcAft>
                <a:spcPts val="600"/>
              </a:spcAft>
            </a:pPr>
            <a:r>
              <a:rPr lang="en-US" dirty="0"/>
              <a:t>Inherently a side effect based process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printTransaction</a:t>
            </a:r>
            <a:r>
              <a:rPr lang="en-US" b="0" dirty="0">
                <a:solidFill>
                  <a:srgbClr val="FF5370"/>
                </a:solidFill>
                <a:effectLst/>
                <a:latin typeface="Roboto Mono" panose="00000009000000000000" pitchFamily="49" charset="0"/>
                <a:ea typeface="Roboto Mono" panose="00000009000000000000" pitchFamily="49" charset="0"/>
              </a:rPr>
              <a:t> transaction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transaction</a:t>
            </a:r>
          </a:p>
          <a:p>
            <a:r>
              <a:rPr lang="en-US" b="0" dirty="0" err="1">
                <a:solidFill>
                  <a:srgbClr val="EEFFFF"/>
                </a:solidFill>
                <a:effectLst/>
                <a:latin typeface="Roboto Mono" panose="00000009000000000000" pitchFamily="49" charset="0"/>
                <a:ea typeface="Roboto Mono" panose="00000009000000000000" pitchFamily="49" charset="0"/>
              </a:rPr>
              <a:t>List.iter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printTransaction</a:t>
            </a:r>
            <a:r>
              <a:rPr lang="en-US" b="0" dirty="0">
                <a:solidFill>
                  <a:srgbClr val="EEFFFF"/>
                </a:solidFill>
                <a:effectLst/>
                <a:latin typeface="Roboto Mono" panose="00000009000000000000" pitchFamily="49" charset="0"/>
                <a:ea typeface="Roboto Mono" panose="00000009000000000000" pitchFamily="49" charset="0"/>
              </a:rPr>
              <a:t> transactions</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When = 1/1/2022 12:00:00 AM</a:t>
            </a:r>
          </a:p>
          <a:p>
            <a:r>
              <a:rPr lang="en-US" b="0" dirty="0">
                <a:solidFill>
                  <a:srgbClr val="EEFFFF"/>
                </a:solidFill>
                <a:effectLst/>
                <a:latin typeface="Roboto Mono" panose="00000009000000000000" pitchFamily="49" charset="0"/>
                <a:ea typeface="Roboto Mono" panose="00000009000000000000" pitchFamily="49" charset="0"/>
              </a:rPr>
              <a:t>  Amount = 100.0</a:t>
            </a:r>
          </a:p>
          <a:p>
            <a:r>
              <a:rPr lang="en-US" b="0" dirty="0">
                <a:solidFill>
                  <a:srgbClr val="EEFFFF"/>
                </a:solidFill>
                <a:effectLst/>
                <a:latin typeface="Roboto Mono" panose="00000009000000000000" pitchFamily="49" charset="0"/>
                <a:ea typeface="Roboto Mono" panose="00000009000000000000" pitchFamily="49" charset="0"/>
              </a:rPr>
              <a:t>  Type = Deposit }</a:t>
            </a:r>
          </a:p>
          <a:p>
            <a:r>
              <a:rPr lang="en-US" b="0" dirty="0">
                <a:solidFill>
                  <a:srgbClr val="EEFFFF"/>
                </a:solidFill>
                <a:effectLst/>
                <a:latin typeface="Roboto Mono" panose="00000009000000000000" pitchFamily="49" charset="0"/>
                <a:ea typeface="Roboto Mono" panose="00000009000000000000" pitchFamily="49" charset="0"/>
              </a:rPr>
              <a:t>{ When = 2/1/2022 12:00:00 AM</a:t>
            </a:r>
          </a:p>
          <a:p>
            <a:r>
              <a:rPr lang="en-US" b="0" dirty="0">
                <a:solidFill>
                  <a:srgbClr val="EEFFFF"/>
                </a:solidFill>
                <a:effectLst/>
                <a:latin typeface="Roboto Mono" panose="00000009000000000000" pitchFamily="49" charset="0"/>
                <a:ea typeface="Roboto Mono" panose="00000009000000000000" pitchFamily="49" charset="0"/>
              </a:rPr>
              <a:t>  Amount = 50.0</a:t>
            </a:r>
          </a:p>
          <a:p>
            <a:r>
              <a:rPr lang="en-US" b="0" dirty="0">
                <a:solidFill>
                  <a:srgbClr val="EEFFFF"/>
                </a:solidFill>
                <a:effectLst/>
                <a:latin typeface="Roboto Mono" panose="00000009000000000000" pitchFamily="49" charset="0"/>
                <a:ea typeface="Roboto Mono" panose="00000009000000000000" pitchFamily="49" charset="0"/>
              </a:rPr>
              <a:t>  Type = Withdrawal }</a:t>
            </a:r>
          </a:p>
          <a:p>
            <a:r>
              <a:rPr lang="en-US" b="0" dirty="0">
                <a:solidFill>
                  <a:srgbClr val="EEFFFF"/>
                </a:solidFill>
                <a:effectLst/>
                <a:latin typeface="Roboto Mono" panose="00000009000000000000" pitchFamily="49" charset="0"/>
                <a:ea typeface="Roboto Mono" panose="00000009000000000000" pitchFamily="49" charset="0"/>
              </a:rPr>
              <a:t>{ When = 4/1/2022 12:00:00 AM</a:t>
            </a:r>
          </a:p>
          <a:p>
            <a:r>
              <a:rPr lang="en-US" b="0" dirty="0">
                <a:solidFill>
                  <a:srgbClr val="EEFFFF"/>
                </a:solidFill>
                <a:effectLst/>
                <a:latin typeface="Roboto Mono" panose="00000009000000000000" pitchFamily="49" charset="0"/>
                <a:ea typeface="Roboto Mono" panose="00000009000000000000" pitchFamily="49" charset="0"/>
              </a:rPr>
              <a:t>  Amount = 150.0</a:t>
            </a:r>
          </a:p>
          <a:p>
            <a:r>
              <a:rPr lang="en-US" b="0" dirty="0">
                <a:solidFill>
                  <a:srgbClr val="EEFFFF"/>
                </a:solidFill>
                <a:effectLst/>
                <a:latin typeface="Roboto Mono" panose="00000009000000000000" pitchFamily="49" charset="0"/>
                <a:ea typeface="Roboto Mono" panose="00000009000000000000" pitchFamily="49" charset="0"/>
              </a:rPr>
              <a:t>  Type = Deposit }</a:t>
            </a:r>
          </a:p>
        </p:txBody>
      </p:sp>
    </p:spTree>
    <p:extLst>
      <p:ext uri="{BB962C8B-B14F-4D97-AF65-F5344CB8AC3E}">
        <p14:creationId xmlns:p14="http://schemas.microsoft.com/office/powerpoint/2010/main" val="14149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Iterate – with lambda function</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33288" cy="1421045"/>
          </a:xfrm>
        </p:spPr>
        <p:txBody>
          <a:bodyPr/>
          <a:lstStyle/>
          <a:p>
            <a:pPr>
              <a:spcAft>
                <a:spcPts val="600"/>
              </a:spcAft>
            </a:pPr>
            <a:r>
              <a:rPr lang="en-US" dirty="0"/>
              <a:t>Preferable syntax allowing flow of data across functions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fr-FR" b="0" dirty="0">
                <a:solidFill>
                  <a:schemeClr val="bg2">
                    <a:lumMod val="90000"/>
                  </a:schemeClr>
                </a:solidFill>
                <a:effectLst/>
                <a:latin typeface="Roboto Mono" panose="00000009000000000000" pitchFamily="49" charset="0"/>
                <a:ea typeface="Roboto Mono" panose="00000009000000000000" pitchFamily="49" charset="0"/>
              </a:rPr>
              <a:t>// </a:t>
            </a:r>
            <a:r>
              <a:rPr lang="fr-FR" b="0" dirty="0" err="1">
                <a:solidFill>
                  <a:schemeClr val="bg2">
                    <a:lumMod val="90000"/>
                  </a:schemeClr>
                </a:solidFill>
                <a:effectLst/>
                <a:latin typeface="Roboto Mono" panose="00000009000000000000" pitchFamily="49" charset="0"/>
                <a:ea typeface="Roboto Mono" panose="00000009000000000000" pitchFamily="49" charset="0"/>
              </a:rPr>
              <a:t>using</a:t>
            </a:r>
            <a:r>
              <a:rPr lang="fr-FR" b="0" dirty="0">
                <a:solidFill>
                  <a:schemeClr val="bg2">
                    <a:lumMod val="90000"/>
                  </a:schemeClr>
                </a:solidFill>
                <a:effectLst/>
                <a:latin typeface="Roboto Mono" panose="00000009000000000000" pitchFamily="49" charset="0"/>
                <a:ea typeface="Roboto Mono" panose="00000009000000000000" pitchFamily="49" charset="0"/>
              </a:rPr>
              <a:t> a lambda </a:t>
            </a:r>
          </a:p>
          <a:p>
            <a:r>
              <a:rPr lang="fr-FR" b="0" dirty="0" err="1">
                <a:solidFill>
                  <a:srgbClr val="EEFFFF"/>
                </a:solidFill>
                <a:effectLst/>
                <a:latin typeface="Roboto Mono" panose="00000009000000000000" pitchFamily="49" charset="0"/>
                <a:ea typeface="Roboto Mono" panose="00000009000000000000" pitchFamily="49" charset="0"/>
              </a:rPr>
              <a:t>List.iter</a:t>
            </a:r>
            <a:r>
              <a:rPr lang="fr-FR" b="0" dirty="0">
                <a:solidFill>
                  <a:srgbClr val="EEFFFF"/>
                </a:solidFill>
                <a:effectLst/>
                <a:latin typeface="Roboto Mono" panose="00000009000000000000" pitchFamily="49" charset="0"/>
                <a:ea typeface="Roboto Mono" panose="00000009000000000000" pitchFamily="49" charset="0"/>
              </a:rPr>
              <a:t> </a:t>
            </a:r>
            <a:r>
              <a:rPr lang="fr-FR" b="0" dirty="0">
                <a:solidFill>
                  <a:srgbClr val="C792EA"/>
                </a:solidFill>
                <a:effectLst/>
                <a:latin typeface="Roboto Mono" panose="00000009000000000000" pitchFamily="49" charset="0"/>
                <a:ea typeface="Roboto Mono" panose="00000009000000000000" pitchFamily="49" charset="0"/>
              </a:rPr>
              <a:t>(fun</a:t>
            </a:r>
            <a:r>
              <a:rPr lang="fr-FR" b="0" dirty="0">
                <a:solidFill>
                  <a:srgbClr val="FF5370"/>
                </a:solidFill>
                <a:effectLst/>
                <a:latin typeface="Roboto Mono" panose="00000009000000000000" pitchFamily="49" charset="0"/>
                <a:ea typeface="Roboto Mono" panose="00000009000000000000" pitchFamily="49" charset="0"/>
              </a:rPr>
              <a:t> transaction </a:t>
            </a:r>
            <a:r>
              <a:rPr lang="fr-FR" b="0" dirty="0">
                <a:solidFill>
                  <a:srgbClr val="C792EA"/>
                </a:solidFill>
                <a:effectLst/>
                <a:latin typeface="Roboto Mono" panose="00000009000000000000" pitchFamily="49" charset="0"/>
                <a:ea typeface="Roboto Mono" panose="00000009000000000000" pitchFamily="49" charset="0"/>
              </a:rPr>
              <a:t>-&gt;</a:t>
            </a:r>
            <a:r>
              <a:rPr lang="fr-FR" b="0" dirty="0">
                <a:solidFill>
                  <a:srgbClr val="EEFFFF"/>
                </a:solidFill>
                <a:effectLst/>
                <a:latin typeface="Roboto Mono" panose="00000009000000000000" pitchFamily="49" charset="0"/>
                <a:ea typeface="Roboto Mono" panose="00000009000000000000" pitchFamily="49" charset="0"/>
              </a:rPr>
              <a:t> </a:t>
            </a:r>
            <a:r>
              <a:rPr lang="fr-FR" b="0" dirty="0" err="1">
                <a:solidFill>
                  <a:srgbClr val="EEFFFF"/>
                </a:solidFill>
                <a:effectLst/>
                <a:latin typeface="Roboto Mono" panose="00000009000000000000" pitchFamily="49" charset="0"/>
                <a:ea typeface="Roboto Mono" panose="00000009000000000000" pitchFamily="49" charset="0"/>
              </a:rPr>
              <a:t>printfn</a:t>
            </a:r>
            <a:r>
              <a:rPr lang="fr-FR" b="0" dirty="0">
                <a:solidFill>
                  <a:srgbClr val="EEFFFF"/>
                </a:solidFill>
                <a:effectLst/>
                <a:latin typeface="Roboto Mono" panose="00000009000000000000" pitchFamily="49" charset="0"/>
                <a:ea typeface="Roboto Mono" panose="00000009000000000000" pitchFamily="49" charset="0"/>
              </a:rPr>
              <a:t> </a:t>
            </a:r>
            <a:r>
              <a:rPr lang="fr-FR" b="0" dirty="0">
                <a:solidFill>
                  <a:srgbClr val="89DDFF"/>
                </a:solidFill>
                <a:effectLst/>
                <a:latin typeface="Roboto Mono" panose="00000009000000000000" pitchFamily="49" charset="0"/>
                <a:ea typeface="Roboto Mono" panose="00000009000000000000" pitchFamily="49" charset="0"/>
              </a:rPr>
              <a:t>"</a:t>
            </a:r>
            <a:r>
              <a:rPr lang="fr-FR" b="0" dirty="0">
                <a:solidFill>
                  <a:srgbClr val="C792EA"/>
                </a:solidFill>
                <a:effectLst/>
                <a:latin typeface="Roboto Mono" panose="00000009000000000000" pitchFamily="49" charset="0"/>
                <a:ea typeface="Roboto Mono" panose="00000009000000000000" pitchFamily="49" charset="0"/>
              </a:rPr>
              <a:t>%A</a:t>
            </a:r>
            <a:r>
              <a:rPr lang="fr-FR" b="0" dirty="0">
                <a:solidFill>
                  <a:srgbClr val="89DDFF"/>
                </a:solidFill>
                <a:effectLst/>
                <a:latin typeface="Roboto Mono" panose="00000009000000000000" pitchFamily="49" charset="0"/>
                <a:ea typeface="Roboto Mono" panose="00000009000000000000" pitchFamily="49" charset="0"/>
              </a:rPr>
              <a:t>"</a:t>
            </a:r>
            <a:r>
              <a:rPr lang="fr-FR" b="0" dirty="0">
                <a:solidFill>
                  <a:srgbClr val="EEFFFF"/>
                </a:solidFill>
                <a:effectLst/>
                <a:latin typeface="Roboto Mono" panose="00000009000000000000" pitchFamily="49" charset="0"/>
                <a:ea typeface="Roboto Mono" panose="00000009000000000000" pitchFamily="49" charset="0"/>
              </a:rPr>
              <a:t> transaction</a:t>
            </a:r>
            <a:r>
              <a:rPr lang="fr-FR" b="0" dirty="0">
                <a:solidFill>
                  <a:srgbClr val="C792EA"/>
                </a:solidFill>
                <a:effectLst/>
                <a:latin typeface="Roboto Mono" panose="00000009000000000000" pitchFamily="49" charset="0"/>
                <a:ea typeface="Roboto Mono" panose="00000009000000000000" pitchFamily="49" charset="0"/>
              </a:rPr>
              <a:t>)</a:t>
            </a:r>
            <a:r>
              <a:rPr lang="fr-FR" b="0" dirty="0">
                <a:solidFill>
                  <a:srgbClr val="EEFFFF"/>
                </a:solidFill>
                <a:effectLst/>
                <a:latin typeface="Roboto Mono" panose="00000009000000000000" pitchFamily="49" charset="0"/>
                <a:ea typeface="Roboto Mono" panose="00000009000000000000" pitchFamily="49" charset="0"/>
              </a:rPr>
              <a:t> transactions</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When = 1/1/2022 12:00:00 AM</a:t>
            </a:r>
          </a:p>
          <a:p>
            <a:r>
              <a:rPr lang="en-US" b="0" dirty="0">
                <a:solidFill>
                  <a:srgbClr val="EEFFFF"/>
                </a:solidFill>
                <a:effectLst/>
                <a:latin typeface="Roboto Mono" panose="00000009000000000000" pitchFamily="49" charset="0"/>
                <a:ea typeface="Roboto Mono" panose="00000009000000000000" pitchFamily="49" charset="0"/>
              </a:rPr>
              <a:t>  Amount = 100.0</a:t>
            </a:r>
          </a:p>
          <a:p>
            <a:r>
              <a:rPr lang="en-US" b="0" dirty="0">
                <a:solidFill>
                  <a:srgbClr val="EEFFFF"/>
                </a:solidFill>
                <a:effectLst/>
                <a:latin typeface="Roboto Mono" panose="00000009000000000000" pitchFamily="49" charset="0"/>
                <a:ea typeface="Roboto Mono" panose="00000009000000000000" pitchFamily="49" charset="0"/>
              </a:rPr>
              <a:t>  Type = Deposit }</a:t>
            </a:r>
          </a:p>
          <a:p>
            <a:r>
              <a:rPr lang="en-US" b="0" dirty="0">
                <a:solidFill>
                  <a:srgbClr val="EEFFFF"/>
                </a:solidFill>
                <a:effectLst/>
                <a:latin typeface="Roboto Mono" panose="00000009000000000000" pitchFamily="49" charset="0"/>
                <a:ea typeface="Roboto Mono" panose="00000009000000000000" pitchFamily="49" charset="0"/>
              </a:rPr>
              <a:t>{ When = 2/1/2022 12:00:00 AM</a:t>
            </a:r>
          </a:p>
          <a:p>
            <a:r>
              <a:rPr lang="en-US" b="0" dirty="0">
                <a:solidFill>
                  <a:srgbClr val="EEFFFF"/>
                </a:solidFill>
                <a:effectLst/>
                <a:latin typeface="Roboto Mono" panose="00000009000000000000" pitchFamily="49" charset="0"/>
                <a:ea typeface="Roboto Mono" panose="00000009000000000000" pitchFamily="49" charset="0"/>
              </a:rPr>
              <a:t>  Amount = 50.0</a:t>
            </a:r>
          </a:p>
          <a:p>
            <a:r>
              <a:rPr lang="en-US" b="0" dirty="0">
                <a:solidFill>
                  <a:srgbClr val="EEFFFF"/>
                </a:solidFill>
                <a:effectLst/>
                <a:latin typeface="Roboto Mono" panose="00000009000000000000" pitchFamily="49" charset="0"/>
                <a:ea typeface="Roboto Mono" panose="00000009000000000000" pitchFamily="49" charset="0"/>
              </a:rPr>
              <a:t>  Type = Withdrawal }</a:t>
            </a:r>
          </a:p>
          <a:p>
            <a:r>
              <a:rPr lang="en-US" b="0" dirty="0">
                <a:solidFill>
                  <a:srgbClr val="EEFFFF"/>
                </a:solidFill>
                <a:effectLst/>
                <a:latin typeface="Roboto Mono" panose="00000009000000000000" pitchFamily="49" charset="0"/>
                <a:ea typeface="Roboto Mono" panose="00000009000000000000" pitchFamily="49" charset="0"/>
              </a:rPr>
              <a:t>{ When = 4/1/2022 12:00:00 AM</a:t>
            </a:r>
          </a:p>
          <a:p>
            <a:r>
              <a:rPr lang="en-US" b="0" dirty="0">
                <a:solidFill>
                  <a:srgbClr val="EEFFFF"/>
                </a:solidFill>
                <a:effectLst/>
                <a:latin typeface="Roboto Mono" panose="00000009000000000000" pitchFamily="49" charset="0"/>
                <a:ea typeface="Roboto Mono" panose="00000009000000000000" pitchFamily="49" charset="0"/>
              </a:rPr>
              <a:t>  Amount = 150.0</a:t>
            </a:r>
          </a:p>
          <a:p>
            <a:r>
              <a:rPr lang="en-US" b="0" dirty="0">
                <a:solidFill>
                  <a:srgbClr val="EEFFFF"/>
                </a:solidFill>
                <a:effectLst/>
                <a:latin typeface="Roboto Mono" panose="00000009000000000000" pitchFamily="49" charset="0"/>
                <a:ea typeface="Roboto Mono" panose="00000009000000000000" pitchFamily="49" charset="0"/>
              </a:rPr>
              <a:t>  Type = Deposit }</a:t>
            </a:r>
          </a:p>
        </p:txBody>
      </p:sp>
    </p:spTree>
    <p:extLst>
      <p:ext uri="{BB962C8B-B14F-4D97-AF65-F5344CB8AC3E}">
        <p14:creationId xmlns:p14="http://schemas.microsoft.com/office/powerpoint/2010/main" val="54440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Iterate – with right pipe</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33288" cy="1421045"/>
          </a:xfrm>
        </p:spPr>
        <p:txBody>
          <a:bodyPr/>
          <a:lstStyle/>
          <a:p>
            <a:pPr>
              <a:spcAft>
                <a:spcPts val="600"/>
              </a:spcAft>
            </a:pPr>
            <a:r>
              <a:rPr lang="en-US" dirty="0"/>
              <a:t>Preferable syntax allowing flow of data across functions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dirty="0">
                <a:solidFill>
                  <a:schemeClr val="bg2">
                    <a:lumMod val="90000"/>
                  </a:schemeClr>
                </a:solidFill>
                <a:latin typeface="Roboto Mono" panose="00000009000000000000" pitchFamily="49" charset="0"/>
                <a:ea typeface="Roboto Mono" panose="00000009000000000000" pitchFamily="49" charset="0"/>
              </a:rPr>
              <a:t>// pipe right</a:t>
            </a:r>
          </a:p>
          <a:p>
            <a:r>
              <a:rPr lang="en-US" b="0" dirty="0">
                <a:solidFill>
                  <a:srgbClr val="EEFFFF"/>
                </a:solidFill>
                <a:effectLst/>
                <a:latin typeface="Roboto Mono" panose="00000009000000000000" pitchFamily="49" charset="0"/>
                <a:ea typeface="Roboto Mono" panose="00000009000000000000" pitchFamily="49" charset="0"/>
              </a:rPr>
              <a:t>transactions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printTransaction</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When = 1/1/2022 12:00:00 AM</a:t>
            </a:r>
          </a:p>
          <a:p>
            <a:r>
              <a:rPr lang="en-US" b="0" dirty="0">
                <a:solidFill>
                  <a:srgbClr val="EEFFFF"/>
                </a:solidFill>
                <a:effectLst/>
                <a:latin typeface="Roboto Mono" panose="00000009000000000000" pitchFamily="49" charset="0"/>
                <a:ea typeface="Roboto Mono" panose="00000009000000000000" pitchFamily="49" charset="0"/>
              </a:rPr>
              <a:t>  Amount = 100.0</a:t>
            </a:r>
          </a:p>
          <a:p>
            <a:r>
              <a:rPr lang="en-US" b="0" dirty="0">
                <a:solidFill>
                  <a:srgbClr val="EEFFFF"/>
                </a:solidFill>
                <a:effectLst/>
                <a:latin typeface="Roboto Mono" panose="00000009000000000000" pitchFamily="49" charset="0"/>
                <a:ea typeface="Roboto Mono" panose="00000009000000000000" pitchFamily="49" charset="0"/>
              </a:rPr>
              <a:t>  Type = Deposit }</a:t>
            </a:r>
          </a:p>
          <a:p>
            <a:r>
              <a:rPr lang="en-US" b="0" dirty="0">
                <a:solidFill>
                  <a:srgbClr val="EEFFFF"/>
                </a:solidFill>
                <a:effectLst/>
                <a:latin typeface="Roboto Mono" panose="00000009000000000000" pitchFamily="49" charset="0"/>
                <a:ea typeface="Roboto Mono" panose="00000009000000000000" pitchFamily="49" charset="0"/>
              </a:rPr>
              <a:t>{ When = 2/1/2022 12:00:00 AM</a:t>
            </a:r>
          </a:p>
          <a:p>
            <a:r>
              <a:rPr lang="en-US" b="0" dirty="0">
                <a:solidFill>
                  <a:srgbClr val="EEFFFF"/>
                </a:solidFill>
                <a:effectLst/>
                <a:latin typeface="Roboto Mono" panose="00000009000000000000" pitchFamily="49" charset="0"/>
                <a:ea typeface="Roboto Mono" panose="00000009000000000000" pitchFamily="49" charset="0"/>
              </a:rPr>
              <a:t>  Amount = 50.0</a:t>
            </a:r>
          </a:p>
          <a:p>
            <a:r>
              <a:rPr lang="en-US" b="0" dirty="0">
                <a:solidFill>
                  <a:srgbClr val="EEFFFF"/>
                </a:solidFill>
                <a:effectLst/>
                <a:latin typeface="Roboto Mono" panose="00000009000000000000" pitchFamily="49" charset="0"/>
                <a:ea typeface="Roboto Mono" panose="00000009000000000000" pitchFamily="49" charset="0"/>
              </a:rPr>
              <a:t>  Type = Withdrawal }</a:t>
            </a:r>
          </a:p>
          <a:p>
            <a:r>
              <a:rPr lang="en-US" b="0" dirty="0">
                <a:solidFill>
                  <a:srgbClr val="EEFFFF"/>
                </a:solidFill>
                <a:effectLst/>
                <a:latin typeface="Roboto Mono" panose="00000009000000000000" pitchFamily="49" charset="0"/>
                <a:ea typeface="Roboto Mono" panose="00000009000000000000" pitchFamily="49" charset="0"/>
              </a:rPr>
              <a:t>{ When = 4/1/2022 12:00:00 AM</a:t>
            </a:r>
          </a:p>
          <a:p>
            <a:r>
              <a:rPr lang="en-US" b="0" dirty="0">
                <a:solidFill>
                  <a:srgbClr val="EEFFFF"/>
                </a:solidFill>
                <a:effectLst/>
                <a:latin typeface="Roboto Mono" panose="00000009000000000000" pitchFamily="49" charset="0"/>
                <a:ea typeface="Roboto Mono" panose="00000009000000000000" pitchFamily="49" charset="0"/>
              </a:rPr>
              <a:t>  Amount = 150.0</a:t>
            </a:r>
          </a:p>
          <a:p>
            <a:r>
              <a:rPr lang="en-US" b="0" dirty="0">
                <a:solidFill>
                  <a:srgbClr val="EEFFFF"/>
                </a:solidFill>
                <a:effectLst/>
                <a:latin typeface="Roboto Mono" panose="00000009000000000000" pitchFamily="49" charset="0"/>
                <a:ea typeface="Roboto Mono" panose="00000009000000000000" pitchFamily="49" charset="0"/>
              </a:rPr>
              <a:t>  Type = Deposit }</a:t>
            </a:r>
          </a:p>
        </p:txBody>
      </p:sp>
    </p:spTree>
    <p:extLst>
      <p:ext uri="{BB962C8B-B14F-4D97-AF65-F5344CB8AC3E}">
        <p14:creationId xmlns:p14="http://schemas.microsoft.com/office/powerpoint/2010/main" val="413737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Filter</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33288" cy="1421045"/>
          </a:xfrm>
        </p:spPr>
        <p:txBody>
          <a:bodyPr/>
          <a:lstStyle/>
          <a:p>
            <a:pPr>
              <a:spcAft>
                <a:spcPts val="600"/>
              </a:spcAft>
            </a:pPr>
            <a:r>
              <a:rPr lang="en-US" dirty="0"/>
              <a:t>Select items from a list using a predicate function (true/false based on data in the item)</a:t>
            </a:r>
          </a:p>
          <a:p>
            <a:pPr>
              <a:spcAft>
                <a:spcPts val="600"/>
              </a:spcAft>
            </a:pPr>
            <a:r>
              <a:rPr lang="en-US" dirty="0"/>
              <a:t>Returns a new (possibly empty) list with matching items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fr-FR" b="0" dirty="0" err="1">
                <a:solidFill>
                  <a:srgbClr val="EEFFFF"/>
                </a:solidFill>
                <a:effectLst/>
                <a:latin typeface="Roboto Mono" panose="00000009000000000000" pitchFamily="49" charset="0"/>
                <a:ea typeface="Roboto Mono" panose="00000009000000000000" pitchFamily="49" charset="0"/>
              </a:rPr>
              <a:t>List.filter</a:t>
            </a:r>
            <a:r>
              <a:rPr lang="fr-FR" b="0" dirty="0">
                <a:solidFill>
                  <a:srgbClr val="EEFFFF"/>
                </a:solidFill>
                <a:effectLst/>
                <a:latin typeface="Roboto Mono" panose="00000009000000000000" pitchFamily="49" charset="0"/>
                <a:ea typeface="Roboto Mono" panose="00000009000000000000" pitchFamily="49" charset="0"/>
              </a:rPr>
              <a:t> </a:t>
            </a:r>
            <a:r>
              <a:rPr lang="fr-FR" b="0" dirty="0">
                <a:solidFill>
                  <a:srgbClr val="C792EA"/>
                </a:solidFill>
                <a:effectLst/>
                <a:latin typeface="Roboto Mono" panose="00000009000000000000" pitchFamily="49" charset="0"/>
                <a:ea typeface="Roboto Mono" panose="00000009000000000000" pitchFamily="49" charset="0"/>
              </a:rPr>
              <a:t>(fun</a:t>
            </a:r>
            <a:r>
              <a:rPr lang="fr-FR" b="0" dirty="0">
                <a:solidFill>
                  <a:srgbClr val="FF5370"/>
                </a:solidFill>
                <a:effectLst/>
                <a:latin typeface="Roboto Mono" panose="00000009000000000000" pitchFamily="49" charset="0"/>
                <a:ea typeface="Roboto Mono" panose="00000009000000000000" pitchFamily="49" charset="0"/>
              </a:rPr>
              <a:t> transaction </a:t>
            </a:r>
            <a:r>
              <a:rPr lang="fr-FR" b="0" dirty="0">
                <a:solidFill>
                  <a:srgbClr val="C792EA"/>
                </a:solidFill>
                <a:effectLst/>
                <a:latin typeface="Roboto Mono" panose="00000009000000000000" pitchFamily="49" charset="0"/>
                <a:ea typeface="Roboto Mono" panose="00000009000000000000" pitchFamily="49" charset="0"/>
              </a:rPr>
              <a:t>-&gt;</a:t>
            </a:r>
            <a:r>
              <a:rPr lang="fr-FR" b="0" dirty="0">
                <a:solidFill>
                  <a:srgbClr val="EEFFFF"/>
                </a:solidFill>
                <a:effectLst/>
                <a:latin typeface="Roboto Mono" panose="00000009000000000000" pitchFamily="49" charset="0"/>
                <a:ea typeface="Roboto Mono" panose="00000009000000000000" pitchFamily="49" charset="0"/>
              </a:rPr>
              <a:t> </a:t>
            </a:r>
            <a:r>
              <a:rPr lang="fr-FR" b="0" dirty="0" err="1">
                <a:solidFill>
                  <a:srgbClr val="EEFFFF"/>
                </a:solidFill>
                <a:effectLst/>
                <a:latin typeface="Roboto Mono" panose="00000009000000000000" pitchFamily="49" charset="0"/>
                <a:ea typeface="Roboto Mono" panose="00000009000000000000" pitchFamily="49" charset="0"/>
              </a:rPr>
              <a:t>transaction.Year</a:t>
            </a:r>
            <a:r>
              <a:rPr lang="fr-FR" b="0" dirty="0">
                <a:solidFill>
                  <a:srgbClr val="EEFFFF"/>
                </a:solidFill>
                <a:effectLst/>
                <a:latin typeface="Roboto Mono" panose="00000009000000000000" pitchFamily="49" charset="0"/>
                <a:ea typeface="Roboto Mono" panose="00000009000000000000" pitchFamily="49" charset="0"/>
              </a:rPr>
              <a:t> </a:t>
            </a:r>
            <a:r>
              <a:rPr lang="fr-FR" b="0" dirty="0">
                <a:solidFill>
                  <a:srgbClr val="C792EA"/>
                </a:solidFill>
                <a:effectLst/>
                <a:latin typeface="Roboto Mono" panose="00000009000000000000" pitchFamily="49" charset="0"/>
                <a:ea typeface="Roboto Mono" panose="00000009000000000000" pitchFamily="49" charset="0"/>
              </a:rPr>
              <a:t>= </a:t>
            </a:r>
            <a:r>
              <a:rPr lang="fr-FR" b="0" dirty="0">
                <a:solidFill>
                  <a:srgbClr val="F78C6C"/>
                </a:solidFill>
                <a:effectLst/>
                <a:latin typeface="Roboto Mono" panose="00000009000000000000" pitchFamily="49" charset="0"/>
                <a:ea typeface="Roboto Mono" panose="00000009000000000000" pitchFamily="49" charset="0"/>
              </a:rPr>
              <a:t>2022</a:t>
            </a:r>
            <a:r>
              <a:rPr lang="fr-FR" b="0" dirty="0">
                <a:solidFill>
                  <a:srgbClr val="C792EA"/>
                </a:solidFill>
                <a:effectLst/>
                <a:latin typeface="Roboto Mono" panose="00000009000000000000" pitchFamily="49" charset="0"/>
                <a:ea typeface="Roboto Mono" panose="00000009000000000000" pitchFamily="49" charset="0"/>
              </a:rPr>
              <a:t>)</a:t>
            </a:r>
            <a:r>
              <a:rPr lang="fr-FR" b="0" dirty="0">
                <a:solidFill>
                  <a:srgbClr val="EEFFFF"/>
                </a:solidFill>
                <a:effectLst/>
                <a:latin typeface="Roboto Mono" panose="00000009000000000000" pitchFamily="49" charset="0"/>
                <a:ea typeface="Roboto Mono" panose="00000009000000000000" pitchFamily="49" charset="0"/>
              </a:rPr>
              <a:t> transactions</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Transaction list = [{ Year = 2022</a:t>
            </a:r>
          </a:p>
          <a:p>
            <a:r>
              <a:rPr lang="en-US" b="0" dirty="0">
                <a:solidFill>
                  <a:srgbClr val="EEFFFF"/>
                </a:solidFill>
                <a:effectLst/>
                <a:latin typeface="Roboto Mono" panose="00000009000000000000" pitchFamily="49" charset="0"/>
                <a:ea typeface="Roboto Mono" panose="00000009000000000000" pitchFamily="49" charset="0"/>
              </a:rPr>
              <a:t>                              Amount = 50.0</a:t>
            </a:r>
          </a:p>
          <a:p>
            <a:r>
              <a:rPr lang="en-US" b="0" dirty="0">
                <a:solidFill>
                  <a:srgbClr val="EEFFFF"/>
                </a:solidFill>
                <a:effectLst/>
                <a:latin typeface="Roboto Mono" panose="00000009000000000000" pitchFamily="49" charset="0"/>
                <a:ea typeface="Roboto Mono" panose="00000009000000000000" pitchFamily="49" charset="0"/>
              </a:rPr>
              <a:t>                              Type = Deposit }; { Year = 2022</a:t>
            </a:r>
          </a:p>
          <a:p>
            <a:r>
              <a:rPr lang="en-US" b="0" dirty="0">
                <a:solidFill>
                  <a:srgbClr val="EEFFFF"/>
                </a:solidFill>
                <a:effectLst/>
                <a:latin typeface="Roboto Mono" panose="00000009000000000000" pitchFamily="49" charset="0"/>
                <a:ea typeface="Roboto Mono" panose="00000009000000000000" pitchFamily="49" charset="0"/>
              </a:rPr>
              <a:t>                                                  Amount = 25.0</a:t>
            </a:r>
          </a:p>
          <a:p>
            <a:r>
              <a:rPr lang="en-US" b="0" dirty="0">
                <a:solidFill>
                  <a:srgbClr val="EEFFFF"/>
                </a:solidFill>
                <a:effectLst/>
                <a:latin typeface="Roboto Mono" panose="00000009000000000000" pitchFamily="49" charset="0"/>
                <a:ea typeface="Roboto Mono" panose="00000009000000000000" pitchFamily="49" charset="0"/>
              </a:rPr>
              <a:t>                                                  Type = Withdrawal }]</a:t>
            </a:r>
            <a:endParaRPr lang="fr-FR" dirty="0">
              <a:solidFill>
                <a:srgbClr val="EEFFFF"/>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1709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Filter – dedicated function and pipe right</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7" y="5113867"/>
            <a:ext cx="11533288" cy="1421045"/>
          </a:xfrm>
        </p:spPr>
        <p:txBody>
          <a:bodyPr/>
          <a:lstStyle/>
          <a:p>
            <a:pPr>
              <a:spcAft>
                <a:spcPts val="600"/>
              </a:spcAft>
            </a:pPr>
            <a:r>
              <a:rPr lang="en-US" dirty="0"/>
              <a:t>Select items from a list using a predicate function (true/false based on data in the item)</a:t>
            </a:r>
          </a:p>
          <a:p>
            <a:pPr>
              <a:spcAft>
                <a:spcPts val="600"/>
              </a:spcAft>
            </a:pPr>
            <a:r>
              <a:rPr lang="en-US" dirty="0"/>
              <a:t>Returns a new (possibly empty) list with matching items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transactionInYear</a:t>
            </a:r>
            <a:r>
              <a:rPr lang="en-US" b="0" dirty="0">
                <a:solidFill>
                  <a:srgbClr val="FF5370"/>
                </a:solidFill>
                <a:effectLst/>
                <a:latin typeface="Roboto Mono" panose="00000009000000000000" pitchFamily="49" charset="0"/>
                <a:ea typeface="Roboto Mono" panose="00000009000000000000" pitchFamily="49" charset="0"/>
              </a:rPr>
              <a:t> year transaction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transaction.Year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year</a:t>
            </a:r>
          </a:p>
          <a:p>
            <a:r>
              <a:rPr lang="en-US" b="0" dirty="0" err="1">
                <a:solidFill>
                  <a:srgbClr val="EEFFFF"/>
                </a:solidFill>
                <a:effectLst/>
                <a:latin typeface="Roboto Mono" panose="00000009000000000000" pitchFamily="49" charset="0"/>
                <a:ea typeface="Roboto Mono" panose="00000009000000000000" pitchFamily="49" charset="0"/>
              </a:rPr>
              <a:t>List.filter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transactionInYear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2022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transactions</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transactions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List.filter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transactionInYear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2022</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12068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Map</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p:txBody>
          <a:bodyPr/>
          <a:lstStyle/>
          <a:p>
            <a:pPr>
              <a:spcAft>
                <a:spcPts val="600"/>
              </a:spcAft>
            </a:pPr>
            <a:r>
              <a:rPr lang="en-US" dirty="0"/>
              <a:t>For each item in the collection, return a new item</a:t>
            </a:r>
          </a:p>
          <a:p>
            <a:pPr>
              <a:spcAft>
                <a:spcPts val="600"/>
              </a:spcAft>
            </a:pPr>
            <a:r>
              <a:rPr lang="en-US" dirty="0"/>
              <a:t>Creates a new list of all the items</a:t>
            </a:r>
          </a:p>
          <a:p>
            <a:pPr>
              <a:spcAft>
                <a:spcPts val="600"/>
              </a:spcAft>
            </a:pPr>
            <a:endParaRPr lang="en-US" dirty="0"/>
          </a:p>
          <a:p>
            <a:pPr>
              <a:spcAft>
                <a:spcPts val="600"/>
              </a:spcAft>
            </a:pPr>
            <a:endParaRPr lang="en-US" dirty="0"/>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getTransactionYear</a:t>
            </a:r>
            <a:r>
              <a:rPr lang="en-US" b="0" dirty="0">
                <a:solidFill>
                  <a:srgbClr val="FF5370"/>
                </a:solidFill>
                <a:effectLst/>
                <a:latin typeface="Roboto Mono" panose="00000009000000000000" pitchFamily="49" charset="0"/>
                <a:ea typeface="Roboto Mono" panose="00000009000000000000" pitchFamily="49" charset="0"/>
              </a:rPr>
              <a:t> transaction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transaction.Year</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getTransactionAmount</a:t>
            </a:r>
            <a:r>
              <a:rPr lang="en-US" b="0" dirty="0">
                <a:solidFill>
                  <a:srgbClr val="FF5370"/>
                </a:solidFill>
                <a:effectLst/>
                <a:latin typeface="Roboto Mono" panose="00000009000000000000" pitchFamily="49" charset="0"/>
                <a:ea typeface="Roboto Mono" panose="00000009000000000000" pitchFamily="49" charset="0"/>
              </a:rPr>
              <a:t> transaction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transaction.Amount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getTransactionType</a:t>
            </a:r>
            <a:r>
              <a:rPr lang="en-US" b="0" dirty="0">
                <a:solidFill>
                  <a:srgbClr val="FF5370"/>
                </a:solidFill>
                <a:effectLst/>
                <a:latin typeface="Roboto Mono" panose="00000009000000000000" pitchFamily="49" charset="0"/>
                <a:ea typeface="Roboto Mono" panose="00000009000000000000" pitchFamily="49" charset="0"/>
              </a:rPr>
              <a:t> transaction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transaction.Type</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transactions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getTransactionAmount</a:t>
            </a:r>
            <a:endParaRPr lang="en-US" dirty="0">
              <a:solidFill>
                <a:srgbClr val="EEFFFF"/>
              </a:solidFill>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float list = [100.0; 50.0; 25.0]</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transactions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getTransactionYear</a:t>
            </a:r>
            <a:endParaRPr lang="en-US" dirty="0">
              <a:solidFill>
                <a:srgbClr val="EEFFFF"/>
              </a:solidFill>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list = [2021; 2022; 2022]</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transactions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getTransactionType</a:t>
            </a:r>
            <a:endParaRPr lang="en-US" dirty="0">
              <a:solidFill>
                <a:srgbClr val="EEFFFF"/>
              </a:solidFill>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a:t>
            </a:r>
            <a:r>
              <a:rPr lang="en-US" b="0" dirty="0" err="1">
                <a:solidFill>
                  <a:srgbClr val="EEFFFF"/>
                </a:solidFill>
                <a:effectLst/>
                <a:latin typeface="Roboto Mono" panose="00000009000000000000" pitchFamily="49" charset="0"/>
                <a:ea typeface="Roboto Mono" panose="00000009000000000000" pitchFamily="49" charset="0"/>
              </a:rPr>
              <a:t>TransactionTypes</a:t>
            </a:r>
            <a:r>
              <a:rPr lang="en-US" b="0" dirty="0">
                <a:solidFill>
                  <a:srgbClr val="EEFFFF"/>
                </a:solidFill>
                <a:effectLst/>
                <a:latin typeface="Roboto Mono" panose="00000009000000000000" pitchFamily="49" charset="0"/>
                <a:ea typeface="Roboto Mono" panose="00000009000000000000" pitchFamily="49" charset="0"/>
              </a:rPr>
              <a:t> list = [Deposit; Deposit; Withdrawal]</a:t>
            </a:r>
          </a:p>
        </p:txBody>
      </p:sp>
    </p:spTree>
    <p:extLst>
      <p:ext uri="{BB962C8B-B14F-4D97-AF65-F5344CB8AC3E}">
        <p14:creationId xmlns:p14="http://schemas.microsoft.com/office/powerpoint/2010/main" val="19314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err="1"/>
              <a:t>GroupBy</a:t>
            </a:r>
            <a:endParaRPr lang="en-US" dirty="0"/>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p:txBody>
          <a:bodyPr/>
          <a:lstStyle/>
          <a:p>
            <a:pPr>
              <a:spcAft>
                <a:spcPts val="600"/>
              </a:spcAft>
            </a:pPr>
            <a:r>
              <a:rPr lang="en-US" dirty="0"/>
              <a:t>Organizes items by a shared key</a:t>
            </a:r>
          </a:p>
          <a:p>
            <a:pPr>
              <a:spcAft>
                <a:spcPts val="600"/>
              </a:spcAft>
            </a:pPr>
            <a:r>
              <a:rPr lang="en-US" dirty="0"/>
              <a:t>Returns a list of tuples</a:t>
            </a:r>
          </a:p>
          <a:p>
            <a:pPr>
              <a:spcAft>
                <a:spcPts val="600"/>
              </a:spcAft>
            </a:pPr>
            <a:r>
              <a:rPr lang="en-US" dirty="0"/>
              <a:t>First value in each tuple is the key</a:t>
            </a:r>
          </a:p>
          <a:p>
            <a:pPr>
              <a:spcAft>
                <a:spcPts val="600"/>
              </a:spcAft>
            </a:pPr>
            <a:r>
              <a:rPr lang="en-US" dirty="0"/>
              <a:t>Second value in each tuple is a list of the items sharing they key</a:t>
            </a:r>
          </a:p>
          <a:p>
            <a:pPr>
              <a:spcAft>
                <a:spcPts val="600"/>
              </a:spcAft>
            </a:pPr>
            <a:endParaRPr lang="en-US" dirty="0"/>
          </a:p>
          <a:p>
            <a:pPr>
              <a:spcAft>
                <a:spcPts val="600"/>
              </a:spcAft>
            </a:pPr>
            <a:endParaRPr lang="en-US" dirty="0"/>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p:txBody>
          <a:bodyPr/>
          <a:lstStyle/>
          <a:p>
            <a:r>
              <a:rPr lang="en-US" b="0" dirty="0">
                <a:solidFill>
                  <a:srgbClr val="EEFFFF"/>
                </a:solidFill>
                <a:effectLst/>
                <a:latin typeface="Consolas" panose="020B0609020204030204" pitchFamily="49" charset="0"/>
              </a:rPr>
              <a:t>transactions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List.groupBy</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getTransactionYear</a:t>
            </a:r>
            <a:endParaRPr lang="en-US" b="0" dirty="0">
              <a:solidFill>
                <a:srgbClr val="EEFFFF"/>
              </a:solidFill>
              <a:effectLst/>
              <a:latin typeface="Consolas" panose="020B0609020204030204" pitchFamily="49" charset="0"/>
            </a:endParaRP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it: (int * Transaction list) list =</a:t>
            </a:r>
          </a:p>
          <a:p>
            <a:r>
              <a:rPr lang="en-US" b="0" dirty="0">
                <a:solidFill>
                  <a:srgbClr val="EEFFFF"/>
                </a:solidFill>
                <a:effectLst/>
                <a:latin typeface="Consolas" panose="020B0609020204030204" pitchFamily="49" charset="0"/>
              </a:rPr>
              <a:t>  [(2021, [{ Year = 2021</a:t>
            </a:r>
          </a:p>
          <a:p>
            <a:r>
              <a:rPr lang="en-US" b="0" dirty="0">
                <a:solidFill>
                  <a:srgbClr val="EEFFFF"/>
                </a:solidFill>
                <a:effectLst/>
                <a:latin typeface="Consolas" panose="020B0609020204030204" pitchFamily="49" charset="0"/>
              </a:rPr>
              <a:t>             Amount = 100.0</a:t>
            </a:r>
          </a:p>
          <a:p>
            <a:r>
              <a:rPr lang="en-US" b="0" dirty="0">
                <a:solidFill>
                  <a:srgbClr val="EEFFFF"/>
                </a:solidFill>
                <a:effectLst/>
                <a:latin typeface="Consolas" panose="020B0609020204030204" pitchFamily="49" charset="0"/>
              </a:rPr>
              <a:t>             Type = Deposit }]);</a:t>
            </a:r>
          </a:p>
          <a:p>
            <a:r>
              <a:rPr lang="en-US" b="0" dirty="0">
                <a:solidFill>
                  <a:srgbClr val="EEFFFF"/>
                </a:solidFill>
                <a:effectLst/>
                <a:latin typeface="Consolas" panose="020B0609020204030204" pitchFamily="49" charset="0"/>
              </a:rPr>
              <a:t>   (2022, [{ Year = 2022</a:t>
            </a:r>
          </a:p>
          <a:p>
            <a:r>
              <a:rPr lang="en-US" b="0" dirty="0">
                <a:solidFill>
                  <a:srgbClr val="EEFFFF"/>
                </a:solidFill>
                <a:effectLst/>
                <a:latin typeface="Consolas" panose="020B0609020204030204" pitchFamily="49" charset="0"/>
              </a:rPr>
              <a:t>             Amount = 50.0</a:t>
            </a:r>
          </a:p>
          <a:p>
            <a:r>
              <a:rPr lang="en-US" b="0" dirty="0">
                <a:solidFill>
                  <a:srgbClr val="EEFFFF"/>
                </a:solidFill>
                <a:effectLst/>
                <a:latin typeface="Consolas" panose="020B0609020204030204" pitchFamily="49" charset="0"/>
              </a:rPr>
              <a:t>             Type = Deposit }; { Year = 2022</a:t>
            </a:r>
          </a:p>
          <a:p>
            <a:r>
              <a:rPr lang="en-US" b="0" dirty="0">
                <a:solidFill>
                  <a:srgbClr val="EEFFFF"/>
                </a:solidFill>
                <a:effectLst/>
                <a:latin typeface="Consolas" panose="020B0609020204030204" pitchFamily="49" charset="0"/>
              </a:rPr>
              <a:t>                                 Amount = 25.0</a:t>
            </a:r>
          </a:p>
          <a:p>
            <a:r>
              <a:rPr lang="en-US" b="0" dirty="0">
                <a:solidFill>
                  <a:srgbClr val="EEFFFF"/>
                </a:solidFill>
                <a:effectLst/>
                <a:latin typeface="Consolas" panose="020B0609020204030204" pitchFamily="49" charset="0"/>
              </a:rPr>
              <a:t>                                 Type = Withdrawal }])]</a:t>
            </a:r>
          </a:p>
        </p:txBody>
      </p:sp>
    </p:spTree>
    <p:extLst>
      <p:ext uri="{BB962C8B-B14F-4D97-AF65-F5344CB8AC3E}">
        <p14:creationId xmlns:p14="http://schemas.microsoft.com/office/powerpoint/2010/main" val="372732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Aggregate</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p:txBody>
          <a:bodyPr/>
          <a:lstStyle/>
          <a:p>
            <a:pPr>
              <a:spcAft>
                <a:spcPts val="600"/>
              </a:spcAft>
            </a:pPr>
            <a:r>
              <a:rPr lang="en-US" dirty="0"/>
              <a:t>Calculates a value contingent on all the items in the input list</a:t>
            </a:r>
          </a:p>
          <a:p>
            <a:pPr>
              <a:spcAft>
                <a:spcPts val="600"/>
              </a:spcAft>
            </a:pPr>
            <a:r>
              <a:rPr lang="en-US" dirty="0"/>
              <a:t>Ex: Sum, Average, Min, Max</a:t>
            </a:r>
          </a:p>
          <a:p>
            <a:pPr>
              <a:spcAft>
                <a:spcPts val="600"/>
              </a:spcAft>
            </a:pPr>
            <a:endParaRPr lang="en-US" dirty="0"/>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a:xfrm>
            <a:off x="268189" y="302441"/>
            <a:ext cx="11655588" cy="3711471"/>
          </a:xfrm>
        </p:spPr>
        <p:txBody>
          <a:bodyPr/>
          <a:lstStyle/>
          <a:p>
            <a:endParaRPr lang="en-US" b="0" dirty="0">
              <a:solidFill>
                <a:schemeClr val="bg2">
                  <a:lumMod val="90000"/>
                </a:schemeClr>
              </a:solidFill>
              <a:effectLst/>
              <a:latin typeface="Consolas" panose="020B0609020204030204" pitchFamily="49" charset="0"/>
            </a:endParaRPr>
          </a:p>
          <a:p>
            <a:r>
              <a:rPr lang="en-US" b="0" dirty="0">
                <a:solidFill>
                  <a:schemeClr val="bg2">
                    <a:lumMod val="90000"/>
                  </a:schemeClr>
                </a:solidFill>
                <a:effectLst/>
                <a:latin typeface="Consolas" panose="020B0609020204030204" pitchFamily="49" charset="0"/>
              </a:rPr>
              <a:t>// total of items in a list</a:t>
            </a:r>
            <a:endParaRPr lang="en-US" b="0" dirty="0">
              <a:solidFill>
                <a:srgbClr val="EEFFFF"/>
              </a:solidFill>
              <a:effectLst/>
              <a:latin typeface="Consolas" panose="020B0609020204030204" pitchFamily="49" charset="0"/>
            </a:endParaRPr>
          </a:p>
          <a:p>
            <a:r>
              <a:rPr lang="en-US" b="0" dirty="0" err="1">
                <a:solidFill>
                  <a:srgbClr val="EEFFFF"/>
                </a:solidFill>
                <a:effectLst/>
                <a:latin typeface="Consolas" panose="020B0609020204030204" pitchFamily="49" charset="0"/>
              </a:rPr>
              <a:t>List.sum</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1</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2</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3</a:t>
            </a:r>
            <a:r>
              <a:rPr lang="en-US" b="0" dirty="0">
                <a:solidFill>
                  <a:srgbClr val="C792EA"/>
                </a:solidFill>
                <a:effectLst/>
                <a:latin typeface="Consolas" panose="020B0609020204030204" pitchFamily="49" charset="0"/>
              </a:rPr>
              <a:t>] </a:t>
            </a:r>
          </a:p>
          <a:p>
            <a:r>
              <a:rPr lang="en-US" b="0" dirty="0" err="1">
                <a:solidFill>
                  <a:schemeClr val="bg2">
                    <a:lumMod val="90000"/>
                  </a:schemeClr>
                </a:solidFill>
                <a:effectLst/>
                <a:latin typeface="Consolas" panose="020B0609020204030204" pitchFamily="49" charset="0"/>
              </a:rPr>
              <a:t>val</a:t>
            </a:r>
            <a:r>
              <a:rPr lang="en-US" b="0" dirty="0">
                <a:solidFill>
                  <a:schemeClr val="bg2">
                    <a:lumMod val="90000"/>
                  </a:schemeClr>
                </a:solidFill>
                <a:effectLst/>
                <a:latin typeface="Consolas" panose="020B0609020204030204" pitchFamily="49" charset="0"/>
              </a:rPr>
              <a:t> it: int = 6</a:t>
            </a:r>
          </a:p>
          <a:p>
            <a:endParaRPr lang="en-US" b="0" dirty="0">
              <a:solidFill>
                <a:schemeClr val="bg2">
                  <a:lumMod val="90000"/>
                </a:schemeClr>
              </a:solidFill>
              <a:effectLst/>
              <a:latin typeface="Consolas" panose="020B0609020204030204" pitchFamily="49" charset="0"/>
            </a:endParaRPr>
          </a:p>
          <a:p>
            <a:r>
              <a:rPr lang="en-US" dirty="0">
                <a:solidFill>
                  <a:schemeClr val="bg2">
                    <a:lumMod val="90000"/>
                  </a:schemeClr>
                </a:solidFill>
                <a:latin typeface="Consolas" panose="020B0609020204030204" pitchFamily="49" charset="0"/>
              </a:rPr>
              <a:t>// get all transaction amounts</a:t>
            </a:r>
          </a:p>
          <a:p>
            <a:r>
              <a:rPr lang="en-US" b="0" dirty="0">
                <a:solidFill>
                  <a:srgbClr val="EEFFFF"/>
                </a:solidFill>
                <a:effectLst/>
                <a:latin typeface="Consolas" panose="020B0609020204030204" pitchFamily="49" charset="0"/>
              </a:rPr>
              <a:t>transactions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List.map</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getTransactionAmount</a:t>
            </a:r>
            <a:r>
              <a:rPr lang="en-US" b="0" dirty="0">
                <a:solidFill>
                  <a:srgbClr val="EEFFFF"/>
                </a:solidFill>
                <a:effectLst/>
                <a:latin typeface="Consolas" panose="020B0609020204030204" pitchFamily="49" charset="0"/>
              </a:rPr>
              <a:t> </a:t>
            </a: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it: float list = [100.0; 50.0; 25.0]</a:t>
            </a:r>
            <a:br>
              <a:rPr lang="en-US" b="0" dirty="0">
                <a:solidFill>
                  <a:srgbClr val="EEFFFF"/>
                </a:solidFill>
                <a:effectLst/>
                <a:latin typeface="Consolas" panose="020B0609020204030204" pitchFamily="49" charset="0"/>
              </a:rPr>
            </a:br>
            <a:endParaRPr lang="en-US" b="0" dirty="0">
              <a:solidFill>
                <a:srgbClr val="EEFFFF"/>
              </a:solidFill>
              <a:effectLst/>
              <a:latin typeface="Consolas" panose="020B0609020204030204" pitchFamily="49" charset="0"/>
            </a:endParaRPr>
          </a:p>
          <a:p>
            <a:r>
              <a:rPr lang="en-US" b="0" dirty="0">
                <a:solidFill>
                  <a:schemeClr val="bg2">
                    <a:lumMod val="90000"/>
                  </a:schemeClr>
                </a:solidFill>
                <a:effectLst/>
                <a:latin typeface="Consolas" panose="020B0609020204030204" pitchFamily="49" charset="0"/>
              </a:rPr>
              <a:t>// sum of all transaction amounts</a:t>
            </a:r>
          </a:p>
          <a:p>
            <a:r>
              <a:rPr lang="en-US" b="0" dirty="0">
                <a:solidFill>
                  <a:srgbClr val="EEFFFF"/>
                </a:solidFill>
                <a:effectLst/>
                <a:latin typeface="Consolas" panose="020B0609020204030204" pitchFamily="49" charset="0"/>
              </a:rPr>
              <a:t>transactions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List.map</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getTransactionAmount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List.sum</a:t>
            </a:r>
            <a:endParaRPr lang="en-US" b="0" dirty="0">
              <a:solidFill>
                <a:srgbClr val="EEFFFF"/>
              </a:solidFill>
              <a:effectLst/>
              <a:latin typeface="Consolas" panose="020B0609020204030204" pitchFamily="49" charset="0"/>
            </a:endParaRP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it: float list = 175.0</a:t>
            </a:r>
          </a:p>
        </p:txBody>
      </p:sp>
    </p:spTree>
    <p:extLst>
      <p:ext uri="{BB962C8B-B14F-4D97-AF65-F5344CB8AC3E}">
        <p14:creationId xmlns:p14="http://schemas.microsoft.com/office/powerpoint/2010/main" val="305062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1E1B03-82DB-40C8-A7CC-3DFC42C8FB1D}"/>
              </a:ext>
            </a:extLst>
          </p:cNvPr>
          <p:cNvSpPr>
            <a:spLocks noGrp="1"/>
          </p:cNvSpPr>
          <p:nvPr>
            <p:ph type="title"/>
          </p:nvPr>
        </p:nvSpPr>
        <p:spPr/>
        <p:txBody>
          <a:bodyPr/>
          <a:lstStyle/>
          <a:p>
            <a:r>
              <a:rPr lang="en-US" dirty="0"/>
              <a:t>Wait, that’s a total of amounts and not a balance</a:t>
            </a:r>
          </a:p>
        </p:txBody>
      </p:sp>
    </p:spTree>
    <p:extLst>
      <p:ext uri="{BB962C8B-B14F-4D97-AF65-F5344CB8AC3E}">
        <p14:creationId xmlns:p14="http://schemas.microsoft.com/office/powerpoint/2010/main" val="134322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“dotnet” Command</a:t>
            </a:r>
          </a:p>
        </p:txBody>
      </p:sp>
      <p:pic>
        <p:nvPicPr>
          <p:cNvPr id="4" name="Picture 3">
            <a:extLst>
              <a:ext uri="{FF2B5EF4-FFF2-40B4-BE49-F238E27FC236}">
                <a16:creationId xmlns:a16="http://schemas.microsoft.com/office/drawing/2014/main" id="{09B43F3F-A473-4298-B2A3-8E9D0142D955}"/>
              </a:ext>
            </a:extLst>
          </p:cNvPr>
          <p:cNvPicPr>
            <a:picLocks noChangeAspect="1"/>
          </p:cNvPicPr>
          <p:nvPr/>
        </p:nvPicPr>
        <p:blipFill>
          <a:blip r:embed="rId2"/>
          <a:stretch>
            <a:fillRect/>
          </a:stretch>
        </p:blipFill>
        <p:spPr>
          <a:xfrm>
            <a:off x="1158178" y="1473200"/>
            <a:ext cx="9875645" cy="4813935"/>
          </a:xfrm>
          <a:prstGeom prst="rect">
            <a:avLst/>
          </a:prstGeom>
        </p:spPr>
      </p:pic>
    </p:spTree>
    <p:extLst>
      <p:ext uri="{BB962C8B-B14F-4D97-AF65-F5344CB8AC3E}">
        <p14:creationId xmlns:p14="http://schemas.microsoft.com/office/powerpoint/2010/main" val="15038379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Calculating the balance</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p:txBody>
          <a:bodyPr/>
          <a:lstStyle/>
          <a:p>
            <a:pPr>
              <a:spcAft>
                <a:spcPts val="600"/>
              </a:spcAft>
            </a:pPr>
            <a:r>
              <a:rPr lang="en-US" dirty="0"/>
              <a:t>Map to make negative amount for withdrawals, otherwise positive</a:t>
            </a:r>
          </a:p>
          <a:p>
            <a:pPr>
              <a:spcAft>
                <a:spcPts val="600"/>
              </a:spcAft>
            </a:pPr>
            <a:r>
              <a:rPr lang="en-US" dirty="0"/>
              <a:t>Then run it through sum</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a:xfrm>
            <a:off x="268189" y="302441"/>
            <a:ext cx="11655588" cy="3711471"/>
          </a:xfrm>
        </p:spPr>
        <p:txBody>
          <a:bodyPr/>
          <a:lstStyle/>
          <a:p>
            <a:endParaRPr lang="en-US" b="0" dirty="0">
              <a:solidFill>
                <a:schemeClr val="bg2">
                  <a:lumMod val="90000"/>
                </a:schemeClr>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adjustAmountForType</a:t>
            </a:r>
            <a:r>
              <a:rPr lang="en-US" b="0" dirty="0">
                <a:solidFill>
                  <a:srgbClr val="FF5370"/>
                </a:solidFill>
                <a:effectLst/>
                <a:latin typeface="Roboto Mono" panose="00000009000000000000" pitchFamily="49" charset="0"/>
                <a:ea typeface="Roboto Mono" panose="00000009000000000000" pitchFamily="49" charset="0"/>
              </a:rPr>
              <a:t> transaction</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transaction.Type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Withdrawal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transaction.Amount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Deposit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transaction.Amount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transactions</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adjustAmountForType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List.sum</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err="1">
                <a:solidFill>
                  <a:srgbClr val="EEFFFF"/>
                </a:solidFill>
                <a:latin typeface="Roboto Mono" panose="00000009000000000000" pitchFamily="49" charset="0"/>
                <a:ea typeface="Roboto Mono" panose="00000009000000000000" pitchFamily="49" charset="0"/>
              </a:rPr>
              <a:t>val</a:t>
            </a:r>
            <a:r>
              <a:rPr lang="en-US" dirty="0">
                <a:solidFill>
                  <a:srgbClr val="EEFFFF"/>
                </a:solidFill>
                <a:latin typeface="Roboto Mono" panose="00000009000000000000" pitchFamily="49" charset="0"/>
                <a:ea typeface="Roboto Mono" panose="00000009000000000000" pitchFamily="49" charset="0"/>
              </a:rPr>
              <a:t> it: float = 125.0</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44932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A1A246-0F16-4770-A70B-2A8F61A3CBFB}"/>
              </a:ext>
            </a:extLst>
          </p:cNvPr>
          <p:cNvSpPr>
            <a:spLocks noGrp="1"/>
          </p:cNvSpPr>
          <p:nvPr>
            <p:ph type="title"/>
          </p:nvPr>
        </p:nvSpPr>
        <p:spPr/>
        <p:txBody>
          <a:bodyPr/>
          <a:lstStyle/>
          <a:p>
            <a:r>
              <a:rPr lang="en-US" dirty="0"/>
              <a:t>Net per year</a:t>
            </a:r>
          </a:p>
        </p:txBody>
      </p:sp>
      <p:sp>
        <p:nvSpPr>
          <p:cNvPr id="10" name="Text Placeholder 9">
            <a:extLst>
              <a:ext uri="{FF2B5EF4-FFF2-40B4-BE49-F238E27FC236}">
                <a16:creationId xmlns:a16="http://schemas.microsoft.com/office/drawing/2014/main" id="{F72C31CB-7BD4-4B41-921C-532DF062A92E}"/>
              </a:ext>
            </a:extLst>
          </p:cNvPr>
          <p:cNvSpPr>
            <a:spLocks noGrp="1"/>
          </p:cNvSpPr>
          <p:nvPr>
            <p:ph type="body" sz="quarter" idx="18"/>
          </p:nvPr>
        </p:nvSpPr>
        <p:spPr>
          <a:xfrm>
            <a:off x="268186" y="5113867"/>
            <a:ext cx="11776329" cy="1421045"/>
          </a:xfrm>
        </p:spPr>
        <p:txBody>
          <a:bodyPr/>
          <a:lstStyle/>
          <a:p>
            <a:pPr>
              <a:spcAft>
                <a:spcPts val="600"/>
              </a:spcAft>
            </a:pPr>
            <a:r>
              <a:rPr lang="en-US" dirty="0"/>
              <a:t>Group by year, then</a:t>
            </a:r>
          </a:p>
          <a:p>
            <a:pPr>
              <a:spcAft>
                <a:spcPts val="600"/>
              </a:spcAft>
            </a:pPr>
            <a:r>
              <a:rPr lang="en-US" dirty="0"/>
              <a:t>Map each group (a tuple of year, transactions) to a new tuple (year, net of transaction amounts)</a:t>
            </a:r>
          </a:p>
        </p:txBody>
      </p:sp>
      <p:sp>
        <p:nvSpPr>
          <p:cNvPr id="9" name="Text Placeholder 8">
            <a:extLst>
              <a:ext uri="{FF2B5EF4-FFF2-40B4-BE49-F238E27FC236}">
                <a16:creationId xmlns:a16="http://schemas.microsoft.com/office/drawing/2014/main" id="{763D1567-AD51-47FE-9766-750A9014392D}"/>
              </a:ext>
            </a:extLst>
          </p:cNvPr>
          <p:cNvSpPr>
            <a:spLocks noGrp="1"/>
          </p:cNvSpPr>
          <p:nvPr>
            <p:ph type="body" sz="quarter" idx="10"/>
          </p:nvPr>
        </p:nvSpPr>
        <p:spPr>
          <a:xfrm>
            <a:off x="268189" y="302441"/>
            <a:ext cx="11655588" cy="3711471"/>
          </a:xfrm>
        </p:spPr>
        <p:txBody>
          <a:bodyPr/>
          <a:lstStyle/>
          <a:p>
            <a:endParaRPr lang="en-US" b="0" dirty="0">
              <a:solidFill>
                <a:schemeClr val="bg2">
                  <a:lumMod val="90000"/>
                </a:schemeClr>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netOfTransactions</a:t>
            </a:r>
            <a:r>
              <a:rPr lang="en-US" b="0" dirty="0">
                <a:solidFill>
                  <a:srgbClr val="FF5370"/>
                </a:solidFill>
                <a:effectLst/>
                <a:latin typeface="Roboto Mono" panose="00000009000000000000" pitchFamily="49" charset="0"/>
                <a:ea typeface="Roboto Mono" panose="00000009000000000000" pitchFamily="49" charset="0"/>
              </a:rPr>
              <a:t> transactions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transactions</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adjustAmountForType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List.sum</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transactions</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List.groupBy</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getTransactionYear</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transactionsForYear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year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transactionsForYear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netOfTransactions</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float) list = [(2021, 100.0); (2022, 25.0)]</a:t>
            </a:r>
          </a:p>
        </p:txBody>
      </p:sp>
    </p:spTree>
    <p:extLst>
      <p:ext uri="{BB962C8B-B14F-4D97-AF65-F5344CB8AC3E}">
        <p14:creationId xmlns:p14="http://schemas.microsoft.com/office/powerpoint/2010/main" val="257619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Topics in the module</a:t>
            </a:r>
          </a:p>
        </p:txBody>
      </p:sp>
    </p:spTree>
    <p:extLst>
      <p:ext uri="{BB962C8B-B14F-4D97-AF65-F5344CB8AC3E}">
        <p14:creationId xmlns:p14="http://schemas.microsoft.com/office/powerpoint/2010/main" val="8676742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Functions</a:t>
            </a:r>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8E334966-3486-4F0D-95BA-01C5D229D4F2}"/>
              </a:ext>
            </a:extLst>
          </p:cNvPr>
          <p:cNvSpPr>
            <a:spLocks noGrp="1"/>
          </p:cNvSpPr>
          <p:nvPr>
            <p:ph type="pic" sz="quarter" idx="15"/>
          </p:nvPr>
        </p:nvSpPr>
        <p:spPr/>
      </p:sp>
    </p:spTree>
    <p:extLst>
      <p:ext uri="{BB962C8B-B14F-4D97-AF65-F5344CB8AC3E}">
        <p14:creationId xmlns:p14="http://schemas.microsoft.com/office/powerpoint/2010/main" val="5684438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p:txBody>
          <a:bodyPr/>
          <a:lstStyle/>
          <a:p>
            <a:r>
              <a:rPr lang="en-US" dirty="0"/>
              <a:t>Topics in the module</a:t>
            </a:r>
          </a:p>
        </p:txBody>
      </p:sp>
    </p:spTree>
    <p:extLst>
      <p:ext uri="{BB962C8B-B14F-4D97-AF65-F5344CB8AC3E}">
        <p14:creationId xmlns:p14="http://schemas.microsoft.com/office/powerpoint/2010/main" val="28838258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283616518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Function</a:t>
            </a:r>
          </a:p>
        </p:txBody>
      </p:sp>
      <p:sp>
        <p:nvSpPr>
          <p:cNvPr id="2" name="Text Placeholder 1"/>
          <p:cNvSpPr>
            <a:spLocks noGrp="1"/>
          </p:cNvSpPr>
          <p:nvPr>
            <p:ph type="body" sz="quarter" idx="10"/>
          </p:nvPr>
        </p:nvSpPr>
        <p:spPr/>
        <p:txBody>
          <a:bodyPr/>
          <a:lstStyle/>
          <a:p>
            <a:r>
              <a:rPr lang="en-US" b="0" i="0" dirty="0">
                <a:solidFill>
                  <a:srgbClr val="202122"/>
                </a:solidFill>
                <a:effectLst/>
                <a:latin typeface="Arial" panose="020B0604020202020204" pitchFamily="34" charset="0"/>
              </a:rPr>
              <a:t>In the relational approach, a function </a:t>
            </a:r>
            <a:r>
              <a:rPr lang="en-US" b="0" i="1" dirty="0">
                <a:solidFill>
                  <a:srgbClr val="202122"/>
                </a:solidFill>
                <a:effectLst/>
                <a:latin typeface="Nimbus Roman No9 L"/>
              </a:rPr>
              <a:t>f</a:t>
            </a:r>
            <a:r>
              <a:rPr lang="en-US" b="0" i="0" dirty="0">
                <a:solidFill>
                  <a:srgbClr val="202122"/>
                </a:solidFill>
                <a:effectLst/>
                <a:latin typeface="Nimbus Roman No9 L"/>
              </a:rPr>
              <a:t>: </a:t>
            </a:r>
            <a:r>
              <a:rPr lang="en-US" b="0" i="1" dirty="0">
                <a:solidFill>
                  <a:srgbClr val="202122"/>
                </a:solidFill>
                <a:effectLst/>
                <a:latin typeface="Nimbus Roman No9 L"/>
              </a:rPr>
              <a:t>X</a:t>
            </a:r>
            <a:r>
              <a:rPr lang="en-US" b="0" i="0" dirty="0">
                <a:solidFill>
                  <a:srgbClr val="202122"/>
                </a:solidFill>
                <a:effectLst/>
                <a:latin typeface="Nimbus Roman No9 L"/>
              </a:rPr>
              <a:t>→</a:t>
            </a:r>
            <a:r>
              <a:rPr lang="en-US" b="0" i="1" dirty="0">
                <a:solidFill>
                  <a:srgbClr val="202122"/>
                </a:solidFill>
                <a:effectLst/>
                <a:latin typeface="Nimbus Roman No9 L"/>
              </a:rPr>
              <a:t>Y</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Binary relation"/>
              </a:rPr>
              <a:t>binary relation</a:t>
            </a:r>
            <a:r>
              <a:rPr lang="en-US" b="0" i="0" dirty="0">
                <a:solidFill>
                  <a:srgbClr val="202122"/>
                </a:solidFill>
                <a:effectLst/>
                <a:latin typeface="Arial" panose="020B0604020202020204" pitchFamily="34" charset="0"/>
              </a:rPr>
              <a:t> between </a:t>
            </a:r>
            <a:r>
              <a:rPr lang="en-US" b="0" i="1" dirty="0">
                <a:solidFill>
                  <a:srgbClr val="202122"/>
                </a:solidFill>
                <a:effectLst/>
                <a:latin typeface="Nimbus Roman No9 L"/>
              </a:rPr>
              <a:t>X</a:t>
            </a:r>
            <a:r>
              <a:rPr lang="en-US" b="0" i="0" dirty="0">
                <a:solidFill>
                  <a:srgbClr val="202122"/>
                </a:solidFill>
                <a:effectLst/>
                <a:latin typeface="Arial" panose="020B0604020202020204" pitchFamily="34" charset="0"/>
              </a:rPr>
              <a:t> and </a:t>
            </a:r>
            <a:r>
              <a:rPr lang="en-US" b="0" i="1" dirty="0">
                <a:solidFill>
                  <a:srgbClr val="202122"/>
                </a:solidFill>
                <a:effectLst/>
                <a:latin typeface="Nimbus Roman No9 L"/>
              </a:rPr>
              <a:t>Y</a:t>
            </a:r>
            <a:r>
              <a:rPr lang="en-US" b="0" i="0" dirty="0">
                <a:solidFill>
                  <a:srgbClr val="202122"/>
                </a:solidFill>
                <a:effectLst/>
                <a:latin typeface="Arial" panose="020B0604020202020204" pitchFamily="34" charset="0"/>
              </a:rPr>
              <a:t> that associates to each element of </a:t>
            </a:r>
            <a:r>
              <a:rPr lang="en-US" i="1" dirty="0">
                <a:solidFill>
                  <a:srgbClr val="202122"/>
                </a:solidFill>
                <a:effectLst/>
                <a:latin typeface="Nimbus Roman No9 L"/>
              </a:rPr>
              <a:t>X</a:t>
            </a:r>
            <a:r>
              <a:rPr lang="en-US"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exactly one element of </a:t>
            </a:r>
            <a:r>
              <a:rPr lang="en-US" b="1" i="1" dirty="0">
                <a:solidFill>
                  <a:srgbClr val="202122"/>
                </a:solidFill>
                <a:effectLst/>
                <a:latin typeface="Nimbus Roman No9 L"/>
              </a:rPr>
              <a:t>Y</a:t>
            </a:r>
            <a:r>
              <a:rPr lang="en-US" b="0" i="0" dirty="0">
                <a:solidFill>
                  <a:srgbClr val="202122"/>
                </a:solidFill>
                <a:effectLst/>
                <a:latin typeface="Arial" panose="020B0604020202020204" pitchFamily="34" charset="0"/>
              </a:rPr>
              <a:t>.</a:t>
            </a:r>
            <a:endParaRPr lang="en-US" dirty="0"/>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https://en.wikipedia.org/wiki/Function_(mathematics)</a:t>
            </a:r>
          </a:p>
        </p:txBody>
      </p:sp>
    </p:spTree>
    <p:extLst>
      <p:ext uri="{BB962C8B-B14F-4D97-AF65-F5344CB8AC3E}">
        <p14:creationId xmlns:p14="http://schemas.microsoft.com/office/powerpoint/2010/main" val="293634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Visualizing Functions</a:t>
            </a:r>
          </a:p>
        </p:txBody>
      </p:sp>
      <p:sp>
        <p:nvSpPr>
          <p:cNvPr id="5" name="Text Placeholder 4"/>
          <p:cNvSpPr>
            <a:spLocks noGrp="1"/>
          </p:cNvSpPr>
          <p:nvPr>
            <p:ph type="body" sz="quarter" idx="14"/>
          </p:nvPr>
        </p:nvSpPr>
        <p:spPr/>
        <p:txBody>
          <a:bodyPr/>
          <a:lstStyle/>
          <a:p>
            <a:r>
              <a:rPr lang="en-US" b="1" dirty="0">
                <a:solidFill>
                  <a:schemeClr val="accent6"/>
                </a:solidFill>
                <a:latin typeface="PS TT Commons DemiBold" charset="0"/>
                <a:ea typeface="PS TT Commons DemiBold" charset="0"/>
                <a:cs typeface="PS TT Commons DemiBold" charset="0"/>
              </a:rPr>
              <a:t>Black-box</a:t>
            </a:r>
          </a:p>
          <a:p>
            <a:r>
              <a:rPr lang="en-US" dirty="0"/>
              <a:t>One input</a:t>
            </a:r>
          </a:p>
          <a:p>
            <a:r>
              <a:rPr lang="en-US" dirty="0"/>
              <a:t>One output</a:t>
            </a:r>
          </a:p>
        </p:txBody>
      </p:sp>
      <p:sp>
        <p:nvSpPr>
          <p:cNvPr id="6" name="Text Placeholder 5"/>
          <p:cNvSpPr>
            <a:spLocks noGrp="1"/>
          </p:cNvSpPr>
          <p:nvPr>
            <p:ph type="body" sz="quarter" idx="16"/>
          </p:nvPr>
        </p:nvSpPr>
        <p:spPr/>
        <p:txBody>
          <a:bodyPr/>
          <a:lstStyle/>
          <a:p>
            <a:r>
              <a:rPr lang="en-US" b="1" dirty="0">
                <a:solidFill>
                  <a:schemeClr val="accent6"/>
                </a:solidFill>
                <a:latin typeface="PS TT Commons DemiBold" charset="0"/>
                <a:ea typeface="PS TT Commons DemiBold" charset="0"/>
                <a:cs typeface="PS TT Commons DemiBold" charset="0"/>
              </a:rPr>
              <a:t>Not a Function</a:t>
            </a:r>
          </a:p>
          <a:p>
            <a:r>
              <a:rPr lang="en-US" dirty="0"/>
              <a:t>Multiple Y for any X</a:t>
            </a:r>
          </a:p>
          <a:p>
            <a:r>
              <a:rPr lang="en-US" dirty="0"/>
              <a:t>This is bad</a:t>
            </a:r>
          </a:p>
        </p:txBody>
      </p:sp>
      <p:sp>
        <p:nvSpPr>
          <p:cNvPr id="7" name="Text Placeholder 6"/>
          <p:cNvSpPr>
            <a:spLocks noGrp="1"/>
          </p:cNvSpPr>
          <p:nvPr>
            <p:ph type="body" sz="quarter" idx="18"/>
          </p:nvPr>
        </p:nvSpPr>
        <p:spPr>
          <a:xfrm>
            <a:off x="4076700" y="4692603"/>
            <a:ext cx="4086225" cy="1655188"/>
          </a:xfrm>
          <a:prstGeom prst="rect">
            <a:avLst/>
          </a:prstGeom>
        </p:spPr>
        <p:txBody>
          <a:bodyPr/>
          <a:lstStyle/>
          <a:p>
            <a:r>
              <a:rPr lang="en-US" b="1" dirty="0">
                <a:solidFill>
                  <a:schemeClr val="accent6"/>
                </a:solidFill>
                <a:latin typeface="PS TT Commons DemiBold" charset="0"/>
                <a:ea typeface="PS TT Commons DemiBold" charset="0"/>
                <a:cs typeface="PS TT Commons DemiBold" charset="0"/>
              </a:rPr>
              <a:t>Maps Domain to Range</a:t>
            </a:r>
          </a:p>
          <a:p>
            <a:r>
              <a:rPr lang="en-US" dirty="0"/>
              <a:t>Single Valued</a:t>
            </a:r>
          </a:p>
          <a:p>
            <a:r>
              <a:rPr lang="en-US" dirty="0"/>
              <a:t>Each X only maps to one Y</a:t>
            </a:r>
          </a:p>
        </p:txBody>
      </p:sp>
      <p:pic>
        <p:nvPicPr>
          <p:cNvPr id="23" name="Content Placeholder 3">
            <a:extLst>
              <a:ext uri="{FF2B5EF4-FFF2-40B4-BE49-F238E27FC236}">
                <a16:creationId xmlns:a16="http://schemas.microsoft.com/office/drawing/2014/main" id="{E953F8B9-8FB3-48E3-80E2-711277D1E5EF}"/>
              </a:ext>
            </a:extLst>
          </p:cNvPr>
          <p:cNvPicPr>
            <a:picLocks noGrp="1" noChangeAspect="1"/>
          </p:cNvPicPr>
          <p:nvPr>
            <p:ph sz="quarter" idx="12"/>
          </p:nvPr>
        </p:nvPicPr>
        <p:blipFill>
          <a:blip r:embed="rId2"/>
          <a:stretch>
            <a:fillRect/>
          </a:stretch>
        </p:blipFill>
        <p:spPr>
          <a:xfrm>
            <a:off x="1424051" y="2020888"/>
            <a:ext cx="2147761" cy="2438400"/>
          </a:xfrm>
          <a:prstGeom prst="rect">
            <a:avLst/>
          </a:prstGeom>
        </p:spPr>
      </p:pic>
      <p:pic>
        <p:nvPicPr>
          <p:cNvPr id="21" name="Content Placeholder 20">
            <a:extLst>
              <a:ext uri="{FF2B5EF4-FFF2-40B4-BE49-F238E27FC236}">
                <a16:creationId xmlns:a16="http://schemas.microsoft.com/office/drawing/2014/main" id="{6F6A3868-5C9B-40BF-BC84-8E42E3D52864}"/>
              </a:ext>
            </a:extLst>
          </p:cNvPr>
          <p:cNvPicPr>
            <a:picLocks noGrp="1" noChangeAspect="1"/>
          </p:cNvPicPr>
          <p:nvPr>
            <p:ph sz="quarter" idx="17"/>
          </p:nvPr>
        </p:nvPicPr>
        <p:blipFill>
          <a:blip r:embed="rId3"/>
          <a:stretch>
            <a:fillRect/>
          </a:stretch>
        </p:blipFill>
        <p:spPr>
          <a:xfrm>
            <a:off x="4790902" y="1621404"/>
            <a:ext cx="2438400" cy="2837884"/>
          </a:xfrm>
          <a:prstGeom prst="rect">
            <a:avLst/>
          </a:prstGeom>
        </p:spPr>
      </p:pic>
      <p:pic>
        <p:nvPicPr>
          <p:cNvPr id="24" name="Content Placeholder 23">
            <a:extLst>
              <a:ext uri="{FF2B5EF4-FFF2-40B4-BE49-F238E27FC236}">
                <a16:creationId xmlns:a16="http://schemas.microsoft.com/office/drawing/2014/main" id="{2059CD81-51CA-4CD5-AB19-6064E1CD1164}"/>
              </a:ext>
            </a:extLst>
          </p:cNvPr>
          <p:cNvPicPr>
            <a:picLocks noGrp="1" noChangeAspect="1"/>
          </p:cNvPicPr>
          <p:nvPr>
            <p:ph sz="quarter" idx="15"/>
          </p:nvPr>
        </p:nvPicPr>
        <p:blipFill>
          <a:blip r:embed="rId4"/>
          <a:stretch>
            <a:fillRect/>
          </a:stretch>
        </p:blipFill>
        <p:spPr>
          <a:xfrm>
            <a:off x="8303245" y="1621404"/>
            <a:ext cx="2421905" cy="2818687"/>
          </a:xfrm>
          <a:prstGeom prst="rect">
            <a:avLst/>
          </a:prstGeom>
        </p:spPr>
      </p:pic>
    </p:spTree>
    <p:extLst>
      <p:ext uri="{BB962C8B-B14F-4D97-AF65-F5344CB8AC3E}">
        <p14:creationId xmlns:p14="http://schemas.microsoft.com/office/powerpoint/2010/main" val="382821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Composite Functions</a:t>
            </a:r>
          </a:p>
        </p:txBody>
      </p:sp>
      <p:grpSp>
        <p:nvGrpSpPr>
          <p:cNvPr id="5" name="Group 4">
            <a:extLst>
              <a:ext uri="{FF2B5EF4-FFF2-40B4-BE49-F238E27FC236}">
                <a16:creationId xmlns:a16="http://schemas.microsoft.com/office/drawing/2014/main" id="{63407534-8041-4629-BA33-00D6E2939EA4}"/>
              </a:ext>
            </a:extLst>
          </p:cNvPr>
          <p:cNvGrpSpPr/>
          <p:nvPr/>
        </p:nvGrpSpPr>
        <p:grpSpPr>
          <a:xfrm>
            <a:off x="1272119" y="1941791"/>
            <a:ext cx="2668904" cy="2185763"/>
            <a:chOff x="1238251" y="1941791"/>
            <a:chExt cx="2668904" cy="2185763"/>
          </a:xfrm>
        </p:grpSpPr>
        <p:sp>
          <p:nvSpPr>
            <p:cNvPr id="6" name="TextBox 5">
              <a:extLst>
                <a:ext uri="{FF2B5EF4-FFF2-40B4-BE49-F238E27FC236}">
                  <a16:creationId xmlns:a16="http://schemas.microsoft.com/office/drawing/2014/main" id="{272D2376-EB03-43BC-A592-559587E61C46}"/>
                </a:ext>
              </a:extLst>
            </p:cNvPr>
            <p:cNvSpPr txBox="1"/>
            <p:nvPr/>
          </p:nvSpPr>
          <p:spPr>
            <a:xfrm>
              <a:off x="1495426" y="2575513"/>
              <a:ext cx="2152650" cy="853488"/>
            </a:xfrm>
            <a:prstGeom prst="rect">
              <a:avLst/>
            </a:prstGeom>
            <a:ln w="19050">
              <a:solidFill>
                <a:schemeClr val="accent3"/>
              </a:solidFill>
            </a:ln>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ts val="600"/>
                </a:spcBef>
                <a:spcAft>
                  <a:spcPts val="0"/>
                </a:spcAft>
                <a:buClrTx/>
                <a:buSzTx/>
                <a:buFontTx/>
                <a:buNone/>
                <a:tabLst/>
              </a:pPr>
              <a:endParaRPr lang="en-US" sz="300"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lang="en-US" sz="2000" dirty="0">
                  <a:solidFill>
                    <a:srgbClr val="E5E5E5">
                      <a:lumMod val="10000"/>
                    </a:srgbClr>
                  </a:solidFill>
                  <a:latin typeface="PS TT Commons" charset="0"/>
                  <a:ea typeface="PS TT Commons" charset="0"/>
                  <a:cs typeface="PS TT Commons" charset="0"/>
                </a:rPr>
                <a:t>Function </a:t>
              </a:r>
              <a:r>
                <a:rPr kumimoji="0" lang="en-US" sz="2000"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a:t>
              </a:r>
            </a:p>
            <a:p>
              <a:pPr marL="0" marR="0" indent="0" algn="ctr" defTabSz="439502" rtl="0" eaLnBrk="1" fontAlgn="auto" latinLnBrk="0" hangingPunct="1">
                <a:lnSpc>
                  <a:spcPct val="85000"/>
                </a:lnSpc>
                <a:spcBef>
                  <a:spcPts val="600"/>
                </a:spcBef>
                <a:spcAft>
                  <a:spcPts val="0"/>
                </a:spcAft>
                <a:buClrTx/>
                <a:buSzTx/>
                <a:buFontTx/>
                <a:buNone/>
                <a:tabLst/>
              </a:pPr>
              <a:r>
                <a:rPr kumimoji="0" lang="en-US" sz="2000"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x</a:t>
              </a:r>
              <a:r>
                <a:rPr lang="en-US" sz="2000" i="1" baseline="30000" dirty="0">
                  <a:solidFill>
                    <a:srgbClr val="E5E5E5">
                      <a:lumMod val="10000"/>
                    </a:srgbClr>
                  </a:solidFill>
                  <a:latin typeface="PS TT Commons" charset="0"/>
                  <a:ea typeface="PS TT Commons" charset="0"/>
                  <a:cs typeface="PS TT Commons" charset="0"/>
                </a:rPr>
                <a:t>2</a:t>
              </a:r>
              <a:endParaRPr kumimoji="0" lang="en-US" sz="2000" b="0" i="0" u="none" strike="noStrike" kern="1200" cap="none" spc="0" normalizeH="0" baseline="3000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8" name="Straight Arrow Connector 7">
              <a:extLst>
                <a:ext uri="{FF2B5EF4-FFF2-40B4-BE49-F238E27FC236}">
                  <a16:creationId xmlns:a16="http://schemas.microsoft.com/office/drawing/2014/main" id="{1F54DC5D-CEA1-4331-99B4-6E2490D814C2}"/>
                </a:ext>
              </a:extLst>
            </p:cNvPr>
            <p:cNvCxnSpPr>
              <a:cxnSpLocks/>
            </p:cNvCxnSpPr>
            <p:nvPr/>
          </p:nvCxnSpPr>
          <p:spPr>
            <a:xfrm>
              <a:off x="1895475" y="2247730"/>
              <a:ext cx="0" cy="3277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A99BEE-4B02-45B1-9938-8F23308DAAE6}"/>
                </a:ext>
              </a:extLst>
            </p:cNvPr>
            <p:cNvSpPr txBox="1"/>
            <p:nvPr/>
          </p:nvSpPr>
          <p:spPr>
            <a:xfrm>
              <a:off x="1238251" y="1941791"/>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Input: </a:t>
              </a:r>
              <a:r>
                <a:rPr lang="en-US" i="1" dirty="0">
                  <a:solidFill>
                    <a:srgbClr val="E5E5E5">
                      <a:lumMod val="10000"/>
                    </a:srgbClr>
                  </a:solidFill>
                  <a:latin typeface="PS TT Commons" charset="0"/>
                  <a:ea typeface="PS TT Commons" charset="0"/>
                  <a:cs typeface="PS TT Commons" charset="0"/>
                </a:rPr>
                <a:t>x=3</a:t>
              </a:r>
              <a:endPar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10" name="Straight Arrow Connector 9">
              <a:extLst>
                <a:ext uri="{FF2B5EF4-FFF2-40B4-BE49-F238E27FC236}">
                  <a16:creationId xmlns:a16="http://schemas.microsoft.com/office/drawing/2014/main" id="{00058A3A-88D9-4A6F-B764-98CB5B56E5C8}"/>
                </a:ext>
              </a:extLst>
            </p:cNvPr>
            <p:cNvCxnSpPr>
              <a:cxnSpLocks/>
            </p:cNvCxnSpPr>
            <p:nvPr/>
          </p:nvCxnSpPr>
          <p:spPr>
            <a:xfrm>
              <a:off x="3181351" y="3429000"/>
              <a:ext cx="0" cy="30594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201B6E-0896-423A-A86A-2AB707C4C869}"/>
                </a:ext>
              </a:extLst>
            </p:cNvPr>
            <p:cNvSpPr txBox="1"/>
            <p:nvPr/>
          </p:nvSpPr>
          <p:spPr>
            <a:xfrm>
              <a:off x="2240280" y="3799772"/>
              <a:ext cx="1666875"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Output: </a:t>
              </a:r>
              <a:r>
                <a:rPr lang="en-US" i="1" dirty="0">
                  <a:solidFill>
                    <a:srgbClr val="E5E5E5">
                      <a:lumMod val="10000"/>
                    </a:srgbClr>
                  </a:solidFill>
                  <a:latin typeface="PS TT Commons" charset="0"/>
                  <a:ea typeface="PS TT Commons" charset="0"/>
                  <a:cs typeface="PS TT Commons" charset="0"/>
                </a:rPr>
                <a:t>f(x)=9</a:t>
              </a:r>
              <a:endPar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4" name="Group 13">
            <a:extLst>
              <a:ext uri="{FF2B5EF4-FFF2-40B4-BE49-F238E27FC236}">
                <a16:creationId xmlns:a16="http://schemas.microsoft.com/office/drawing/2014/main" id="{3D0DDDB0-22FB-40B7-B44D-F47B40DD6A91}"/>
              </a:ext>
            </a:extLst>
          </p:cNvPr>
          <p:cNvGrpSpPr/>
          <p:nvPr/>
        </p:nvGrpSpPr>
        <p:grpSpPr>
          <a:xfrm>
            <a:off x="2815056" y="4105712"/>
            <a:ext cx="2411729" cy="1831562"/>
            <a:chOff x="1495426" y="2247730"/>
            <a:chExt cx="2411729" cy="1831562"/>
          </a:xfrm>
        </p:grpSpPr>
        <p:sp>
          <p:nvSpPr>
            <p:cNvPr id="15" name="TextBox 14">
              <a:extLst>
                <a:ext uri="{FF2B5EF4-FFF2-40B4-BE49-F238E27FC236}">
                  <a16:creationId xmlns:a16="http://schemas.microsoft.com/office/drawing/2014/main" id="{109179FE-3C6F-4FD2-8122-55A16BAC4F4F}"/>
                </a:ext>
              </a:extLst>
            </p:cNvPr>
            <p:cNvSpPr txBox="1"/>
            <p:nvPr/>
          </p:nvSpPr>
          <p:spPr>
            <a:xfrm>
              <a:off x="1495426" y="2575513"/>
              <a:ext cx="2152650" cy="853488"/>
            </a:xfrm>
            <a:prstGeom prst="rect">
              <a:avLst/>
            </a:prstGeom>
            <a:ln w="19050">
              <a:solidFill>
                <a:schemeClr val="accent3"/>
              </a:solidFill>
            </a:ln>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ts val="600"/>
                </a:spcBef>
                <a:spcAft>
                  <a:spcPts val="0"/>
                </a:spcAft>
                <a:buClrTx/>
                <a:buSzTx/>
                <a:buFontTx/>
                <a:buNone/>
                <a:tabLst/>
              </a:pPr>
              <a:endParaRPr lang="en-US" sz="300"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lang="en-US" sz="2000" dirty="0">
                  <a:solidFill>
                    <a:srgbClr val="E5E5E5">
                      <a:lumMod val="10000"/>
                    </a:srgbClr>
                  </a:solidFill>
                  <a:latin typeface="PS TT Commons" charset="0"/>
                  <a:ea typeface="PS TT Commons" charset="0"/>
                  <a:cs typeface="PS TT Commons" charset="0"/>
                </a:rPr>
                <a:t>Function </a:t>
              </a:r>
              <a:r>
                <a:rPr lang="en-US" sz="2000" i="1" dirty="0">
                  <a:solidFill>
                    <a:srgbClr val="E5E5E5">
                      <a:lumMod val="10000"/>
                    </a:srgbClr>
                  </a:solidFill>
                  <a:latin typeface="PS TT Commons" charset="0"/>
                  <a:ea typeface="PS TT Commons" charset="0"/>
                  <a:cs typeface="PS TT Commons" charset="0"/>
                </a:rPr>
                <a:t>g</a:t>
              </a:r>
              <a:endParaRPr kumimoji="0" lang="en-US" sz="2000"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kumimoji="0" lang="en-US" sz="2000"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x+1</a:t>
              </a:r>
              <a:endParaRPr kumimoji="0" lang="en-US" sz="2000" b="0" i="0" u="none" strike="noStrike" kern="1200" cap="none" spc="0" normalizeH="0" baseline="3000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16" name="Straight Arrow Connector 15">
              <a:extLst>
                <a:ext uri="{FF2B5EF4-FFF2-40B4-BE49-F238E27FC236}">
                  <a16:creationId xmlns:a16="http://schemas.microsoft.com/office/drawing/2014/main" id="{91978190-580D-47AD-A89F-92D143FEEACB}"/>
                </a:ext>
              </a:extLst>
            </p:cNvPr>
            <p:cNvCxnSpPr>
              <a:cxnSpLocks/>
            </p:cNvCxnSpPr>
            <p:nvPr/>
          </p:nvCxnSpPr>
          <p:spPr>
            <a:xfrm>
              <a:off x="1895475" y="2247730"/>
              <a:ext cx="0" cy="3277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760D35-9B14-4562-A748-414BC9C7C9D4}"/>
                </a:ext>
              </a:extLst>
            </p:cNvPr>
            <p:cNvCxnSpPr>
              <a:cxnSpLocks/>
            </p:cNvCxnSpPr>
            <p:nvPr/>
          </p:nvCxnSpPr>
          <p:spPr>
            <a:xfrm>
              <a:off x="3181351" y="3429000"/>
              <a:ext cx="0" cy="30594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5136274-BE95-41F2-84E3-E44A0ED88D94}"/>
                </a:ext>
              </a:extLst>
            </p:cNvPr>
            <p:cNvSpPr txBox="1"/>
            <p:nvPr/>
          </p:nvSpPr>
          <p:spPr>
            <a:xfrm>
              <a:off x="1895475" y="3751510"/>
              <a:ext cx="201168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Output: g(</a:t>
              </a:r>
              <a:r>
                <a:rPr lang="en-US" i="1" dirty="0">
                  <a:solidFill>
                    <a:srgbClr val="E5E5E5">
                      <a:lumMod val="10000"/>
                    </a:srgbClr>
                  </a:solidFill>
                  <a:latin typeface="PS TT Commons" charset="0"/>
                  <a:ea typeface="PS TT Commons" charset="0"/>
                  <a:cs typeface="PS TT Commons" charset="0"/>
                </a:rPr>
                <a:t>f(x))=10</a:t>
              </a:r>
              <a:endPar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C5AD0D36-CEEA-4E24-9192-5F4D31AF4202}"/>
              </a:ext>
            </a:extLst>
          </p:cNvPr>
          <p:cNvGrpSpPr/>
          <p:nvPr/>
        </p:nvGrpSpPr>
        <p:grpSpPr>
          <a:xfrm>
            <a:off x="6703385" y="1491143"/>
            <a:ext cx="2511522" cy="2272621"/>
            <a:chOff x="5221189" y="1986649"/>
            <a:chExt cx="2511522" cy="2272621"/>
          </a:xfrm>
        </p:grpSpPr>
        <p:sp>
          <p:nvSpPr>
            <p:cNvPr id="21" name="Oval 20">
              <a:extLst>
                <a:ext uri="{FF2B5EF4-FFF2-40B4-BE49-F238E27FC236}">
                  <a16:creationId xmlns:a16="http://schemas.microsoft.com/office/drawing/2014/main" id="{D7587FFE-79D8-4C43-ABF1-71744FF41B50}"/>
                </a:ext>
              </a:extLst>
            </p:cNvPr>
            <p:cNvSpPr/>
            <p:nvPr/>
          </p:nvSpPr>
          <p:spPr>
            <a:xfrm>
              <a:off x="5617965" y="2345266"/>
              <a:ext cx="539948" cy="1914003"/>
            </a:xfrm>
            <a:prstGeom prst="ellipse">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2595C9-5B1D-4F5B-9EDD-5CFF041DD776}"/>
                </a:ext>
              </a:extLst>
            </p:cNvPr>
            <p:cNvSpPr txBox="1"/>
            <p:nvPr/>
          </p:nvSpPr>
          <p:spPr>
            <a:xfrm>
              <a:off x="5221189" y="1986649"/>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X</a:t>
              </a:r>
            </a:p>
          </p:txBody>
        </p:sp>
        <p:sp>
          <p:nvSpPr>
            <p:cNvPr id="24" name="TextBox 23">
              <a:extLst>
                <a:ext uri="{FF2B5EF4-FFF2-40B4-BE49-F238E27FC236}">
                  <a16:creationId xmlns:a16="http://schemas.microsoft.com/office/drawing/2014/main" id="{44200B0A-6FC7-44D0-AFD2-842EA90DD143}"/>
                </a:ext>
              </a:extLst>
            </p:cNvPr>
            <p:cNvSpPr txBox="1"/>
            <p:nvPr/>
          </p:nvSpPr>
          <p:spPr>
            <a:xfrm>
              <a:off x="6399211" y="1989991"/>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Y</a:t>
              </a:r>
            </a:p>
          </p:txBody>
        </p:sp>
        <p:sp>
          <p:nvSpPr>
            <p:cNvPr id="26" name="TextBox 25">
              <a:extLst>
                <a:ext uri="{FF2B5EF4-FFF2-40B4-BE49-F238E27FC236}">
                  <a16:creationId xmlns:a16="http://schemas.microsoft.com/office/drawing/2014/main" id="{5A94FA81-3348-497E-B5BB-DEBF6DE69365}"/>
                </a:ext>
              </a:extLst>
            </p:cNvPr>
            <p:cNvSpPr txBox="1"/>
            <p:nvPr/>
          </p:nvSpPr>
          <p:spPr>
            <a:xfrm>
              <a:off x="6437311" y="2532643"/>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2</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3</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4</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27" name="Straight Arrow Connector 26">
              <a:extLst>
                <a:ext uri="{FF2B5EF4-FFF2-40B4-BE49-F238E27FC236}">
                  <a16:creationId xmlns:a16="http://schemas.microsoft.com/office/drawing/2014/main" id="{44D2FD95-86B1-45E8-887B-AAFC7F19012F}"/>
                </a:ext>
              </a:extLst>
            </p:cNvPr>
            <p:cNvCxnSpPr>
              <a:cxnSpLocks/>
            </p:cNvCxnSpPr>
            <p:nvPr/>
          </p:nvCxnSpPr>
          <p:spPr>
            <a:xfrm>
              <a:off x="6011465" y="2695608"/>
              <a:ext cx="93702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48BC58D-8680-49C0-91E6-3EC5A7D846F6}"/>
                </a:ext>
              </a:extLst>
            </p:cNvPr>
            <p:cNvCxnSpPr>
              <a:cxnSpLocks/>
            </p:cNvCxnSpPr>
            <p:nvPr/>
          </p:nvCxnSpPr>
          <p:spPr>
            <a:xfrm>
              <a:off x="5979701" y="3124407"/>
              <a:ext cx="946883" cy="44168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AFB2DF-C16C-4CFC-90B4-31A0E8BE80CD}"/>
                </a:ext>
              </a:extLst>
            </p:cNvPr>
            <p:cNvCxnSpPr>
              <a:cxnSpLocks/>
            </p:cNvCxnSpPr>
            <p:nvPr/>
          </p:nvCxnSpPr>
          <p:spPr>
            <a:xfrm flipV="1">
              <a:off x="6011465" y="2795178"/>
              <a:ext cx="915119" cy="77824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737ED5CA-6360-4D85-B6C1-2145BCAC81F1}"/>
              </a:ext>
            </a:extLst>
          </p:cNvPr>
          <p:cNvSpPr txBox="1"/>
          <p:nvPr/>
        </p:nvSpPr>
        <p:spPr>
          <a:xfrm>
            <a:off x="7450227" y="3644660"/>
            <a:ext cx="595312"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f: X</a:t>
            </a:r>
          </a:p>
        </p:txBody>
      </p:sp>
      <p:sp>
        <p:nvSpPr>
          <p:cNvPr id="37" name="TextBox 36">
            <a:extLst>
              <a:ext uri="{FF2B5EF4-FFF2-40B4-BE49-F238E27FC236}">
                <a16:creationId xmlns:a16="http://schemas.microsoft.com/office/drawing/2014/main" id="{324272FB-13EA-4473-B1D0-79A34AAF8888}"/>
              </a:ext>
            </a:extLst>
          </p:cNvPr>
          <p:cNvSpPr txBox="1"/>
          <p:nvPr/>
        </p:nvSpPr>
        <p:spPr>
          <a:xfrm>
            <a:off x="7927293" y="3644660"/>
            <a:ext cx="595312"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Y</a:t>
            </a:r>
          </a:p>
        </p:txBody>
      </p:sp>
      <p:cxnSp>
        <p:nvCxnSpPr>
          <p:cNvPr id="34" name="Straight Arrow Connector 33">
            <a:extLst>
              <a:ext uri="{FF2B5EF4-FFF2-40B4-BE49-F238E27FC236}">
                <a16:creationId xmlns:a16="http://schemas.microsoft.com/office/drawing/2014/main" id="{673FFBDA-F977-4723-8C5A-0FD6DE8A84A1}"/>
              </a:ext>
            </a:extLst>
          </p:cNvPr>
          <p:cNvCxnSpPr>
            <a:cxnSpLocks/>
          </p:cNvCxnSpPr>
          <p:nvPr/>
        </p:nvCxnSpPr>
        <p:spPr>
          <a:xfrm>
            <a:off x="7942126" y="3765007"/>
            <a:ext cx="17288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04E628-E0B8-46B6-8281-503C044FE210}"/>
              </a:ext>
            </a:extLst>
          </p:cNvPr>
          <p:cNvSpPr txBox="1"/>
          <p:nvPr/>
        </p:nvSpPr>
        <p:spPr>
          <a:xfrm>
            <a:off x="8967257" y="1487158"/>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Z</a:t>
            </a:r>
          </a:p>
        </p:txBody>
      </p:sp>
      <p:sp>
        <p:nvSpPr>
          <p:cNvPr id="42" name="TextBox 41">
            <a:extLst>
              <a:ext uri="{FF2B5EF4-FFF2-40B4-BE49-F238E27FC236}">
                <a16:creationId xmlns:a16="http://schemas.microsoft.com/office/drawing/2014/main" id="{92C27C25-9E52-439F-BD47-B91492D6828A}"/>
              </a:ext>
            </a:extLst>
          </p:cNvPr>
          <p:cNvSpPr txBox="1"/>
          <p:nvPr/>
        </p:nvSpPr>
        <p:spPr>
          <a:xfrm>
            <a:off x="9005357" y="2029810"/>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2</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3</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4</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43" name="Oval 42">
            <a:extLst>
              <a:ext uri="{FF2B5EF4-FFF2-40B4-BE49-F238E27FC236}">
                <a16:creationId xmlns:a16="http://schemas.microsoft.com/office/drawing/2014/main" id="{888EF0E8-08F7-4E43-AAC6-580BFDADE3EB}"/>
              </a:ext>
            </a:extLst>
          </p:cNvPr>
          <p:cNvSpPr/>
          <p:nvPr/>
        </p:nvSpPr>
        <p:spPr>
          <a:xfrm>
            <a:off x="9364033" y="1850553"/>
            <a:ext cx="539948" cy="1914003"/>
          </a:xfrm>
          <a:prstGeom prst="ellipse">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4604AA4-FEBD-4D42-8CA8-9858FBDF0A22}"/>
              </a:ext>
            </a:extLst>
          </p:cNvPr>
          <p:cNvSpPr/>
          <p:nvPr/>
        </p:nvSpPr>
        <p:spPr>
          <a:xfrm>
            <a:off x="8269841" y="1849760"/>
            <a:ext cx="539948" cy="1914003"/>
          </a:xfrm>
          <a:prstGeom prst="ellipse">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D9FEE78-6242-4E86-9DF8-A2A703B58132}"/>
              </a:ext>
            </a:extLst>
          </p:cNvPr>
          <p:cNvSpPr txBox="1"/>
          <p:nvPr/>
        </p:nvSpPr>
        <p:spPr>
          <a:xfrm>
            <a:off x="8634025" y="3626033"/>
            <a:ext cx="595312"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g: Y</a:t>
            </a:r>
          </a:p>
        </p:txBody>
      </p:sp>
      <p:sp>
        <p:nvSpPr>
          <p:cNvPr id="61" name="TextBox 60">
            <a:extLst>
              <a:ext uri="{FF2B5EF4-FFF2-40B4-BE49-F238E27FC236}">
                <a16:creationId xmlns:a16="http://schemas.microsoft.com/office/drawing/2014/main" id="{00CBCB92-0632-4620-8A59-D6F98A92E55C}"/>
              </a:ext>
            </a:extLst>
          </p:cNvPr>
          <p:cNvSpPr txBox="1"/>
          <p:nvPr/>
        </p:nvSpPr>
        <p:spPr>
          <a:xfrm>
            <a:off x="9111091" y="3626033"/>
            <a:ext cx="595312"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Z</a:t>
            </a:r>
          </a:p>
        </p:txBody>
      </p:sp>
      <p:cxnSp>
        <p:nvCxnSpPr>
          <p:cNvPr id="62" name="Straight Arrow Connector 61">
            <a:extLst>
              <a:ext uri="{FF2B5EF4-FFF2-40B4-BE49-F238E27FC236}">
                <a16:creationId xmlns:a16="http://schemas.microsoft.com/office/drawing/2014/main" id="{7FC579AE-0E8B-4CD4-8077-BC4BE90EE18F}"/>
              </a:ext>
            </a:extLst>
          </p:cNvPr>
          <p:cNvCxnSpPr>
            <a:cxnSpLocks/>
          </p:cNvCxnSpPr>
          <p:nvPr/>
        </p:nvCxnSpPr>
        <p:spPr>
          <a:xfrm>
            <a:off x="9125924" y="3746380"/>
            <a:ext cx="17288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F1B9956-661B-4806-89AD-09107473407A}"/>
              </a:ext>
            </a:extLst>
          </p:cNvPr>
          <p:cNvSpPr/>
          <p:nvPr/>
        </p:nvSpPr>
        <p:spPr>
          <a:xfrm>
            <a:off x="7098883" y="4498502"/>
            <a:ext cx="539948" cy="1914003"/>
          </a:xfrm>
          <a:prstGeom prst="ellipse">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74FC3A1-CDA8-44A8-A274-442FEB167E03}"/>
              </a:ext>
            </a:extLst>
          </p:cNvPr>
          <p:cNvSpPr txBox="1"/>
          <p:nvPr/>
        </p:nvSpPr>
        <p:spPr>
          <a:xfrm>
            <a:off x="6702107" y="4139885"/>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X</a:t>
            </a:r>
          </a:p>
        </p:txBody>
      </p:sp>
      <p:sp>
        <p:nvSpPr>
          <p:cNvPr id="66" name="Oval 65">
            <a:extLst>
              <a:ext uri="{FF2B5EF4-FFF2-40B4-BE49-F238E27FC236}">
                <a16:creationId xmlns:a16="http://schemas.microsoft.com/office/drawing/2014/main" id="{862DB24F-E686-438D-9968-B779D8768AD0}"/>
              </a:ext>
            </a:extLst>
          </p:cNvPr>
          <p:cNvSpPr/>
          <p:nvPr/>
        </p:nvSpPr>
        <p:spPr>
          <a:xfrm>
            <a:off x="9364033" y="4465974"/>
            <a:ext cx="539948" cy="1914003"/>
          </a:xfrm>
          <a:prstGeom prst="ellipse">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B2A61D3-7A21-4993-A74A-CE1AA85D42EA}"/>
              </a:ext>
            </a:extLst>
          </p:cNvPr>
          <p:cNvSpPr txBox="1"/>
          <p:nvPr/>
        </p:nvSpPr>
        <p:spPr>
          <a:xfrm>
            <a:off x="8967257" y="4139885"/>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Z</a:t>
            </a:r>
          </a:p>
        </p:txBody>
      </p:sp>
      <p:sp>
        <p:nvSpPr>
          <p:cNvPr id="70" name="TextBox 69">
            <a:extLst>
              <a:ext uri="{FF2B5EF4-FFF2-40B4-BE49-F238E27FC236}">
                <a16:creationId xmlns:a16="http://schemas.microsoft.com/office/drawing/2014/main" id="{3F0F7D46-E255-47C7-84AB-14654A7EA7C1}"/>
              </a:ext>
            </a:extLst>
          </p:cNvPr>
          <p:cNvSpPr txBox="1"/>
          <p:nvPr/>
        </p:nvSpPr>
        <p:spPr>
          <a:xfrm>
            <a:off x="9005357" y="4560508"/>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2</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3</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4</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71" name="TextBox 70">
            <a:extLst>
              <a:ext uri="{FF2B5EF4-FFF2-40B4-BE49-F238E27FC236}">
                <a16:creationId xmlns:a16="http://schemas.microsoft.com/office/drawing/2014/main" id="{46796945-FFA6-4CC2-BE2B-C3237B387AEE}"/>
              </a:ext>
            </a:extLst>
          </p:cNvPr>
          <p:cNvSpPr txBox="1"/>
          <p:nvPr/>
        </p:nvSpPr>
        <p:spPr>
          <a:xfrm>
            <a:off x="7942126" y="6290774"/>
            <a:ext cx="757615"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g  f: X</a:t>
            </a:r>
          </a:p>
        </p:txBody>
      </p:sp>
      <p:sp>
        <p:nvSpPr>
          <p:cNvPr id="72" name="TextBox 71">
            <a:extLst>
              <a:ext uri="{FF2B5EF4-FFF2-40B4-BE49-F238E27FC236}">
                <a16:creationId xmlns:a16="http://schemas.microsoft.com/office/drawing/2014/main" id="{15C0D2EC-E942-4313-ADE5-5D99137EA149}"/>
              </a:ext>
            </a:extLst>
          </p:cNvPr>
          <p:cNvSpPr txBox="1"/>
          <p:nvPr/>
        </p:nvSpPr>
        <p:spPr>
          <a:xfrm>
            <a:off x="8581495" y="6290774"/>
            <a:ext cx="595312" cy="275460"/>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sz="1400" dirty="0">
                <a:solidFill>
                  <a:srgbClr val="E5E5E5">
                    <a:lumMod val="10000"/>
                  </a:srgbClr>
                </a:solidFill>
                <a:latin typeface="PS TT Commons" charset="0"/>
                <a:ea typeface="PS TT Commons" charset="0"/>
                <a:cs typeface="PS TT Commons" charset="0"/>
              </a:rPr>
              <a:t>Z</a:t>
            </a:r>
          </a:p>
        </p:txBody>
      </p:sp>
      <p:cxnSp>
        <p:nvCxnSpPr>
          <p:cNvPr id="73" name="Straight Arrow Connector 72">
            <a:extLst>
              <a:ext uri="{FF2B5EF4-FFF2-40B4-BE49-F238E27FC236}">
                <a16:creationId xmlns:a16="http://schemas.microsoft.com/office/drawing/2014/main" id="{4F3F723F-0206-47E1-A891-488B64DC7243}"/>
              </a:ext>
            </a:extLst>
          </p:cNvPr>
          <p:cNvCxnSpPr>
            <a:cxnSpLocks/>
          </p:cNvCxnSpPr>
          <p:nvPr/>
        </p:nvCxnSpPr>
        <p:spPr>
          <a:xfrm>
            <a:off x="8596328" y="6411121"/>
            <a:ext cx="17288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5F6CE81-205B-49EA-8E04-C853DD68A63B}"/>
              </a:ext>
            </a:extLst>
          </p:cNvPr>
          <p:cNvSpPr txBox="1"/>
          <p:nvPr/>
        </p:nvSpPr>
        <p:spPr>
          <a:xfrm>
            <a:off x="6738356" y="4608759"/>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2</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3</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4</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75" name="TextBox 74">
            <a:extLst>
              <a:ext uri="{FF2B5EF4-FFF2-40B4-BE49-F238E27FC236}">
                <a16:creationId xmlns:a16="http://schemas.microsoft.com/office/drawing/2014/main" id="{983AA6F7-44FF-4FD0-8600-26C2C6C62EF1}"/>
              </a:ext>
            </a:extLst>
          </p:cNvPr>
          <p:cNvSpPr txBox="1"/>
          <p:nvPr/>
        </p:nvSpPr>
        <p:spPr>
          <a:xfrm>
            <a:off x="6738356" y="2029810"/>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2</a:t>
            </a:r>
            <a:endParaRPr kumimoji="0" lang="en-US"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3</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4</a:t>
            </a:r>
            <a:endParaRPr kumimoji="0" lang="en-US"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78" name="Straight Arrow Connector 77">
            <a:extLst>
              <a:ext uri="{FF2B5EF4-FFF2-40B4-BE49-F238E27FC236}">
                <a16:creationId xmlns:a16="http://schemas.microsoft.com/office/drawing/2014/main" id="{46D5BD78-869C-437A-90AE-EBDBAF4C8730}"/>
              </a:ext>
            </a:extLst>
          </p:cNvPr>
          <p:cNvCxnSpPr>
            <a:cxnSpLocks/>
          </p:cNvCxnSpPr>
          <p:nvPr/>
        </p:nvCxnSpPr>
        <p:spPr>
          <a:xfrm flipV="1">
            <a:off x="8634025" y="2200101"/>
            <a:ext cx="901458" cy="85893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1DB41EC-C797-48E8-9CB9-590B28CF8316}"/>
              </a:ext>
            </a:extLst>
          </p:cNvPr>
          <p:cNvCxnSpPr>
            <a:cxnSpLocks/>
          </p:cNvCxnSpPr>
          <p:nvPr/>
        </p:nvCxnSpPr>
        <p:spPr>
          <a:xfrm>
            <a:off x="8633082" y="2651308"/>
            <a:ext cx="902401" cy="41928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CACCA84-FD23-4FA9-998A-12665BDBAA71}"/>
              </a:ext>
            </a:extLst>
          </p:cNvPr>
          <p:cNvCxnSpPr>
            <a:cxnSpLocks/>
          </p:cNvCxnSpPr>
          <p:nvPr/>
        </p:nvCxnSpPr>
        <p:spPr>
          <a:xfrm flipV="1">
            <a:off x="7481534" y="2623815"/>
            <a:ext cx="927246" cy="89965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DDB3FDE-DF32-4DFF-B698-76266B9A1609}"/>
              </a:ext>
            </a:extLst>
          </p:cNvPr>
          <p:cNvCxnSpPr>
            <a:cxnSpLocks/>
          </p:cNvCxnSpPr>
          <p:nvPr/>
        </p:nvCxnSpPr>
        <p:spPr>
          <a:xfrm>
            <a:off x="8634025" y="2196462"/>
            <a:ext cx="901458" cy="4273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A7E484A-3977-48A9-BF2A-92D867E2D25D}"/>
              </a:ext>
            </a:extLst>
          </p:cNvPr>
          <p:cNvCxnSpPr>
            <a:cxnSpLocks/>
          </p:cNvCxnSpPr>
          <p:nvPr/>
        </p:nvCxnSpPr>
        <p:spPr>
          <a:xfrm flipV="1">
            <a:off x="8633082" y="2704211"/>
            <a:ext cx="902401" cy="82434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DA9C1AD-7F6C-4F9C-94EB-7DFDDA4A64A2}"/>
              </a:ext>
            </a:extLst>
          </p:cNvPr>
          <p:cNvCxnSpPr>
            <a:cxnSpLocks/>
          </p:cNvCxnSpPr>
          <p:nvPr/>
        </p:nvCxnSpPr>
        <p:spPr>
          <a:xfrm>
            <a:off x="7450227" y="4778670"/>
            <a:ext cx="2053295" cy="3438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51750A4-05BC-4130-9E14-8D8686277D9E}"/>
              </a:ext>
            </a:extLst>
          </p:cNvPr>
          <p:cNvCxnSpPr>
            <a:cxnSpLocks/>
          </p:cNvCxnSpPr>
          <p:nvPr/>
        </p:nvCxnSpPr>
        <p:spPr>
          <a:xfrm flipV="1">
            <a:off x="7481534" y="4722820"/>
            <a:ext cx="2068782" cy="47809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8B224C0-C8E3-4486-85DF-07A7F78D9F0F}"/>
              </a:ext>
            </a:extLst>
          </p:cNvPr>
          <p:cNvCxnSpPr>
            <a:cxnSpLocks/>
          </p:cNvCxnSpPr>
          <p:nvPr/>
        </p:nvCxnSpPr>
        <p:spPr>
          <a:xfrm flipV="1">
            <a:off x="7513294" y="5231754"/>
            <a:ext cx="1990228" cy="40421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3FA9DAD-DCE8-4A99-B02A-8898FD930367}"/>
              </a:ext>
            </a:extLst>
          </p:cNvPr>
          <p:cNvCxnSpPr>
            <a:cxnSpLocks/>
          </p:cNvCxnSpPr>
          <p:nvPr/>
        </p:nvCxnSpPr>
        <p:spPr>
          <a:xfrm flipV="1">
            <a:off x="7483216" y="5635964"/>
            <a:ext cx="2020306" cy="49969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0E885B1-1413-4022-922D-EE2E087C375C}"/>
              </a:ext>
            </a:extLst>
          </p:cNvPr>
          <p:cNvSpPr txBox="1"/>
          <p:nvPr/>
        </p:nvSpPr>
        <p:spPr>
          <a:xfrm>
            <a:off x="8132689" y="6314967"/>
            <a:ext cx="339622" cy="215444"/>
          </a:xfrm>
          <a:prstGeom prst="rect">
            <a:avLst/>
          </a:prstGeom>
          <a:noFill/>
        </p:spPr>
        <p:txBody>
          <a:bodyPr wrap="square">
            <a:spAutoFit/>
          </a:bodyPr>
          <a:lstStyle/>
          <a:p>
            <a:r>
              <a:rPr lang="en-US" sz="800" dirty="0">
                <a:solidFill>
                  <a:srgbClr val="E5E5E5">
                    <a:lumMod val="10000"/>
                  </a:srgbClr>
                </a:solidFill>
                <a:latin typeface="PS TT Commons" charset="0"/>
                <a:ea typeface="PS TT Commons" charset="0"/>
                <a:cs typeface="PS TT Commons" charset="0"/>
              </a:rPr>
              <a:t>o</a:t>
            </a:r>
            <a:endParaRPr lang="en-US" sz="800" dirty="0"/>
          </a:p>
        </p:txBody>
      </p:sp>
      <p:cxnSp>
        <p:nvCxnSpPr>
          <p:cNvPr id="119" name="Straight Arrow Connector 118">
            <a:extLst>
              <a:ext uri="{FF2B5EF4-FFF2-40B4-BE49-F238E27FC236}">
                <a16:creationId xmlns:a16="http://schemas.microsoft.com/office/drawing/2014/main" id="{C3B54855-0DB6-4797-A2A1-EE1B491CB4D5}"/>
              </a:ext>
            </a:extLst>
          </p:cNvPr>
          <p:cNvCxnSpPr>
            <a:cxnSpLocks/>
          </p:cNvCxnSpPr>
          <p:nvPr/>
        </p:nvCxnSpPr>
        <p:spPr>
          <a:xfrm>
            <a:off x="8522605" y="3985247"/>
            <a:ext cx="0" cy="4482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54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1" grpId="0"/>
      <p:bldP spid="42" grpId="0"/>
      <p:bldP spid="43" grpId="0" animBg="1"/>
      <p:bldP spid="45" grpId="0" animBg="1"/>
      <p:bldP spid="60" grpId="0"/>
      <p:bldP spid="61" grpId="0"/>
      <p:bldP spid="63" grpId="0" animBg="1"/>
      <p:bldP spid="66" grpId="0" animBg="1"/>
      <p:bldP spid="67" grpId="0"/>
      <p:bldP spid="70" grpId="0"/>
      <p:bldP spid="71" grpId="0"/>
      <p:bldP spid="72" grpId="0"/>
      <p:bldP spid="74" grpId="0"/>
      <p:bldP spid="75" grpId="0"/>
      <p:bldP spid="118"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59B0AE-7EA2-4CED-99D8-696808803F80}"/>
              </a:ext>
            </a:extLst>
          </p:cNvPr>
          <p:cNvSpPr>
            <a:spLocks noGrp="1"/>
          </p:cNvSpPr>
          <p:nvPr>
            <p:ph type="body" sz="quarter" idx="10"/>
          </p:nvPr>
        </p:nvSpPr>
        <p:spPr/>
        <p:txBody>
          <a:bodyPr/>
          <a:lstStyle/>
          <a:p>
            <a:r>
              <a:rPr lang="da-DK" b="0" dirty="0">
                <a:solidFill>
                  <a:srgbClr val="C792EA"/>
                </a:solidFill>
                <a:effectLst/>
                <a:latin typeface="Roboto Mono" panose="00000009000000000000" pitchFamily="49" charset="0"/>
                <a:ea typeface="Roboto Mono" panose="00000009000000000000" pitchFamily="49" charset="0"/>
              </a:rPr>
              <a:t>let</a:t>
            </a:r>
            <a:r>
              <a:rPr lang="da-DK" b="0" dirty="0">
                <a:solidFill>
                  <a:srgbClr val="EEFFFF"/>
                </a:solidFill>
                <a:effectLst/>
                <a:latin typeface="Roboto Mono" panose="00000009000000000000" pitchFamily="49" charset="0"/>
                <a:ea typeface="Roboto Mono" panose="00000009000000000000" pitchFamily="49" charset="0"/>
              </a:rPr>
              <a:t> f</a:t>
            </a:r>
            <a:r>
              <a:rPr lang="da-DK" b="0" dirty="0">
                <a:solidFill>
                  <a:srgbClr val="FF5370"/>
                </a:solidFill>
                <a:effectLst/>
                <a:latin typeface="Roboto Mono" panose="00000009000000000000" pitchFamily="49" charset="0"/>
                <a:ea typeface="Roboto Mono" panose="00000009000000000000" pitchFamily="49" charset="0"/>
              </a:rPr>
              <a:t> x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x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x</a:t>
            </a:r>
          </a:p>
          <a:p>
            <a:br>
              <a:rPr lang="da-DK" b="0" dirty="0">
                <a:solidFill>
                  <a:srgbClr val="EEFFFF"/>
                </a:solidFill>
                <a:effectLst/>
                <a:latin typeface="Roboto Mono" panose="00000009000000000000" pitchFamily="49" charset="0"/>
                <a:ea typeface="Roboto Mono" panose="00000009000000000000" pitchFamily="49" charset="0"/>
              </a:rPr>
            </a:br>
            <a:r>
              <a:rPr lang="da-DK" b="0" dirty="0">
                <a:solidFill>
                  <a:srgbClr val="C792EA"/>
                </a:solidFill>
                <a:effectLst/>
                <a:latin typeface="Roboto Mono" panose="00000009000000000000" pitchFamily="49" charset="0"/>
                <a:ea typeface="Roboto Mono" panose="00000009000000000000" pitchFamily="49" charset="0"/>
              </a:rPr>
              <a:t>let</a:t>
            </a:r>
            <a:r>
              <a:rPr lang="da-DK" b="0" dirty="0">
                <a:solidFill>
                  <a:srgbClr val="EEFFFF"/>
                </a:solidFill>
                <a:effectLst/>
                <a:latin typeface="Roboto Mono" panose="00000009000000000000" pitchFamily="49" charset="0"/>
                <a:ea typeface="Roboto Mono" panose="00000009000000000000" pitchFamily="49" charset="0"/>
              </a:rPr>
              <a:t> g</a:t>
            </a:r>
            <a:r>
              <a:rPr lang="da-DK" b="0" dirty="0">
                <a:solidFill>
                  <a:srgbClr val="FF5370"/>
                </a:solidFill>
                <a:effectLst/>
                <a:latin typeface="Roboto Mono" panose="00000009000000000000" pitchFamily="49" charset="0"/>
                <a:ea typeface="Roboto Mono" panose="00000009000000000000" pitchFamily="49" charset="0"/>
              </a:rPr>
              <a:t> x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x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a:t>
            </a:r>
            <a:r>
              <a:rPr lang="da-DK" b="0" dirty="0">
                <a:solidFill>
                  <a:srgbClr val="F78C6C"/>
                </a:solidFill>
                <a:effectLst/>
                <a:latin typeface="Roboto Mono" panose="00000009000000000000" pitchFamily="49" charset="0"/>
                <a:ea typeface="Roboto Mono" panose="00000009000000000000" pitchFamily="49" charset="0"/>
              </a:rPr>
              <a:t>1</a:t>
            </a:r>
            <a:endParaRPr lang="da-DK" b="0" dirty="0">
              <a:solidFill>
                <a:srgbClr val="EEFFFF"/>
              </a:solidFill>
              <a:effectLst/>
              <a:latin typeface="Roboto Mono" panose="00000009000000000000" pitchFamily="49" charset="0"/>
              <a:ea typeface="Roboto Mono" panose="00000009000000000000" pitchFamily="49" charset="0"/>
            </a:endParaRPr>
          </a:p>
          <a:p>
            <a:br>
              <a:rPr lang="da-DK" b="0" dirty="0">
                <a:solidFill>
                  <a:srgbClr val="EEFFFF"/>
                </a:solidFill>
                <a:effectLst/>
                <a:latin typeface="Roboto Mono" panose="00000009000000000000" pitchFamily="49" charset="0"/>
                <a:ea typeface="Roboto Mono" panose="00000009000000000000" pitchFamily="49" charset="0"/>
              </a:rPr>
            </a:br>
            <a:r>
              <a:rPr lang="da-DK" b="0" dirty="0">
                <a:solidFill>
                  <a:srgbClr val="C792EA"/>
                </a:solidFill>
                <a:effectLst/>
                <a:latin typeface="Roboto Mono" panose="00000009000000000000" pitchFamily="49" charset="0"/>
                <a:ea typeface="Roboto Mono" panose="00000009000000000000" pitchFamily="49" charset="0"/>
              </a:rPr>
              <a:t>let</a:t>
            </a:r>
            <a:r>
              <a:rPr lang="da-DK" b="0" dirty="0">
                <a:solidFill>
                  <a:srgbClr val="EEFFFF"/>
                </a:solidFill>
                <a:effectLst/>
                <a:latin typeface="Roboto Mono" panose="00000009000000000000" pitchFamily="49" charset="0"/>
                <a:ea typeface="Roboto Mono" panose="00000009000000000000" pitchFamily="49" charset="0"/>
              </a:rPr>
              <a:t> gf</a:t>
            </a:r>
            <a:r>
              <a:rPr lang="da-DK" b="0" dirty="0">
                <a:solidFill>
                  <a:srgbClr val="FF5370"/>
                </a:solidFill>
                <a:effectLst/>
                <a:latin typeface="Roboto Mono" panose="00000009000000000000" pitchFamily="49" charset="0"/>
                <a:ea typeface="Roboto Mono" panose="00000009000000000000" pitchFamily="49" charset="0"/>
              </a:rPr>
              <a:t> x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g </a:t>
            </a:r>
            <a:r>
              <a:rPr lang="da-DK" b="0" dirty="0">
                <a:solidFill>
                  <a:srgbClr val="C792EA"/>
                </a:solidFill>
                <a:effectLst/>
                <a:latin typeface="Roboto Mono" panose="00000009000000000000" pitchFamily="49" charset="0"/>
                <a:ea typeface="Roboto Mono" panose="00000009000000000000" pitchFamily="49" charset="0"/>
              </a:rPr>
              <a:t>&lt;&lt;</a:t>
            </a:r>
            <a:r>
              <a:rPr lang="da-DK" b="0" dirty="0">
                <a:solidFill>
                  <a:srgbClr val="EEFFFF"/>
                </a:solidFill>
                <a:effectLst/>
                <a:latin typeface="Roboto Mono" panose="00000009000000000000" pitchFamily="49" charset="0"/>
                <a:ea typeface="Roboto Mono" panose="00000009000000000000" pitchFamily="49" charset="0"/>
              </a:rPr>
              <a:t> f</a:t>
            </a:r>
            <a:r>
              <a:rPr lang="da-DK" b="0" dirty="0">
                <a:solidFill>
                  <a:srgbClr val="C792EA"/>
                </a:solidFill>
                <a:effectLst/>
                <a:latin typeface="Roboto Mono" panose="00000009000000000000" pitchFamily="49" charset="0"/>
                <a:ea typeface="Roboto Mono" panose="00000009000000000000" pitchFamily="49" charset="0"/>
              </a:rPr>
              <a:t>)</a:t>
            </a:r>
            <a:r>
              <a:rPr lang="da-DK" b="0" dirty="0">
                <a:solidFill>
                  <a:srgbClr val="EEFFFF"/>
                </a:solidFill>
                <a:effectLst/>
                <a:latin typeface="Roboto Mono" panose="00000009000000000000" pitchFamily="49" charset="0"/>
                <a:ea typeface="Roboto Mono" panose="00000009000000000000" pitchFamily="49" charset="0"/>
              </a:rPr>
              <a:t> x</a:t>
            </a:r>
          </a:p>
          <a:p>
            <a:br>
              <a:rPr lang="da-DK" b="0" dirty="0">
                <a:solidFill>
                  <a:srgbClr val="EEFFFF"/>
                </a:solidFill>
                <a:effectLst/>
                <a:latin typeface="Roboto Mono" panose="00000009000000000000" pitchFamily="49" charset="0"/>
                <a:ea typeface="Roboto Mono" panose="00000009000000000000" pitchFamily="49" charset="0"/>
              </a:rPr>
            </a:br>
            <a:r>
              <a:rPr lang="da-DK" b="0" dirty="0">
                <a:solidFill>
                  <a:srgbClr val="EEFFFF"/>
                </a:solidFill>
                <a:effectLst/>
                <a:latin typeface="Roboto Mono" panose="00000009000000000000" pitchFamily="49" charset="0"/>
                <a:ea typeface="Roboto Mono" panose="00000009000000000000" pitchFamily="49" charset="0"/>
              </a:rPr>
              <a:t>f </a:t>
            </a:r>
            <a:r>
              <a:rPr lang="da-DK" b="0" dirty="0">
                <a:solidFill>
                  <a:srgbClr val="F78C6C"/>
                </a:solidFill>
                <a:effectLst/>
                <a:latin typeface="Roboto Mono" panose="00000009000000000000" pitchFamily="49" charset="0"/>
                <a:ea typeface="Roboto Mono" panose="00000009000000000000" pitchFamily="49" charset="0"/>
              </a:rPr>
              <a:t>1</a:t>
            </a:r>
            <a:endParaRPr lang="da-DK" b="0" dirty="0">
              <a:solidFill>
                <a:srgbClr val="EEFFFF"/>
              </a:solidFill>
              <a:effectLst/>
              <a:latin typeface="Roboto Mono" panose="00000009000000000000" pitchFamily="49" charset="0"/>
              <a:ea typeface="Roboto Mono" panose="00000009000000000000" pitchFamily="49" charset="0"/>
            </a:endParaRPr>
          </a:p>
          <a:p>
            <a:r>
              <a:rPr lang="da-DK" b="0" dirty="0">
                <a:solidFill>
                  <a:srgbClr val="EEFFFF"/>
                </a:solidFill>
                <a:effectLst/>
                <a:latin typeface="Roboto Mono" panose="00000009000000000000" pitchFamily="49" charset="0"/>
                <a:ea typeface="Roboto Mono" panose="00000009000000000000" pitchFamily="49" charset="0"/>
              </a:rPr>
              <a:t>f </a:t>
            </a:r>
            <a:r>
              <a:rPr lang="da-DK" b="0" dirty="0">
                <a:solidFill>
                  <a:srgbClr val="F78C6C"/>
                </a:solidFill>
                <a:effectLst/>
                <a:latin typeface="Roboto Mono" panose="00000009000000000000" pitchFamily="49" charset="0"/>
                <a:ea typeface="Roboto Mono" panose="00000009000000000000" pitchFamily="49" charset="0"/>
              </a:rPr>
              <a:t>2</a:t>
            </a:r>
            <a:endParaRPr lang="da-DK" b="0" dirty="0">
              <a:solidFill>
                <a:srgbClr val="EEFFFF"/>
              </a:solidFill>
              <a:effectLst/>
              <a:latin typeface="Roboto Mono" panose="00000009000000000000" pitchFamily="49" charset="0"/>
              <a:ea typeface="Roboto Mono" panose="00000009000000000000" pitchFamily="49" charset="0"/>
            </a:endParaRPr>
          </a:p>
          <a:p>
            <a:r>
              <a:rPr lang="da-DK" b="0" dirty="0">
                <a:solidFill>
                  <a:srgbClr val="EEFFFF"/>
                </a:solidFill>
                <a:effectLst/>
                <a:latin typeface="Roboto Mono" panose="00000009000000000000" pitchFamily="49" charset="0"/>
                <a:ea typeface="Roboto Mono" panose="00000009000000000000" pitchFamily="49" charset="0"/>
              </a:rPr>
              <a:t>g </a:t>
            </a:r>
            <a:r>
              <a:rPr lang="da-DK" b="0" dirty="0">
                <a:solidFill>
                  <a:srgbClr val="F78C6C"/>
                </a:solidFill>
                <a:effectLst/>
                <a:latin typeface="Roboto Mono" panose="00000009000000000000" pitchFamily="49" charset="0"/>
                <a:ea typeface="Roboto Mono" panose="00000009000000000000" pitchFamily="49" charset="0"/>
              </a:rPr>
              <a:t>1</a:t>
            </a:r>
            <a:endParaRPr lang="da-DK" b="0" dirty="0">
              <a:solidFill>
                <a:srgbClr val="EEFFFF"/>
              </a:solidFill>
              <a:effectLst/>
              <a:latin typeface="Roboto Mono" panose="00000009000000000000" pitchFamily="49" charset="0"/>
              <a:ea typeface="Roboto Mono" panose="00000009000000000000" pitchFamily="49" charset="0"/>
            </a:endParaRPr>
          </a:p>
          <a:p>
            <a:r>
              <a:rPr lang="da-DK" b="0" dirty="0">
                <a:solidFill>
                  <a:srgbClr val="EEFFFF"/>
                </a:solidFill>
                <a:effectLst/>
                <a:latin typeface="Roboto Mono" panose="00000009000000000000" pitchFamily="49" charset="0"/>
                <a:ea typeface="Roboto Mono" panose="00000009000000000000" pitchFamily="49" charset="0"/>
              </a:rPr>
              <a:t>g </a:t>
            </a:r>
            <a:r>
              <a:rPr lang="da-DK" b="0" dirty="0">
                <a:solidFill>
                  <a:srgbClr val="F78C6C"/>
                </a:solidFill>
                <a:effectLst/>
                <a:latin typeface="Roboto Mono" panose="00000009000000000000" pitchFamily="49" charset="0"/>
                <a:ea typeface="Roboto Mono" panose="00000009000000000000" pitchFamily="49" charset="0"/>
              </a:rPr>
              <a:t>2</a:t>
            </a:r>
            <a:endParaRPr lang="da-DK" b="0" dirty="0">
              <a:solidFill>
                <a:srgbClr val="EEFFFF"/>
              </a:solidFill>
              <a:effectLst/>
              <a:latin typeface="Roboto Mono" panose="00000009000000000000" pitchFamily="49" charset="0"/>
              <a:ea typeface="Roboto Mono" panose="00000009000000000000" pitchFamily="49" charset="0"/>
            </a:endParaRPr>
          </a:p>
          <a:p>
            <a:br>
              <a:rPr lang="da-DK" b="0" dirty="0">
                <a:solidFill>
                  <a:srgbClr val="EEFFFF"/>
                </a:solidFill>
                <a:effectLst/>
                <a:latin typeface="Roboto Mono" panose="00000009000000000000" pitchFamily="49" charset="0"/>
                <a:ea typeface="Roboto Mono" panose="00000009000000000000" pitchFamily="49" charset="0"/>
              </a:rPr>
            </a:br>
            <a:r>
              <a:rPr lang="da-DK" b="0" dirty="0">
                <a:solidFill>
                  <a:srgbClr val="EEFFFF"/>
                </a:solidFill>
                <a:effectLst/>
                <a:latin typeface="Roboto Mono" panose="00000009000000000000" pitchFamily="49" charset="0"/>
                <a:ea typeface="Roboto Mono" panose="00000009000000000000" pitchFamily="49" charset="0"/>
              </a:rPr>
              <a:t>gf </a:t>
            </a:r>
            <a:r>
              <a:rPr lang="da-DK" b="0" dirty="0">
                <a:solidFill>
                  <a:srgbClr val="F78C6C"/>
                </a:solidFill>
                <a:effectLst/>
                <a:latin typeface="Roboto Mono" panose="00000009000000000000" pitchFamily="49" charset="0"/>
                <a:ea typeface="Roboto Mono" panose="00000009000000000000" pitchFamily="49" charset="0"/>
              </a:rPr>
              <a:t>2</a:t>
            </a:r>
            <a:r>
              <a:rPr lang="da-DK" b="0" dirty="0">
                <a:solidFill>
                  <a:srgbClr val="EEFFFF"/>
                </a:solidFill>
                <a:effectLst/>
                <a:latin typeface="Roboto Mono" panose="00000009000000000000" pitchFamily="49" charset="0"/>
                <a:ea typeface="Roboto Mono" panose="00000009000000000000" pitchFamily="49" charset="0"/>
              </a:rPr>
              <a:t> </a:t>
            </a:r>
          </a:p>
          <a:p>
            <a:br>
              <a:rPr lang="da-DK" b="0" dirty="0">
                <a:solidFill>
                  <a:srgbClr val="EEFFFF"/>
                </a:solidFill>
                <a:effectLst/>
                <a:latin typeface="Roboto Mono" panose="00000009000000000000" pitchFamily="49" charset="0"/>
                <a:ea typeface="Roboto Mono" panose="00000009000000000000" pitchFamily="49" charset="0"/>
              </a:rPr>
            </a:br>
            <a:br>
              <a:rPr lang="da-DK" b="0" dirty="0">
                <a:solidFill>
                  <a:srgbClr val="EEFFFF"/>
                </a:solidFill>
                <a:effectLst/>
                <a:latin typeface="Roboto Mono" panose="00000009000000000000" pitchFamily="49" charset="0"/>
                <a:ea typeface="Roboto Mono" panose="00000009000000000000" pitchFamily="49" charset="0"/>
              </a:rPr>
            </a:br>
            <a:endParaRPr lang="da-DK"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4" name="Text Placeholder 3">
            <a:extLst>
              <a:ext uri="{FF2B5EF4-FFF2-40B4-BE49-F238E27FC236}">
                <a16:creationId xmlns:a16="http://schemas.microsoft.com/office/drawing/2014/main" id="{E9889628-A5F3-41B8-911D-B867416E4037}"/>
              </a:ext>
            </a:extLst>
          </p:cNvPr>
          <p:cNvSpPr>
            <a:spLocks noGrp="1"/>
          </p:cNvSpPr>
          <p:nvPr>
            <p:ph type="body" sz="quarter" idx="18"/>
          </p:nvPr>
        </p:nvSpPr>
        <p:spPr/>
        <p:txBody>
          <a:bodyPr/>
          <a:lstStyle/>
          <a:p>
            <a:r>
              <a:rPr lang="en-US" dirty="0"/>
              <a:t>f(x) = x</a:t>
            </a:r>
            <a:r>
              <a:rPr lang="en-US" baseline="30000" dirty="0"/>
              <a:t>2</a:t>
            </a:r>
            <a:endParaRPr lang="en-US" dirty="0"/>
          </a:p>
          <a:p>
            <a:endParaRPr lang="en-US" sz="1200" dirty="0"/>
          </a:p>
          <a:p>
            <a:r>
              <a:rPr lang="en-US" dirty="0"/>
              <a:t>g(x) = x + 1</a:t>
            </a:r>
          </a:p>
          <a:p>
            <a:endParaRPr lang="en-US" sz="1200" dirty="0"/>
          </a:p>
          <a:p>
            <a:r>
              <a:rPr lang="en-US" dirty="0"/>
              <a:t>g(f(x)</a:t>
            </a:r>
          </a:p>
          <a:p>
            <a:endParaRPr lang="en-US" sz="1200" dirty="0"/>
          </a:p>
          <a:p>
            <a:r>
              <a:rPr lang="en-US" dirty="0"/>
              <a:t>1</a:t>
            </a:r>
          </a:p>
          <a:p>
            <a:r>
              <a:rPr lang="en-US" dirty="0"/>
              <a:t>4</a:t>
            </a:r>
          </a:p>
          <a:p>
            <a:r>
              <a:rPr lang="en-US" dirty="0"/>
              <a:t>2</a:t>
            </a:r>
          </a:p>
          <a:p>
            <a:r>
              <a:rPr lang="en-US" dirty="0"/>
              <a:t>3</a:t>
            </a:r>
          </a:p>
          <a:p>
            <a:endParaRPr lang="en-US" sz="1200" dirty="0"/>
          </a:p>
          <a:p>
            <a:r>
              <a:rPr lang="en-US" dirty="0"/>
              <a:t>5</a:t>
            </a:r>
          </a:p>
        </p:txBody>
      </p:sp>
    </p:spTree>
    <p:extLst>
      <p:ext uri="{BB962C8B-B14F-4D97-AF65-F5344CB8AC3E}">
        <p14:creationId xmlns:p14="http://schemas.microsoft.com/office/powerpoint/2010/main" val="291486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234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Hello .NET</a:t>
            </a:r>
          </a:p>
        </p:txBody>
      </p:sp>
      <p:sp>
        <p:nvSpPr>
          <p:cNvPr id="3" name="Text Placeholder 2"/>
          <p:cNvSpPr>
            <a:spLocks noGrp="1"/>
          </p:cNvSpPr>
          <p:nvPr>
            <p:ph type="body" sz="quarter" idx="12"/>
          </p:nvPr>
        </p:nvSpPr>
        <p:spPr/>
        <p:txBody>
          <a:bodyPr/>
          <a:lstStyle/>
          <a:p>
            <a:r>
              <a:rPr lang="en-US" dirty="0"/>
              <a:t>Developer Platform</a:t>
            </a:r>
          </a:p>
          <a:p>
            <a:r>
              <a:rPr lang="en-US" dirty="0"/>
              <a:t>Open Source</a:t>
            </a:r>
          </a:p>
          <a:p>
            <a:r>
              <a:rPr lang="en-US" dirty="0"/>
              <a:t>Cross-Platform</a:t>
            </a:r>
          </a:p>
        </p:txBody>
      </p:sp>
      <p:pic>
        <p:nvPicPr>
          <p:cNvPr id="1026" name="Picture 2">
            <a:extLst>
              <a:ext uri="{FF2B5EF4-FFF2-40B4-BE49-F238E27FC236}">
                <a16:creationId xmlns:a16="http://schemas.microsoft.com/office/drawing/2014/main" id="{82360F38-3CC6-4C26-8845-D5EE79BC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658710"/>
            <a:ext cx="3114675" cy="303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dotnet --list-runtimes</a:t>
            </a:r>
          </a:p>
          <a:p>
            <a:endParaRPr lang="en-US" dirty="0"/>
          </a:p>
          <a:p>
            <a:endParaRPr lang="en-US" dirty="0"/>
          </a:p>
          <a:p>
            <a:r>
              <a:rPr lang="en-US" dirty="0"/>
              <a:t>dotnet --list-</a:t>
            </a:r>
            <a:r>
              <a:rPr lang="en-US" dirty="0" err="1"/>
              <a:t>sdks</a:t>
            </a:r>
            <a:endParaRPr lang="en-US" dirty="0"/>
          </a:p>
          <a:p>
            <a:endParaRPr lang="en-US" dirty="0"/>
          </a:p>
          <a:p>
            <a:endParaRPr lang="en-US" dirty="0"/>
          </a:p>
          <a:p>
            <a:r>
              <a:rPr lang="en-US" dirty="0"/>
              <a:t>dotnet new</a:t>
            </a:r>
          </a:p>
          <a:p>
            <a:endParaRPr lang="en-US" dirty="0"/>
          </a:p>
          <a:p>
            <a:endParaRPr lang="en-US" dirty="0"/>
          </a:p>
          <a:p>
            <a:r>
              <a:rPr lang="en-US" dirty="0"/>
              <a:t>dotnet build</a:t>
            </a:r>
          </a:p>
          <a:p>
            <a:endParaRPr lang="en-US" dirty="0"/>
          </a:p>
          <a:p>
            <a:br>
              <a:rPr lang="en-US" dirty="0"/>
            </a:br>
            <a:r>
              <a:rPr lang="en-US" dirty="0"/>
              <a:t>dotnet run</a:t>
            </a:r>
          </a:p>
          <a:p>
            <a:endParaRPr lang="en-US" dirty="0"/>
          </a:p>
          <a:p>
            <a:endParaRPr lang="en-US" dirty="0"/>
          </a:p>
          <a:p>
            <a:r>
              <a:rPr lang="en-US" dirty="0"/>
              <a:t>dotnet watch</a:t>
            </a:r>
          </a:p>
          <a:p>
            <a:endParaRPr lang="en-US" dirty="0"/>
          </a:p>
          <a:p>
            <a:endParaRPr lang="en-US" dirty="0"/>
          </a:p>
          <a:p>
            <a:r>
              <a:rPr lang="en-US" dirty="0"/>
              <a:t>dotnet </a:t>
            </a:r>
            <a:r>
              <a:rPr lang="en-US" dirty="0" err="1"/>
              <a:t>fsi</a:t>
            </a:r>
            <a:endParaRPr lang="en-US" dirty="0"/>
          </a:p>
          <a:p>
            <a:endParaRPr lang="en-US" dirty="0"/>
          </a:p>
          <a:p>
            <a:endParaRPr lang="en-US" dirty="0"/>
          </a:p>
        </p:txBody>
      </p:sp>
      <p:sp>
        <p:nvSpPr>
          <p:cNvPr id="4" name="Text Placeholder 3"/>
          <p:cNvSpPr>
            <a:spLocks noGrp="1"/>
          </p:cNvSpPr>
          <p:nvPr>
            <p:ph type="body" sz="quarter" idx="18"/>
          </p:nvPr>
        </p:nvSpPr>
        <p:spPr/>
        <p:txBody>
          <a:bodyPr/>
          <a:lstStyle/>
          <a:p>
            <a:r>
              <a:rPr lang="en-US" dirty="0"/>
              <a:t>List installed .NET runtimes</a:t>
            </a:r>
          </a:p>
          <a:p>
            <a:pPr>
              <a:spcAft>
                <a:spcPts val="1200"/>
              </a:spcAft>
            </a:pPr>
            <a:endParaRPr lang="en-US" dirty="0"/>
          </a:p>
          <a:p>
            <a:r>
              <a:rPr lang="en-US" dirty="0"/>
              <a:t>List installed .NET SDK’s</a:t>
            </a:r>
          </a:p>
          <a:p>
            <a:pPr>
              <a:spcAft>
                <a:spcPts val="1200"/>
              </a:spcAft>
            </a:pPr>
            <a:endParaRPr lang="en-US" dirty="0"/>
          </a:p>
          <a:p>
            <a:r>
              <a:rPr lang="en-US" dirty="0"/>
              <a:t>Create a new project</a:t>
            </a:r>
          </a:p>
          <a:p>
            <a:pPr marL="0" indent="0">
              <a:spcAft>
                <a:spcPts val="1200"/>
              </a:spcAft>
              <a:buNone/>
            </a:pPr>
            <a:endParaRPr lang="en-US" dirty="0"/>
          </a:p>
          <a:p>
            <a:pPr>
              <a:spcAft>
                <a:spcPts val="1200"/>
              </a:spcAft>
            </a:pPr>
            <a:r>
              <a:rPr lang="en-US" dirty="0"/>
              <a:t>Compile the project</a:t>
            </a:r>
            <a:br>
              <a:rPr lang="en-US" dirty="0"/>
            </a:br>
            <a:endParaRPr lang="en-US" dirty="0"/>
          </a:p>
          <a:p>
            <a:r>
              <a:rPr lang="en-US" dirty="0"/>
              <a:t>Execute the project</a:t>
            </a:r>
          </a:p>
          <a:p>
            <a:pPr marL="0" indent="0">
              <a:spcAft>
                <a:spcPts val="1200"/>
              </a:spcAft>
              <a:buNone/>
            </a:pPr>
            <a:endParaRPr lang="en-US" dirty="0"/>
          </a:p>
          <a:p>
            <a:r>
              <a:rPr lang="en-US" dirty="0"/>
              <a:t>Watch for changes in the project and build / run</a:t>
            </a:r>
          </a:p>
          <a:p>
            <a:endParaRPr lang="en-US" dirty="0"/>
          </a:p>
          <a:p>
            <a:r>
              <a:rPr lang="en-US" dirty="0"/>
              <a:t>Start the F# interactive terminal or run scripts</a:t>
            </a:r>
          </a:p>
          <a:p>
            <a:endParaRPr lang="en-US" dirty="0"/>
          </a:p>
        </p:txBody>
      </p:sp>
    </p:spTree>
    <p:extLst>
      <p:ext uri="{BB962C8B-B14F-4D97-AF65-F5344CB8AC3E}">
        <p14:creationId xmlns:p14="http://schemas.microsoft.com/office/powerpoint/2010/main" val="311046157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Concepts</a:t>
            </a:r>
          </a:p>
        </p:txBody>
      </p:sp>
    </p:spTree>
    <p:extLst>
      <p:ext uri="{BB962C8B-B14F-4D97-AF65-F5344CB8AC3E}">
        <p14:creationId xmlns:p14="http://schemas.microsoft.com/office/powerpoint/2010/main" val="3068103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of Functional Programming</a:t>
            </a:r>
          </a:p>
        </p:txBody>
      </p:sp>
      <p:sp>
        <p:nvSpPr>
          <p:cNvPr id="3" name="Content Placeholder 2"/>
          <p:cNvSpPr>
            <a:spLocks noGrp="1"/>
          </p:cNvSpPr>
          <p:nvPr>
            <p:ph sz="quarter" idx="11"/>
          </p:nvPr>
        </p:nvSpPr>
        <p:spPr>
          <a:solidFill>
            <a:schemeClr val="accent4"/>
          </a:solidFill>
        </p:spPr>
        <p:txBody>
          <a:bodyPr/>
          <a:lstStyle/>
          <a:p>
            <a:r>
              <a:rPr lang="en-US" dirty="0">
                <a:solidFill>
                  <a:schemeClr val="bg1"/>
                </a:solidFill>
              </a:rPr>
              <a:t>Recursion</a:t>
            </a:r>
          </a:p>
        </p:txBody>
      </p:sp>
      <p:sp>
        <p:nvSpPr>
          <p:cNvPr id="4" name="Content Placeholder 3"/>
          <p:cNvSpPr>
            <a:spLocks noGrp="1"/>
          </p:cNvSpPr>
          <p:nvPr>
            <p:ph sz="quarter" idx="10"/>
          </p:nvPr>
        </p:nvSpPr>
        <p:spPr>
          <a:solidFill>
            <a:schemeClr val="accent4"/>
          </a:solidFill>
        </p:spPr>
        <p:txBody>
          <a:bodyPr/>
          <a:lstStyle/>
          <a:p>
            <a:r>
              <a:rPr lang="en-US" dirty="0">
                <a:solidFill>
                  <a:schemeClr val="bg1"/>
                </a:solidFill>
              </a:rPr>
              <a:t>Immutability</a:t>
            </a:r>
          </a:p>
        </p:txBody>
      </p:sp>
      <p:sp>
        <p:nvSpPr>
          <p:cNvPr id="5" name="Content Placeholder 4"/>
          <p:cNvSpPr>
            <a:spLocks noGrp="1"/>
          </p:cNvSpPr>
          <p:nvPr>
            <p:ph sz="quarter" idx="12"/>
          </p:nvPr>
        </p:nvSpPr>
        <p:spPr>
          <a:solidFill>
            <a:schemeClr val="accent4"/>
          </a:solidFill>
        </p:spPr>
        <p:txBody>
          <a:bodyPr/>
          <a:lstStyle/>
          <a:p>
            <a:r>
              <a:rPr lang="en-US" dirty="0">
                <a:solidFill>
                  <a:schemeClr val="bg1"/>
                </a:solidFill>
              </a:rPr>
              <a:t>Higher-order Functions</a:t>
            </a:r>
          </a:p>
        </p:txBody>
      </p:sp>
      <p:sp>
        <p:nvSpPr>
          <p:cNvPr id="6" name="Content Placeholder 5"/>
          <p:cNvSpPr>
            <a:spLocks noGrp="1"/>
          </p:cNvSpPr>
          <p:nvPr>
            <p:ph sz="quarter" idx="13"/>
          </p:nvPr>
        </p:nvSpPr>
        <p:spPr>
          <a:solidFill>
            <a:schemeClr val="accent4"/>
          </a:solidFill>
        </p:spPr>
        <p:txBody>
          <a:bodyPr/>
          <a:lstStyle/>
          <a:p>
            <a:r>
              <a:rPr lang="en-US" dirty="0">
                <a:solidFill>
                  <a:schemeClr val="bg1"/>
                </a:solidFill>
              </a:rPr>
              <a:t>Curried Functions</a:t>
            </a:r>
          </a:p>
        </p:txBody>
      </p:sp>
    </p:spTree>
    <p:extLst>
      <p:ext uri="{BB962C8B-B14F-4D97-AF65-F5344CB8AC3E}">
        <p14:creationId xmlns:p14="http://schemas.microsoft.com/office/powerpoint/2010/main" val="131250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D9FAD9-D0E5-4EE3-A960-43FBF911D167}"/>
              </a:ext>
            </a:extLst>
          </p:cNvPr>
          <p:cNvSpPr>
            <a:spLocks noGrp="1"/>
          </p:cNvSpPr>
          <p:nvPr>
            <p:ph sz="quarter" idx="14"/>
          </p:nvPr>
        </p:nvSpPr>
        <p:spPr/>
        <p:txBody>
          <a:bodyPr/>
          <a:lstStyle/>
          <a:p>
            <a:r>
              <a:rPr lang="en-US" dirty="0"/>
              <a:t>Immutability</a:t>
            </a:r>
          </a:p>
        </p:txBody>
      </p:sp>
      <p:sp>
        <p:nvSpPr>
          <p:cNvPr id="7" name="Text Placeholder 6">
            <a:extLst>
              <a:ext uri="{FF2B5EF4-FFF2-40B4-BE49-F238E27FC236}">
                <a16:creationId xmlns:a16="http://schemas.microsoft.com/office/drawing/2014/main" id="{E7BC7845-5813-48FD-AA21-BF3FB7F2B954}"/>
              </a:ext>
            </a:extLst>
          </p:cNvPr>
          <p:cNvSpPr>
            <a:spLocks noGrp="1"/>
          </p:cNvSpPr>
          <p:nvPr>
            <p:ph type="body" sz="quarter" idx="10"/>
          </p:nvPr>
        </p:nvSpPr>
        <p:spPr/>
        <p:txBody>
          <a:bodyPr/>
          <a:lstStyle/>
          <a:p>
            <a:r>
              <a:rPr lang="en-US" dirty="0"/>
              <a:t>Bindings in F# are immutable by default</a:t>
            </a:r>
          </a:p>
          <a:p>
            <a:r>
              <a:rPr lang="en-US" dirty="0"/>
              <a:t>Therefore, the value bound to an name cannot be changed after the binding is created</a:t>
            </a:r>
          </a:p>
          <a:p>
            <a:r>
              <a:rPr lang="en-US" dirty="0"/>
              <a:t>This allows for efficiently implemented data structures</a:t>
            </a:r>
          </a:p>
          <a:p>
            <a:r>
              <a:rPr lang="en-US" dirty="0"/>
              <a:t>But can seem initially unnatural to those that use loops and other imperative concepts</a:t>
            </a:r>
          </a:p>
        </p:txBody>
      </p:sp>
    </p:spTree>
    <p:extLst>
      <p:ext uri="{BB962C8B-B14F-4D97-AF65-F5344CB8AC3E}">
        <p14:creationId xmlns:p14="http://schemas.microsoft.com/office/powerpoint/2010/main" val="42846770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of Immutable Data</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Concurrent</a:t>
            </a:r>
          </a:p>
          <a:p>
            <a:r>
              <a:rPr lang="en-US" dirty="0"/>
              <a:t>Immutable data is inherently thread safe</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Simplicity</a:t>
            </a:r>
          </a:p>
          <a:p>
            <a:r>
              <a:rPr lang="en-US" dirty="0"/>
              <a:t>Efficient translation from mathematic definition to code</a:t>
            </a:r>
          </a:p>
        </p:txBody>
      </p:sp>
    </p:spTree>
    <p:extLst>
      <p:ext uri="{BB962C8B-B14F-4D97-AF65-F5344CB8AC3E}">
        <p14:creationId xmlns:p14="http://schemas.microsoft.com/office/powerpoint/2010/main" val="5983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D9FAD9-D0E5-4EE3-A960-43FBF911D167}"/>
              </a:ext>
            </a:extLst>
          </p:cNvPr>
          <p:cNvSpPr>
            <a:spLocks noGrp="1"/>
          </p:cNvSpPr>
          <p:nvPr>
            <p:ph sz="quarter" idx="14"/>
          </p:nvPr>
        </p:nvSpPr>
        <p:spPr/>
        <p:txBody>
          <a:bodyPr/>
          <a:lstStyle/>
          <a:p>
            <a:r>
              <a:rPr lang="en-US" dirty="0"/>
              <a:t>Recursion</a:t>
            </a:r>
          </a:p>
        </p:txBody>
      </p:sp>
      <p:sp>
        <p:nvSpPr>
          <p:cNvPr id="7" name="Text Placeholder 6">
            <a:extLst>
              <a:ext uri="{FF2B5EF4-FFF2-40B4-BE49-F238E27FC236}">
                <a16:creationId xmlns:a16="http://schemas.microsoft.com/office/drawing/2014/main" id="{E7BC7845-5813-48FD-AA21-BF3FB7F2B954}"/>
              </a:ext>
            </a:extLst>
          </p:cNvPr>
          <p:cNvSpPr>
            <a:spLocks noGrp="1"/>
          </p:cNvSpPr>
          <p:nvPr>
            <p:ph type="body" sz="quarter" idx="10"/>
          </p:nvPr>
        </p:nvSpPr>
        <p:spPr/>
        <p:txBody>
          <a:bodyPr/>
          <a:lstStyle/>
          <a:p>
            <a:r>
              <a:rPr lang="en-US" dirty="0"/>
              <a:t>Loops can be converted to recursive constructs</a:t>
            </a:r>
          </a:p>
          <a:p>
            <a:pPr marL="0" indent="0">
              <a:buNone/>
            </a:pPr>
            <a:r>
              <a:rPr lang="en-US" dirty="0"/>
              <a:t>These recursive constructs do not require an immutable accumulator or loop variable</a:t>
            </a:r>
          </a:p>
          <a:p>
            <a:pPr marL="0" indent="0">
              <a:buNone/>
            </a:pPr>
            <a:r>
              <a:rPr lang="en-US" dirty="0"/>
              <a:t>This is often simpler and safer</a:t>
            </a:r>
          </a:p>
        </p:txBody>
      </p:sp>
    </p:spTree>
    <p:extLst>
      <p:ext uri="{BB962C8B-B14F-4D97-AF65-F5344CB8AC3E}">
        <p14:creationId xmlns:p14="http://schemas.microsoft.com/office/powerpoint/2010/main" val="331562204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Currying</a:t>
            </a:r>
          </a:p>
        </p:txBody>
      </p:sp>
      <p:sp>
        <p:nvSpPr>
          <p:cNvPr id="2" name="Text Placeholder 1"/>
          <p:cNvSpPr>
            <a:spLocks noGrp="1"/>
          </p:cNvSpPr>
          <p:nvPr>
            <p:ph type="body" sz="quarter" idx="10"/>
          </p:nvPr>
        </p:nvSpPr>
        <p:spPr/>
        <p:txBody>
          <a:bodyPr/>
          <a:lstStyle/>
          <a:p>
            <a:r>
              <a:rPr lang="en-US" b="0" i="0" dirty="0">
                <a:solidFill>
                  <a:srgbClr val="202122"/>
                </a:solidFill>
                <a:effectLst/>
                <a:latin typeface="Arial" panose="020B0604020202020204" pitchFamily="34" charset="0"/>
              </a:rPr>
              <a:t>Conversion of a function that takes multiple arguments into a sequence of functions each taking a single argument</a:t>
            </a:r>
            <a:endParaRPr lang="en-US" dirty="0"/>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https://en.wikipedia.org/wiki/Function_(mathematics)</a:t>
            </a:r>
          </a:p>
        </p:txBody>
      </p:sp>
    </p:spTree>
    <p:extLst>
      <p:ext uri="{BB962C8B-B14F-4D97-AF65-F5344CB8AC3E}">
        <p14:creationId xmlns:p14="http://schemas.microsoft.com/office/powerpoint/2010/main" val="39124811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D9FAD9-D0E5-4EE3-A960-43FBF911D167}"/>
              </a:ext>
            </a:extLst>
          </p:cNvPr>
          <p:cNvSpPr>
            <a:spLocks noGrp="1"/>
          </p:cNvSpPr>
          <p:nvPr>
            <p:ph sz="quarter" idx="14"/>
          </p:nvPr>
        </p:nvSpPr>
        <p:spPr/>
        <p:txBody>
          <a:bodyPr/>
          <a:lstStyle/>
          <a:p>
            <a:r>
              <a:rPr lang="en-US" dirty="0"/>
              <a:t>Benefits of Curried Functions</a:t>
            </a:r>
          </a:p>
        </p:txBody>
      </p:sp>
      <p:sp>
        <p:nvSpPr>
          <p:cNvPr id="7" name="Text Placeholder 6">
            <a:extLst>
              <a:ext uri="{FF2B5EF4-FFF2-40B4-BE49-F238E27FC236}">
                <a16:creationId xmlns:a16="http://schemas.microsoft.com/office/drawing/2014/main" id="{E7BC7845-5813-48FD-AA21-BF3FB7F2B954}"/>
              </a:ext>
            </a:extLst>
          </p:cNvPr>
          <p:cNvSpPr>
            <a:spLocks noGrp="1"/>
          </p:cNvSpPr>
          <p:nvPr>
            <p:ph type="body" sz="quarter" idx="10"/>
          </p:nvPr>
        </p:nvSpPr>
        <p:spPr/>
        <p:txBody>
          <a:bodyPr/>
          <a:lstStyle/>
          <a:p>
            <a:r>
              <a:rPr lang="en-US" dirty="0"/>
              <a:t>Partial application</a:t>
            </a:r>
          </a:p>
          <a:p>
            <a:r>
              <a:rPr lang="en-US" dirty="0"/>
              <a:t>Composition</a:t>
            </a:r>
          </a:p>
          <a:p>
            <a:r>
              <a:rPr lang="en-US" dirty="0"/>
              <a:t>Reuse</a:t>
            </a:r>
          </a:p>
        </p:txBody>
      </p:sp>
    </p:spTree>
    <p:extLst>
      <p:ext uri="{BB962C8B-B14F-4D97-AF65-F5344CB8AC3E}">
        <p14:creationId xmlns:p14="http://schemas.microsoft.com/office/powerpoint/2010/main" val="26930796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D9FAD9-D0E5-4EE3-A960-43FBF911D167}"/>
              </a:ext>
            </a:extLst>
          </p:cNvPr>
          <p:cNvSpPr>
            <a:spLocks noGrp="1"/>
          </p:cNvSpPr>
          <p:nvPr>
            <p:ph sz="quarter" idx="14"/>
          </p:nvPr>
        </p:nvSpPr>
        <p:spPr/>
        <p:txBody>
          <a:bodyPr/>
          <a:lstStyle/>
          <a:p>
            <a:r>
              <a:rPr lang="en-US" dirty="0"/>
              <a:t>Higher-order Functions</a:t>
            </a:r>
          </a:p>
        </p:txBody>
      </p:sp>
      <p:sp>
        <p:nvSpPr>
          <p:cNvPr id="7" name="Text Placeholder 6">
            <a:extLst>
              <a:ext uri="{FF2B5EF4-FFF2-40B4-BE49-F238E27FC236}">
                <a16:creationId xmlns:a16="http://schemas.microsoft.com/office/drawing/2014/main" id="{E7BC7845-5813-48FD-AA21-BF3FB7F2B954}"/>
              </a:ext>
            </a:extLst>
          </p:cNvPr>
          <p:cNvSpPr>
            <a:spLocks noGrp="1"/>
          </p:cNvSpPr>
          <p:nvPr>
            <p:ph type="body" sz="quarter" idx="10"/>
          </p:nvPr>
        </p:nvSpPr>
        <p:spPr/>
        <p:txBody>
          <a:bodyPr/>
          <a:lstStyle/>
          <a:p>
            <a:r>
              <a:rPr lang="en-US" dirty="0"/>
              <a:t>TBD</a:t>
            </a:r>
          </a:p>
        </p:txBody>
      </p:sp>
    </p:spTree>
    <p:extLst>
      <p:ext uri="{BB962C8B-B14F-4D97-AF65-F5344CB8AC3E}">
        <p14:creationId xmlns:p14="http://schemas.microsoft.com/office/powerpoint/2010/main" val="41883229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Key Concepts of F#</a:t>
            </a:r>
          </a:p>
        </p:txBody>
      </p:sp>
      <p:sp>
        <p:nvSpPr>
          <p:cNvPr id="3" name="Content Placeholder 2"/>
          <p:cNvSpPr>
            <a:spLocks noGrp="1"/>
          </p:cNvSpPr>
          <p:nvPr>
            <p:ph sz="quarter" idx="11"/>
          </p:nvPr>
        </p:nvSpPr>
        <p:spPr>
          <a:solidFill>
            <a:schemeClr val="accent4"/>
          </a:solidFill>
        </p:spPr>
        <p:txBody>
          <a:bodyPr/>
          <a:lstStyle/>
          <a:p>
            <a:r>
              <a:rPr lang="en-US" dirty="0">
                <a:solidFill>
                  <a:schemeClr val="bg1"/>
                </a:solidFill>
              </a:rPr>
              <a:t>Expressions</a:t>
            </a:r>
          </a:p>
          <a:p>
            <a:r>
              <a:rPr lang="en-US" dirty="0">
                <a:solidFill>
                  <a:schemeClr val="bg1"/>
                </a:solidFill>
              </a:rPr>
              <a:t>Rather than statements</a:t>
            </a:r>
          </a:p>
        </p:txBody>
      </p:sp>
      <p:sp>
        <p:nvSpPr>
          <p:cNvPr id="4" name="Content Placeholder 3"/>
          <p:cNvSpPr>
            <a:spLocks noGrp="1"/>
          </p:cNvSpPr>
          <p:nvPr>
            <p:ph sz="quarter" idx="10"/>
          </p:nvPr>
        </p:nvSpPr>
        <p:spPr>
          <a:solidFill>
            <a:schemeClr val="accent4"/>
          </a:solidFill>
        </p:spPr>
        <p:txBody>
          <a:bodyPr/>
          <a:lstStyle/>
          <a:p>
            <a:r>
              <a:rPr lang="en-US" dirty="0">
                <a:solidFill>
                  <a:schemeClr val="bg1"/>
                </a:solidFill>
              </a:rPr>
              <a:t>Function Oriented</a:t>
            </a:r>
          </a:p>
          <a:p>
            <a:r>
              <a:rPr lang="en-US" dirty="0">
                <a:solidFill>
                  <a:schemeClr val="bg1"/>
                </a:solidFill>
              </a:rPr>
              <a:t>Not object-oriented</a:t>
            </a:r>
          </a:p>
        </p:txBody>
      </p:sp>
      <p:sp>
        <p:nvSpPr>
          <p:cNvPr id="5" name="Content Placeholder 4"/>
          <p:cNvSpPr>
            <a:spLocks noGrp="1"/>
          </p:cNvSpPr>
          <p:nvPr>
            <p:ph sz="quarter" idx="12"/>
          </p:nvPr>
        </p:nvSpPr>
        <p:spPr>
          <a:solidFill>
            <a:schemeClr val="accent4"/>
          </a:solidFill>
        </p:spPr>
        <p:txBody>
          <a:bodyPr/>
          <a:lstStyle/>
          <a:p>
            <a:r>
              <a:rPr lang="en-US" dirty="0">
                <a:solidFill>
                  <a:schemeClr val="bg1"/>
                </a:solidFill>
              </a:rPr>
              <a:t>Pattern Matching</a:t>
            </a:r>
          </a:p>
          <a:p>
            <a:r>
              <a:rPr lang="en-US" dirty="0">
                <a:solidFill>
                  <a:schemeClr val="bg1"/>
                </a:solidFill>
              </a:rPr>
              <a:t>For control flow</a:t>
            </a:r>
          </a:p>
        </p:txBody>
      </p:sp>
      <p:sp>
        <p:nvSpPr>
          <p:cNvPr id="6" name="Content Placeholder 5"/>
          <p:cNvSpPr>
            <a:spLocks noGrp="1"/>
          </p:cNvSpPr>
          <p:nvPr>
            <p:ph sz="quarter" idx="13"/>
          </p:nvPr>
        </p:nvSpPr>
        <p:spPr>
          <a:solidFill>
            <a:schemeClr val="accent4"/>
          </a:solidFill>
        </p:spPr>
        <p:txBody>
          <a:bodyPr/>
          <a:lstStyle/>
          <a:p>
            <a:r>
              <a:rPr lang="en-US" dirty="0">
                <a:solidFill>
                  <a:schemeClr val="bg1"/>
                </a:solidFill>
              </a:rPr>
              <a:t>Algebraic Types</a:t>
            </a:r>
          </a:p>
          <a:p>
            <a:r>
              <a:rPr lang="en-US" dirty="0">
                <a:solidFill>
                  <a:schemeClr val="bg1"/>
                </a:solidFill>
              </a:rPr>
              <a:t>For domain models</a:t>
            </a:r>
          </a:p>
        </p:txBody>
      </p:sp>
    </p:spTree>
    <p:extLst>
      <p:ext uri="{BB962C8B-B14F-4D97-AF65-F5344CB8AC3E}">
        <p14:creationId xmlns:p14="http://schemas.microsoft.com/office/powerpoint/2010/main" val="220151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0D9FAD9-D0E5-4EE3-A960-43FBF911D167}"/>
              </a:ext>
            </a:extLst>
          </p:cNvPr>
          <p:cNvSpPr>
            <a:spLocks noGrp="1"/>
          </p:cNvSpPr>
          <p:nvPr>
            <p:ph sz="quarter" idx="14"/>
          </p:nvPr>
        </p:nvSpPr>
        <p:spPr/>
        <p:txBody>
          <a:bodyPr/>
          <a:lstStyle/>
          <a:p>
            <a:r>
              <a:rPr lang="en-US" dirty="0"/>
              <a:t>Function Oriented</a:t>
            </a:r>
          </a:p>
        </p:txBody>
      </p:sp>
      <p:sp>
        <p:nvSpPr>
          <p:cNvPr id="7" name="Text Placeholder 6">
            <a:extLst>
              <a:ext uri="{FF2B5EF4-FFF2-40B4-BE49-F238E27FC236}">
                <a16:creationId xmlns:a16="http://schemas.microsoft.com/office/drawing/2014/main" id="{E7BC7845-5813-48FD-AA21-BF3FB7F2B954}"/>
              </a:ext>
            </a:extLst>
          </p:cNvPr>
          <p:cNvSpPr>
            <a:spLocks noGrp="1"/>
          </p:cNvSpPr>
          <p:nvPr>
            <p:ph type="body" sz="quarter" idx="10"/>
          </p:nvPr>
        </p:nvSpPr>
        <p:spPr/>
        <p:txBody>
          <a:bodyPr/>
          <a:lstStyle/>
          <a:p>
            <a:r>
              <a:rPr lang="en-US" dirty="0"/>
              <a:t>Functions are first class</a:t>
            </a:r>
          </a:p>
          <a:p>
            <a:endParaRPr lang="en-US" dirty="0"/>
          </a:p>
        </p:txBody>
      </p:sp>
    </p:spTree>
    <p:extLst>
      <p:ext uri="{BB962C8B-B14F-4D97-AF65-F5344CB8AC3E}">
        <p14:creationId xmlns:p14="http://schemas.microsoft.com/office/powerpoint/2010/main" val="3611308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Project</a:t>
            </a:r>
          </a:p>
        </p:txBody>
      </p:sp>
      <p:pic>
        <p:nvPicPr>
          <p:cNvPr id="11" name="Picture 10">
            <a:extLst>
              <a:ext uri="{FF2B5EF4-FFF2-40B4-BE49-F238E27FC236}">
                <a16:creationId xmlns:a16="http://schemas.microsoft.com/office/drawing/2014/main" id="{7B70E536-203B-4BF8-BD1E-BF3040B49D76}"/>
              </a:ext>
            </a:extLst>
          </p:cNvPr>
          <p:cNvPicPr>
            <a:picLocks noChangeAspect="1"/>
          </p:cNvPicPr>
          <p:nvPr/>
        </p:nvPicPr>
        <p:blipFill>
          <a:blip r:embed="rId2"/>
          <a:stretch>
            <a:fillRect/>
          </a:stretch>
        </p:blipFill>
        <p:spPr>
          <a:xfrm>
            <a:off x="2956177" y="1642084"/>
            <a:ext cx="6279647" cy="4311058"/>
          </a:xfrm>
          <a:prstGeom prst="rect">
            <a:avLst/>
          </a:prstGeom>
        </p:spPr>
      </p:pic>
    </p:spTree>
    <p:extLst>
      <p:ext uri="{BB962C8B-B14F-4D97-AF65-F5344CB8AC3E}">
        <p14:creationId xmlns:p14="http://schemas.microsoft.com/office/powerpoint/2010/main" val="33206581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Functions</a:t>
            </a:r>
          </a:p>
        </p:txBody>
      </p:sp>
    </p:spTree>
    <p:extLst>
      <p:ext uri="{BB962C8B-B14F-4D97-AF65-F5344CB8AC3E}">
        <p14:creationId xmlns:p14="http://schemas.microsoft.com/office/powerpoint/2010/main" val="199442047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Single parameter function</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Components of a function declaration include: let / name, parameters, body</a:t>
            </a:r>
          </a:p>
          <a:p>
            <a:pPr>
              <a:spcAft>
                <a:spcPts val="600"/>
              </a:spcAft>
            </a:pPr>
            <a:r>
              <a:rPr lang="en-US" dirty="0"/>
              <a:t>Functions always return a value, even if that value is Unit ()</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p:txBody>
      </p:sp>
    </p:spTree>
    <p:extLst>
      <p:ext uri="{BB962C8B-B14F-4D97-AF65-F5344CB8AC3E}">
        <p14:creationId xmlns:p14="http://schemas.microsoft.com/office/powerpoint/2010/main" val="5111103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Return value</a:t>
            </a:r>
          </a:p>
        </p:txBody>
      </p:sp>
      <p:sp>
        <p:nvSpPr>
          <p:cNvPr id="3" name="Content Placeholder 2"/>
          <p:cNvSpPr>
            <a:spLocks noGrp="1"/>
          </p:cNvSpPr>
          <p:nvPr>
            <p:ph type="body" sz="quarter" idx="18"/>
          </p:nvPr>
        </p:nvSpPr>
        <p:spPr>
          <a:prstGeom prst="rect">
            <a:avLst/>
          </a:prstGeom>
        </p:spPr>
        <p:txBody>
          <a:bodyPr/>
          <a:lstStyle/>
          <a:p>
            <a:r>
              <a:rPr lang="en-US" dirty="0"/>
              <a:t>Functions are expressions, and expressions return a value, even if the value is ()</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p:txBody>
      </p:sp>
    </p:spTree>
    <p:extLst>
      <p:ext uri="{BB962C8B-B14F-4D97-AF65-F5344CB8AC3E}">
        <p14:creationId xmlns:p14="http://schemas.microsoft.com/office/powerpoint/2010/main" val="170810542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Multiline functions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Functions can span multiple lines</a:t>
            </a:r>
          </a:p>
          <a:p>
            <a:pPr>
              <a:spcAft>
                <a:spcPts val="600"/>
              </a:spcAft>
            </a:pPr>
            <a:r>
              <a:rPr lang="en-US" dirty="0"/>
              <a:t>Indent the body of the function</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latin typeface="Roboto Mono" panose="00000009000000000000" pitchFamily="49" charset="0"/>
                <a:ea typeface="Roboto Mono" panose="00000009000000000000" pitchFamily="49" charset="0"/>
              </a:rPr>
              <a:t>	x *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p:txBody>
      </p:sp>
    </p:spTree>
    <p:extLst>
      <p:ext uri="{BB962C8B-B14F-4D97-AF65-F5344CB8AC3E}">
        <p14:creationId xmlns:p14="http://schemas.microsoft.com/office/powerpoint/2010/main" val="84912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 Signature</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The type to the right of the rightmost arrow is the return type</a:t>
            </a:r>
          </a:p>
          <a:p>
            <a:pPr>
              <a:spcAft>
                <a:spcPts val="600"/>
              </a:spcAft>
            </a:pPr>
            <a:r>
              <a:rPr lang="en-US" dirty="0"/>
              <a:t>All other types in the signature are function parameters</a:t>
            </a:r>
          </a:p>
          <a:p>
            <a:pPr>
              <a:spcAft>
                <a:spcPts val="600"/>
              </a:spcAft>
            </a:pPr>
            <a:r>
              <a:rPr lang="en-US" dirty="0"/>
              <a:t>By default, all types are inferred, including the return type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p:txBody>
      </p:sp>
    </p:spTree>
    <p:extLst>
      <p:ext uri="{BB962C8B-B14F-4D97-AF65-F5344CB8AC3E}">
        <p14:creationId xmlns:p14="http://schemas.microsoft.com/office/powerpoint/2010/main" val="7753513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Call a function</a:t>
            </a:r>
          </a:p>
        </p:txBody>
      </p:sp>
      <p:sp>
        <p:nvSpPr>
          <p:cNvPr id="3" name="Content Placeholder 2"/>
          <p:cNvSpPr>
            <a:spLocks noGrp="1"/>
          </p:cNvSpPr>
          <p:nvPr>
            <p:ph type="body" sz="quarter" idx="18"/>
          </p:nvPr>
        </p:nvSpPr>
        <p:spPr>
          <a:prstGeom prst="rect">
            <a:avLst/>
          </a:prstGeom>
        </p:spPr>
        <p:txBody>
          <a:bodyPr/>
          <a:lstStyle/>
          <a:p>
            <a:r>
              <a:rPr lang="en-US" dirty="0"/>
              <a:t>Function name followed by the parameters separated by spaces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a:p>
            <a:endParaRPr lang="en-US" dirty="0">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square </a:t>
            </a:r>
            <a:r>
              <a:rPr lang="en-US" b="0" dirty="0">
                <a:solidFill>
                  <a:srgbClr val="F78C6C"/>
                </a:solidFill>
                <a:effectLst/>
                <a:latin typeface="Roboto Mono" panose="00000009000000000000" pitchFamily="49" charset="0"/>
                <a:ea typeface="Roboto Mono" panose="00000009000000000000" pitchFamily="49" charset="0"/>
              </a:rPr>
              <a:t>3</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it: int = 9</a:t>
            </a:r>
          </a:p>
        </p:txBody>
      </p:sp>
    </p:spTree>
    <p:extLst>
      <p:ext uri="{BB962C8B-B14F-4D97-AF65-F5344CB8AC3E}">
        <p14:creationId xmlns:p14="http://schemas.microsoft.com/office/powerpoint/2010/main" val="32297758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This is an error</a:t>
            </a:r>
          </a:p>
        </p:txBody>
      </p:sp>
      <p:sp>
        <p:nvSpPr>
          <p:cNvPr id="3" name="Content Placeholder 2"/>
          <p:cNvSpPr>
            <a:spLocks noGrp="1"/>
          </p:cNvSpPr>
          <p:nvPr>
            <p:ph type="body" sz="quarter" idx="18"/>
          </p:nvPr>
        </p:nvSpPr>
        <p:spPr>
          <a:prstGeom prst="rect">
            <a:avLst/>
          </a:prstGeom>
        </p:spPr>
        <p:txBody>
          <a:bodyPr/>
          <a:lstStyle/>
          <a:p>
            <a:r>
              <a:rPr lang="en-US" dirty="0"/>
              <a:t>Float cannot be converted implicitly to int</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int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square 3.</a:t>
            </a:r>
          </a:p>
          <a:p>
            <a:r>
              <a:rPr lang="en-US" dirty="0">
                <a:solidFill>
                  <a:srgbClr val="FF0000"/>
                </a:solidFill>
                <a:latin typeface="Roboto Mono" panose="00000009000000000000" pitchFamily="49" charset="0"/>
                <a:ea typeface="Roboto Mono" panose="00000009000000000000" pitchFamily="49" charset="0"/>
              </a:rPr>
              <a:t>error FS0001: This expression was expected to have type</a:t>
            </a:r>
          </a:p>
          <a:p>
            <a:r>
              <a:rPr lang="en-US" dirty="0">
                <a:solidFill>
                  <a:srgbClr val="FF0000"/>
                </a:solidFill>
                <a:latin typeface="Roboto Mono" panose="00000009000000000000" pitchFamily="49" charset="0"/>
                <a:ea typeface="Roboto Mono" panose="00000009000000000000" pitchFamily="49" charset="0"/>
              </a:rPr>
              <a:t>    'int'</a:t>
            </a:r>
          </a:p>
          <a:p>
            <a:r>
              <a:rPr lang="en-US" dirty="0">
                <a:solidFill>
                  <a:srgbClr val="FF0000"/>
                </a:solidFill>
                <a:latin typeface="Roboto Mono" panose="00000009000000000000" pitchFamily="49" charset="0"/>
                <a:ea typeface="Roboto Mono" panose="00000009000000000000" pitchFamily="49" charset="0"/>
              </a:rPr>
              <a:t>but here has type</a:t>
            </a:r>
          </a:p>
          <a:p>
            <a:r>
              <a:rPr lang="en-US" dirty="0">
                <a:solidFill>
                  <a:srgbClr val="FF0000"/>
                </a:solidFill>
                <a:latin typeface="Roboto Mono" panose="00000009000000000000" pitchFamily="49" charset="0"/>
                <a:ea typeface="Roboto Mono" panose="00000009000000000000" pitchFamily="49" charset="0"/>
              </a:rPr>
              <a:t>    'float'</a:t>
            </a:r>
          </a:p>
        </p:txBody>
      </p:sp>
    </p:spTree>
    <p:extLst>
      <p:ext uri="{BB962C8B-B14F-4D97-AF65-F5344CB8AC3E}">
        <p14:creationId xmlns:p14="http://schemas.microsoft.com/office/powerpoint/2010/main" val="405407174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Define type of parameter</a:t>
            </a:r>
          </a:p>
        </p:txBody>
      </p:sp>
      <p:sp>
        <p:nvSpPr>
          <p:cNvPr id="3" name="Content Placeholder 2"/>
          <p:cNvSpPr>
            <a:spLocks noGrp="1"/>
          </p:cNvSpPr>
          <p:nvPr>
            <p:ph type="body" sz="quarter" idx="18"/>
          </p:nvPr>
        </p:nvSpPr>
        <p:spPr>
          <a:prstGeom prst="rect">
            <a:avLst/>
          </a:prstGeom>
        </p:spPr>
        <p:txBody>
          <a:bodyPr/>
          <a:lstStyle/>
          <a:p>
            <a:r>
              <a:rPr lang="en-US" dirty="0"/>
              <a:t>One each parameter that needs a type, use (&lt;name&gt; : &lt;type&gt;)</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 explicitly make parameter a float</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float -&gt; float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square 3.</a:t>
            </a:r>
          </a:p>
          <a:p>
            <a:r>
              <a:rPr lang="en-US" b="0" dirty="0" err="1">
                <a:effectLst/>
                <a:latin typeface="Roboto Mono" panose="00000009000000000000" pitchFamily="49" charset="0"/>
                <a:ea typeface="Roboto Mono" panose="00000009000000000000" pitchFamily="49" charset="0"/>
              </a:rPr>
              <a:t>val</a:t>
            </a:r>
            <a:r>
              <a:rPr lang="en-US" b="0" dirty="0">
                <a:effectLst/>
                <a:latin typeface="Roboto Mono" panose="00000009000000000000" pitchFamily="49" charset="0"/>
                <a:ea typeface="Roboto Mono" panose="00000009000000000000" pitchFamily="49" charset="0"/>
              </a:rPr>
              <a:t> it: float = 9.0</a:t>
            </a:r>
          </a:p>
          <a:p>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square 3</a:t>
            </a:r>
          </a:p>
          <a:p>
            <a:r>
              <a:rPr lang="en-US" b="0" dirty="0" err="1">
                <a:effectLst/>
                <a:latin typeface="Roboto Mono" panose="00000009000000000000" pitchFamily="49" charset="0"/>
                <a:ea typeface="Roboto Mono" panose="00000009000000000000" pitchFamily="49" charset="0"/>
              </a:rPr>
              <a:t>val</a:t>
            </a:r>
            <a:r>
              <a:rPr lang="en-US" b="0" dirty="0">
                <a:effectLst/>
                <a:latin typeface="Roboto Mono" panose="00000009000000000000" pitchFamily="49" charset="0"/>
                <a:ea typeface="Roboto Mono" panose="00000009000000000000" pitchFamily="49" charset="0"/>
              </a:rPr>
              <a:t> it: float = 9.0</a:t>
            </a:r>
          </a:p>
        </p:txBody>
      </p:sp>
    </p:spTree>
    <p:extLst>
      <p:ext uri="{BB962C8B-B14F-4D97-AF65-F5344CB8AC3E}">
        <p14:creationId xmlns:p14="http://schemas.microsoft.com/office/powerpoint/2010/main" val="30211149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Casting</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Casting is performed using functions</a:t>
            </a:r>
          </a:p>
          <a:p>
            <a:pPr>
              <a:spcAft>
                <a:spcPts val="600"/>
              </a:spcAft>
            </a:pPr>
            <a:r>
              <a:rPr lang="en-US" dirty="0"/>
              <a:t>Following with the functional nature of F#.</a:t>
            </a:r>
          </a:p>
        </p:txBody>
      </p:sp>
      <p:sp>
        <p:nvSpPr>
          <p:cNvPr id="2" name="Text Placeholder 1"/>
          <p:cNvSpPr>
            <a:spLocks noGrp="1"/>
          </p:cNvSpPr>
          <p:nvPr>
            <p:ph type="body" sz="quarter" idx="10"/>
          </p:nvPr>
        </p:nvSpPr>
        <p:spPr/>
        <p:txBody>
          <a:bodyPr/>
          <a:lstStyle/>
          <a:p>
            <a:r>
              <a:rPr lang="en-US" dirty="0">
                <a:latin typeface="Roboto Mono" panose="00000009000000000000" pitchFamily="49" charset="0"/>
                <a:ea typeface="Roboto Mono" panose="00000009000000000000" pitchFamily="49" charset="0"/>
              </a:rPr>
              <a:t>float;;</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it: (int -&gt; float) = &lt;fun:it@59-7&gt;</a:t>
            </a:r>
          </a:p>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 x is an int</a:t>
            </a:r>
          </a:p>
          <a:p>
            <a:r>
              <a:rPr lang="en-US" dirty="0">
                <a:solidFill>
                  <a:srgbClr val="EEFFFF"/>
                </a:solidFill>
                <a:latin typeface="Roboto Mono" panose="00000009000000000000" pitchFamily="49" charset="0"/>
                <a:ea typeface="Roboto Mono" panose="00000009000000000000" pitchFamily="49" charset="0"/>
              </a:rPr>
              <a:t>	float (</a:t>
            </a:r>
            <a:r>
              <a:rPr lang="en-US" b="0" dirty="0">
                <a:solidFill>
                  <a:srgbClr val="EEFFFF"/>
                </a:solidFill>
                <a:effectLst/>
                <a:latin typeface="Roboto Mono" panose="00000009000000000000" pitchFamily="49" charset="0"/>
                <a:ea typeface="Roboto Mono" panose="00000009000000000000" pitchFamily="49" charset="0"/>
              </a:rPr>
              <a:t>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 implicit force of return type to float</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int -&gt; float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square 3</a:t>
            </a:r>
          </a:p>
          <a:p>
            <a:r>
              <a:rPr lang="en-US" b="0" dirty="0" err="1">
                <a:effectLst/>
                <a:latin typeface="Roboto Mono" panose="00000009000000000000" pitchFamily="49" charset="0"/>
                <a:ea typeface="Roboto Mono" panose="00000009000000000000" pitchFamily="49" charset="0"/>
              </a:rPr>
              <a:t>val</a:t>
            </a:r>
            <a:r>
              <a:rPr lang="en-US" b="0" dirty="0">
                <a:effectLst/>
                <a:latin typeface="Roboto Mono" panose="00000009000000000000" pitchFamily="49" charset="0"/>
                <a:ea typeface="Roboto Mono" panose="00000009000000000000" pitchFamily="49" charset="0"/>
              </a:rPr>
              <a:t> it: float = 9.0</a:t>
            </a:r>
          </a:p>
          <a:p>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square 3.</a:t>
            </a:r>
          </a:p>
          <a:p>
            <a:r>
              <a:rPr lang="en-US" b="0" dirty="0">
                <a:effectLst/>
                <a:latin typeface="Roboto Mono" panose="00000009000000000000" pitchFamily="49" charset="0"/>
                <a:ea typeface="Roboto Mono" panose="00000009000000000000" pitchFamily="49" charset="0"/>
              </a:rPr>
              <a:t>// error message omitted</a:t>
            </a:r>
          </a:p>
        </p:txBody>
      </p:sp>
    </p:spTree>
    <p:extLst>
      <p:ext uri="{BB962C8B-B14F-4D97-AF65-F5344CB8AC3E}">
        <p14:creationId xmlns:p14="http://schemas.microsoft.com/office/powerpoint/2010/main" val="111079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Specify return type</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 &lt;type name&gt; after parameters and before =</a:t>
            </a:r>
          </a:p>
          <a:p>
            <a:pPr>
              <a:spcAft>
                <a:spcPts val="600"/>
              </a:spcAft>
            </a:pPr>
            <a:r>
              <a:rPr lang="en-US" dirty="0"/>
              <a:t>Note that x gets coerced to float</a:t>
            </a:r>
          </a:p>
          <a:p>
            <a:pPr>
              <a:spcAft>
                <a:spcPts val="600"/>
              </a:spcAft>
            </a:pPr>
            <a:r>
              <a:rPr lang="en-US" dirty="0"/>
              <a:t>Keeping it int requires specifying the type for the parameter in ()</a:t>
            </a:r>
          </a:p>
        </p:txBody>
      </p:sp>
      <p:sp>
        <p:nvSpPr>
          <p:cNvPr id="2" name="Text Placeholder 1"/>
          <p:cNvSpPr>
            <a:spLocks noGrp="1"/>
          </p:cNvSpPr>
          <p:nvPr>
            <p:ph type="body" sz="quarter" idx="10"/>
          </p:nvPr>
        </p:nvSpPr>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546E7A"/>
                </a:solidFill>
                <a:effectLst/>
                <a:latin typeface="Roboto Mono" panose="00000009000000000000" pitchFamily="49" charset="0"/>
                <a:ea typeface="Roboto Mono" panose="00000009000000000000" pitchFamily="49" charset="0"/>
              </a:rPr>
              <a:t>// return type is float, x inferred to 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square: x: float -&gt; float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square 3</a:t>
            </a:r>
          </a:p>
          <a:p>
            <a:r>
              <a:rPr lang="en-US" b="0" dirty="0" err="1">
                <a:effectLst/>
                <a:latin typeface="Roboto Mono" panose="00000009000000000000" pitchFamily="49" charset="0"/>
                <a:ea typeface="Roboto Mono" panose="00000009000000000000" pitchFamily="49" charset="0"/>
              </a:rPr>
              <a:t>val</a:t>
            </a:r>
            <a:r>
              <a:rPr lang="en-US" b="0" dirty="0">
                <a:effectLst/>
                <a:latin typeface="Roboto Mono" panose="00000009000000000000" pitchFamily="49" charset="0"/>
                <a:ea typeface="Roboto Mono" panose="00000009000000000000" pitchFamily="49" charset="0"/>
              </a:rPr>
              <a:t> it: float = 9.0</a:t>
            </a:r>
          </a:p>
          <a:p>
            <a:endParaRPr lang="en-US" dirty="0">
              <a:solidFill>
                <a:srgbClr val="EEFFFF"/>
              </a:solidFill>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square 3.</a:t>
            </a:r>
          </a:p>
          <a:p>
            <a:r>
              <a:rPr lang="en-US" b="0" dirty="0" err="1">
                <a:effectLst/>
                <a:latin typeface="Roboto Mono" panose="00000009000000000000" pitchFamily="49" charset="0"/>
                <a:ea typeface="Roboto Mono" panose="00000009000000000000" pitchFamily="49" charset="0"/>
              </a:rPr>
              <a:t>val</a:t>
            </a:r>
            <a:r>
              <a:rPr lang="en-US" b="0" dirty="0">
                <a:effectLst/>
                <a:latin typeface="Roboto Mono" panose="00000009000000000000" pitchFamily="49" charset="0"/>
                <a:ea typeface="Roboto Mono" panose="00000009000000000000" pitchFamily="49" charset="0"/>
              </a:rPr>
              <a:t> it: float = 9.0</a:t>
            </a:r>
          </a:p>
          <a:p>
            <a:endParaRPr lang="en-US" dirty="0">
              <a:latin typeface="Roboto Mono" panose="00000009000000000000" pitchFamily="49" charset="0"/>
              <a:ea typeface="Roboto Mono" panose="00000009000000000000"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square</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err="1">
                <a:solidFill>
                  <a:srgbClr val="FF5370"/>
                </a:solidFill>
                <a:effectLst/>
                <a:latin typeface="Consolas" panose="020B0609020204030204" pitchFamily="49" charset="0"/>
              </a:rPr>
              <a:t>x</a:t>
            </a:r>
            <a:r>
              <a:rPr lang="en-US" b="0" dirty="0" err="1">
                <a:solidFill>
                  <a:srgbClr val="C792EA"/>
                </a:solidFill>
                <a:effectLst/>
                <a:latin typeface="Consolas" panose="020B0609020204030204" pitchFamily="49" charset="0"/>
              </a:rPr>
              <a:t>:</a:t>
            </a:r>
            <a:r>
              <a:rPr lang="en-US" b="0" dirty="0" err="1">
                <a:solidFill>
                  <a:srgbClr val="FFCB6B"/>
                </a:solidFill>
                <a:effectLst/>
                <a:latin typeface="Consolas" panose="020B0609020204030204" pitchFamily="49" charset="0"/>
              </a:rPr>
              <a:t>int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x</a:t>
            </a:r>
            <a:r>
              <a:rPr lang="en-US" dirty="0">
                <a:solidFill>
                  <a:srgbClr val="EEFFFF"/>
                </a:solidFill>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return type is float, x set to int</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117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 F# Projects</a:t>
            </a:r>
          </a:p>
        </p:txBody>
      </p:sp>
      <p:sp>
        <p:nvSpPr>
          <p:cNvPr id="3" name="Text Placeholder 2"/>
          <p:cNvSpPr>
            <a:spLocks noGrp="1"/>
          </p:cNvSpPr>
          <p:nvPr>
            <p:ph type="body" sz="quarter" idx="14"/>
          </p:nvPr>
        </p:nvSpPr>
        <p:spPr/>
        <p:txBody>
          <a:bodyPr/>
          <a:lstStyle/>
          <a:p>
            <a:r>
              <a:rPr lang="en-US" b="1" dirty="0">
                <a:solidFill>
                  <a:schemeClr val="accent2"/>
                </a:solidFill>
                <a:ea typeface="PS TT Commons DemiBold" charset="0"/>
                <a:cs typeface="PS TT Commons DemiBold" charset="0"/>
              </a:rPr>
              <a:t>Source Files</a:t>
            </a:r>
            <a:endParaRPr lang="en-US" b="1" dirty="0">
              <a:ea typeface="PS TT Commons DemiBold" charset="0"/>
              <a:cs typeface="PS TT Commons DemiBold" charset="0"/>
            </a:endParaRPr>
          </a:p>
          <a:p>
            <a:r>
              <a:rPr lang="en-US" dirty="0"/>
              <a:t>A project is a one or more source files that contain source code</a:t>
            </a:r>
          </a:p>
        </p:txBody>
      </p:sp>
      <p:sp>
        <p:nvSpPr>
          <p:cNvPr id="4" name="Text Placeholder 3"/>
          <p:cNvSpPr>
            <a:spLocks noGrp="1"/>
          </p:cNvSpPr>
          <p:nvPr>
            <p:ph type="body" sz="quarter" idx="16"/>
          </p:nvPr>
        </p:nvSpPr>
        <p:spPr/>
        <p:txBody>
          <a:bodyPr/>
          <a:lstStyle/>
          <a:p>
            <a:r>
              <a:rPr lang="en-US" b="1" dirty="0">
                <a:solidFill>
                  <a:schemeClr val="accent5"/>
                </a:solidFill>
                <a:ea typeface="PS TT Commons DemiBold" charset="0"/>
                <a:cs typeface="PS TT Commons DemiBold" charset="0"/>
              </a:rPr>
              <a:t>Assemblies</a:t>
            </a:r>
          </a:p>
          <a:p>
            <a:r>
              <a:rPr lang="en-US" dirty="0"/>
              <a:t>Source files are compiled into </a:t>
            </a:r>
            <a:r>
              <a:rPr lang="en-US" i="1" dirty="0"/>
              <a:t>assemblies</a:t>
            </a:r>
            <a:r>
              <a:rPr lang="en-US" dirty="0"/>
              <a:t> that can be executed or reused</a:t>
            </a:r>
          </a:p>
          <a:p>
            <a:endParaRPr lang="en-US" dirty="0"/>
          </a:p>
        </p:txBody>
      </p:sp>
      <p:pic>
        <p:nvPicPr>
          <p:cNvPr id="1032" name="Picture 8">
            <a:extLst>
              <a:ext uri="{FF2B5EF4-FFF2-40B4-BE49-F238E27FC236}">
                <a16:creationId xmlns:a16="http://schemas.microsoft.com/office/drawing/2014/main" id="{38460A8F-C05C-42FB-9F2B-6FBF048746E0}"/>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7545232" y="1707092"/>
            <a:ext cx="2579469"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DC8A415-69DD-4D50-A219-2FB0182FEB76}"/>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2042398" y="1707092"/>
            <a:ext cx="2629271"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uiExpand="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overloading is </a:t>
            </a:r>
            <a:r>
              <a:rPr lang="en-US"/>
              <a:t>not possible in F#</a:t>
            </a:r>
            <a:endParaRPr lang="en-US" dirty="0"/>
          </a:p>
        </p:txBody>
      </p:sp>
    </p:spTree>
    <p:extLst>
      <p:ext uri="{BB962C8B-B14F-4D97-AF65-F5344CB8AC3E}">
        <p14:creationId xmlns:p14="http://schemas.microsoft.com/office/powerpoint/2010/main" val="4984584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 function overloading</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Functions cannot have multiple overloads like in C#</a:t>
            </a:r>
          </a:p>
        </p:txBody>
      </p:sp>
      <p:sp>
        <p:nvSpPr>
          <p:cNvPr id="2" name="Text Placeholder 1"/>
          <p:cNvSpPr>
            <a:spLocks noGrp="1"/>
          </p:cNvSpPr>
          <p:nvPr>
            <p:ph type="body" sz="quarter" idx="10"/>
          </p:nvPr>
        </p:nvSpPr>
        <p:spPr>
          <a:xfrm>
            <a:off x="287239" y="302134"/>
            <a:ext cx="11655588" cy="3711471"/>
          </a:xfrm>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546E7A"/>
                </a:solidFill>
                <a:effectLst/>
                <a:latin typeface="Roboto Mono" panose="00000009000000000000" pitchFamily="49" charset="0"/>
                <a:ea typeface="Roboto Mono" panose="00000009000000000000" pitchFamily="49" charset="0"/>
              </a:rPr>
              <a:t>// ok</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square</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FF5370"/>
                </a:solidFill>
                <a:effectLst/>
                <a:latin typeface="Roboto Mono" panose="00000009000000000000" pitchFamily="49" charset="0"/>
                <a:ea typeface="Roboto Mono" panose="00000009000000000000" pitchFamily="49" charset="0"/>
              </a:rPr>
              <a:t>x</a:t>
            </a:r>
            <a:r>
              <a:rPr lang="en-US" b="0" dirty="0" err="1">
                <a:solidFill>
                  <a:srgbClr val="C792EA"/>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int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CB6B"/>
                </a:solidFill>
                <a:effectLst/>
                <a:latin typeface="Roboto Mono" panose="00000009000000000000" pitchFamily="49" charset="0"/>
                <a:ea typeface="Roboto Mono" panose="00000009000000000000" pitchFamily="49" charset="0"/>
              </a:rPr>
              <a:t>float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dirty="0">
                <a:solidFill>
                  <a:srgbClr val="EEFFFF"/>
                </a:solidFill>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error, trying to redefine square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23294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 parameter functions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Functions cannot have multiple overloads like in C#</a:t>
            </a:r>
          </a:p>
          <a:p>
            <a:pPr>
              <a:spcAft>
                <a:spcPts val="600"/>
              </a:spcAft>
            </a:pPr>
            <a:r>
              <a:rPr lang="en-US" dirty="0"/>
              <a:t>Need to specify type for parameters?  Each specific parameter needs ()</a:t>
            </a:r>
          </a:p>
        </p:txBody>
      </p:sp>
      <p:sp>
        <p:nvSpPr>
          <p:cNvPr id="2" name="Text Placeholder 1"/>
          <p:cNvSpPr>
            <a:spLocks noGrp="1"/>
          </p:cNvSpPr>
          <p:nvPr>
            <p:ph type="body" sz="quarter" idx="10"/>
          </p:nvPr>
        </p:nvSpPr>
        <p:spPr>
          <a:xfrm>
            <a:off x="287239" y="302134"/>
            <a:ext cx="11655588" cy="3711471"/>
          </a:xfrm>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y</a:t>
            </a:r>
            <a:r>
              <a:rPr lang="en-US" b="0" dirty="0">
                <a:solidFill>
                  <a:srgbClr val="F78C6C"/>
                </a:solidFill>
                <a:effectLst/>
                <a:latin typeface="Roboto Mono" panose="00000009000000000000" pitchFamily="49" charset="0"/>
                <a:ea typeface="Roboto Mono" panose="00000009000000000000" pitchFamily="49" charset="0"/>
              </a:rPr>
              <a:t> </a:t>
            </a:r>
            <a:r>
              <a:rPr lang="en-US" b="0" dirty="0">
                <a:effectLst/>
                <a:latin typeface="Roboto Mono" panose="00000009000000000000" pitchFamily="49" charset="0"/>
                <a:ea typeface="Roboto Mono" panose="00000009000000000000" pitchFamily="49" charset="0"/>
              </a:rPr>
              <a:t>// int -&gt; int -&gt; int</a:t>
            </a:r>
          </a:p>
          <a:p>
            <a:r>
              <a:rPr lang="en-US" b="0" dirty="0">
                <a:solidFill>
                  <a:srgbClr val="EEFFFF"/>
                </a:solidFill>
                <a:effectLst/>
                <a:latin typeface="Roboto Mono" panose="00000009000000000000" pitchFamily="49" charset="0"/>
                <a:ea typeface="Roboto Mono" panose="00000009000000000000" pitchFamily="49" charset="0"/>
              </a:rPr>
              <a:t>add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it: int = 3</a:t>
            </a:r>
          </a:p>
          <a:p>
            <a:endParaRPr lang="en-US" b="0" dirty="0">
              <a:effectLst/>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 specifying multiple parameter types and return type</a:t>
            </a:r>
            <a:endParaRPr lang="en-US" b="0" dirty="0">
              <a:effectLst/>
              <a:latin typeface="Roboto Mono" panose="00000009000000000000" pitchFamily="49" charset="0"/>
              <a:ea typeface="Roboto Mono" panose="00000009000000000000"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add</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err="1">
                <a:solidFill>
                  <a:srgbClr val="FF5370"/>
                </a:solidFill>
                <a:effectLst/>
                <a:latin typeface="Consolas" panose="020B0609020204030204" pitchFamily="49" charset="0"/>
              </a:rPr>
              <a:t>x</a:t>
            </a:r>
            <a:r>
              <a:rPr lang="en-US" b="0" dirty="0" err="1">
                <a:solidFill>
                  <a:srgbClr val="C792EA"/>
                </a:solidFill>
                <a:effectLst/>
                <a:latin typeface="Consolas" panose="020B0609020204030204" pitchFamily="49" charset="0"/>
              </a:rPr>
              <a:t>:</a:t>
            </a:r>
            <a:r>
              <a:rPr lang="en-US" b="0" dirty="0" err="1">
                <a:solidFill>
                  <a:srgbClr val="FFCB6B"/>
                </a:solidFill>
                <a:effectLst/>
                <a:latin typeface="Consolas" panose="020B0609020204030204" pitchFamily="49" charset="0"/>
              </a:rPr>
              <a:t>int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err="1">
                <a:solidFill>
                  <a:srgbClr val="FF5370"/>
                </a:solidFill>
                <a:effectLst/>
                <a:latin typeface="Consolas" panose="020B0609020204030204" pitchFamily="49" charset="0"/>
              </a:rPr>
              <a:t>y</a:t>
            </a:r>
            <a:r>
              <a:rPr lang="en-US" b="0" dirty="0" err="1">
                <a:solidFill>
                  <a:srgbClr val="C792EA"/>
                </a:solidFill>
                <a:effectLst/>
                <a:latin typeface="Consolas" panose="020B0609020204030204" pitchFamily="49" charset="0"/>
              </a:rPr>
              <a:t>:</a:t>
            </a:r>
            <a:r>
              <a:rPr lang="en-US" b="0" dirty="0" err="1">
                <a:solidFill>
                  <a:srgbClr val="FFCB6B"/>
                </a:solidFill>
                <a:effectLst/>
                <a:latin typeface="Consolas" panose="020B0609020204030204" pitchFamily="49" charset="0"/>
              </a:rPr>
              <a:t>int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effectLst/>
                <a:latin typeface="Roboto Mono" panose="00000009000000000000" pitchFamily="49" charset="0"/>
                <a:ea typeface="Roboto Mono" panose="00000009000000000000" pitchFamily="49" charset="0"/>
              </a:rPr>
              <a:t>// int -&gt; int -&gt; float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y</a:t>
            </a:r>
          </a:p>
        </p:txBody>
      </p:sp>
    </p:spTree>
    <p:extLst>
      <p:ext uri="{BB962C8B-B14F-4D97-AF65-F5344CB8AC3E}">
        <p14:creationId xmlns:p14="http://schemas.microsoft.com/office/powerpoint/2010/main" val="341814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 parameter functions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Functions cannot have multiple overloads like in C#</a:t>
            </a:r>
          </a:p>
          <a:p>
            <a:pPr>
              <a:spcAft>
                <a:spcPts val="600"/>
              </a:spcAft>
            </a:pPr>
            <a:r>
              <a:rPr lang="en-US" dirty="0"/>
              <a:t>Need to specify type for parameters?  Each specific parameter needs ()</a:t>
            </a:r>
          </a:p>
        </p:txBody>
      </p:sp>
      <p:sp>
        <p:nvSpPr>
          <p:cNvPr id="2" name="Text Placeholder 1"/>
          <p:cNvSpPr>
            <a:spLocks noGrp="1"/>
          </p:cNvSpPr>
          <p:nvPr>
            <p:ph type="body" sz="quarter" idx="10"/>
          </p:nvPr>
        </p:nvSpPr>
        <p:spPr>
          <a:xfrm>
            <a:off x="287239" y="302134"/>
            <a:ext cx="11655588" cy="3711471"/>
          </a:xfrm>
        </p:spPr>
        <p:txBody>
          <a:bodyPr/>
          <a:lstStyle/>
          <a:p>
            <a:endParaRPr lang="en-US" b="0" dirty="0">
              <a:solidFill>
                <a:srgbClr val="C792EA"/>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solidFill>
                  <a:srgbClr val="F78C6C"/>
                </a:solidFill>
                <a:latin typeface="Roboto Mono" panose="00000009000000000000" pitchFamily="49" charset="0"/>
                <a:ea typeface="Roboto Mono" panose="00000009000000000000" pitchFamily="49" charset="0"/>
              </a:rPr>
              <a:t>y</a:t>
            </a:r>
            <a:r>
              <a:rPr lang="en-US" b="0" dirty="0">
                <a:solidFill>
                  <a:srgbClr val="F78C6C"/>
                </a:solidFill>
                <a:effectLst/>
                <a:latin typeface="Roboto Mono" panose="00000009000000000000" pitchFamily="49" charset="0"/>
                <a:ea typeface="Roboto Mono" panose="00000009000000000000" pitchFamily="49" charset="0"/>
              </a:rPr>
              <a:t> </a:t>
            </a:r>
            <a:r>
              <a:rPr lang="en-US" b="0" dirty="0">
                <a:effectLst/>
                <a:latin typeface="Roboto Mono" panose="00000009000000000000" pitchFamily="49" charset="0"/>
                <a:ea typeface="Roboto Mono" panose="00000009000000000000" pitchFamily="49" charset="0"/>
              </a:rPr>
              <a:t>// int -&gt; int -&gt; int</a:t>
            </a:r>
          </a:p>
          <a:p>
            <a:r>
              <a:rPr lang="en-US" b="0" dirty="0">
                <a:solidFill>
                  <a:srgbClr val="EEFFFF"/>
                </a:solidFill>
                <a:effectLst/>
                <a:latin typeface="Roboto Mono" panose="00000009000000000000" pitchFamily="49" charset="0"/>
                <a:ea typeface="Roboto Mono" panose="00000009000000000000" pitchFamily="49" charset="0"/>
              </a:rPr>
              <a:t>add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it: int = 3</a:t>
            </a:r>
          </a:p>
          <a:p>
            <a:endParaRPr lang="en-US" b="0" dirty="0">
              <a:effectLst/>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 specifying multiple parameter types and return type</a:t>
            </a:r>
            <a:endParaRPr lang="en-US" b="0" dirty="0">
              <a:effectLst/>
              <a:latin typeface="Roboto Mono" panose="00000009000000000000" pitchFamily="49" charset="0"/>
              <a:ea typeface="Roboto Mono" panose="00000009000000000000"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add</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err="1">
                <a:solidFill>
                  <a:srgbClr val="FF5370"/>
                </a:solidFill>
                <a:effectLst/>
                <a:latin typeface="Consolas" panose="020B0609020204030204" pitchFamily="49" charset="0"/>
              </a:rPr>
              <a:t>x</a:t>
            </a:r>
            <a:r>
              <a:rPr lang="en-US" b="0" dirty="0" err="1">
                <a:solidFill>
                  <a:srgbClr val="C792EA"/>
                </a:solidFill>
                <a:effectLst/>
                <a:latin typeface="Consolas" panose="020B0609020204030204" pitchFamily="49" charset="0"/>
              </a:rPr>
              <a:t>:</a:t>
            </a:r>
            <a:r>
              <a:rPr lang="en-US" b="0" dirty="0" err="1">
                <a:solidFill>
                  <a:srgbClr val="FFCB6B"/>
                </a:solidFill>
                <a:effectLst/>
                <a:latin typeface="Consolas" panose="020B0609020204030204" pitchFamily="49" charset="0"/>
              </a:rPr>
              <a:t>int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err="1">
                <a:solidFill>
                  <a:srgbClr val="FF5370"/>
                </a:solidFill>
                <a:effectLst/>
                <a:latin typeface="Consolas" panose="020B0609020204030204" pitchFamily="49" charset="0"/>
              </a:rPr>
              <a:t>y</a:t>
            </a:r>
            <a:r>
              <a:rPr lang="en-US" b="0" dirty="0" err="1">
                <a:solidFill>
                  <a:srgbClr val="C792EA"/>
                </a:solidFill>
                <a:effectLst/>
                <a:latin typeface="Consolas" panose="020B0609020204030204" pitchFamily="49" charset="0"/>
              </a:rPr>
              <a:t>:</a:t>
            </a:r>
            <a:r>
              <a:rPr lang="en-US" b="0" dirty="0" err="1">
                <a:solidFill>
                  <a:srgbClr val="FFCB6B"/>
                </a:solidFill>
                <a:effectLst/>
                <a:latin typeface="Consolas" panose="020B0609020204030204" pitchFamily="49" charset="0"/>
              </a:rPr>
              <a:t>int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float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effectLst/>
                <a:latin typeface="Roboto Mono" panose="00000009000000000000" pitchFamily="49" charset="0"/>
                <a:ea typeface="Roboto Mono" panose="00000009000000000000" pitchFamily="49" charset="0"/>
              </a:rPr>
              <a:t>// int -&gt; int -&gt; float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x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y</a:t>
            </a:r>
          </a:p>
        </p:txBody>
      </p:sp>
    </p:spTree>
    <p:extLst>
      <p:ext uri="{BB962C8B-B14F-4D97-AF65-F5344CB8AC3E}">
        <p14:creationId xmlns:p14="http://schemas.microsoft.com/office/powerpoint/2010/main" val="37531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Application</a:t>
            </a:r>
          </a:p>
        </p:txBody>
      </p:sp>
    </p:spTree>
    <p:extLst>
      <p:ext uri="{BB962C8B-B14F-4D97-AF65-F5344CB8AC3E}">
        <p14:creationId xmlns:p14="http://schemas.microsoft.com/office/powerpoint/2010/main" val="34329001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a:t>
            </a:r>
          </a:p>
        </p:txBody>
      </p:sp>
    </p:spTree>
    <p:extLst>
      <p:ext uri="{BB962C8B-B14F-4D97-AF65-F5344CB8AC3E}">
        <p14:creationId xmlns:p14="http://schemas.microsoft.com/office/powerpoint/2010/main" val="24789332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7658"/>
            <a:ext cx="12192000" cy="4522683"/>
          </a:xfrm>
        </p:spPr>
        <p:txBody>
          <a:bodyPr/>
          <a:lstStyle/>
          <a:p>
            <a:r>
              <a:rPr lang="en-US" dirty="0">
                <a:latin typeface="Roboto Mono" panose="00000009000000000000" pitchFamily="49" charset="0"/>
                <a:ea typeface="Roboto Mono" panose="00000009000000000000" pitchFamily="49" charset="0"/>
              </a:rPr>
              <a:t>(square 3) + 1 = 10?</a:t>
            </a:r>
          </a:p>
        </p:txBody>
      </p:sp>
    </p:spTree>
    <p:extLst>
      <p:ext uri="{BB962C8B-B14F-4D97-AF65-F5344CB8AC3E}">
        <p14:creationId xmlns:p14="http://schemas.microsoft.com/office/powerpoint/2010/main" val="39752060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7658"/>
            <a:ext cx="12192000" cy="4522683"/>
          </a:xfrm>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Title 1">
            <a:extLst>
              <a:ext uri="{FF2B5EF4-FFF2-40B4-BE49-F238E27FC236}">
                <a16:creationId xmlns:a16="http://schemas.microsoft.com/office/drawing/2014/main" id="{AD95E112-69B2-4DEC-B265-339EA3BEBC11}"/>
              </a:ext>
            </a:extLst>
          </p:cNvPr>
          <p:cNvSpPr txBox="1">
            <a:spLocks/>
          </p:cNvSpPr>
          <p:nvPr/>
        </p:nvSpPr>
        <p:spPr>
          <a:xfrm>
            <a:off x="0" y="2022845"/>
            <a:ext cx="12192000" cy="4522683"/>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ctr"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square (3 + 1) = 16?</a:t>
            </a:r>
          </a:p>
        </p:txBody>
      </p:sp>
    </p:spTree>
    <p:extLst>
      <p:ext uri="{BB962C8B-B14F-4D97-AF65-F5344CB8AC3E}">
        <p14:creationId xmlns:p14="http://schemas.microsoft.com/office/powerpoint/2010/main" val="167678534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3998452" y="2922254"/>
            <a:ext cx="493033" cy="1999782"/>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5" name="TextBox 4">
            <a:extLst>
              <a:ext uri="{FF2B5EF4-FFF2-40B4-BE49-F238E27FC236}">
                <a16:creationId xmlns:a16="http://schemas.microsoft.com/office/drawing/2014/main" id="{82FA3EEB-2B95-4FE1-9F0A-EF1A5907671B}"/>
              </a:ext>
            </a:extLst>
          </p:cNvPr>
          <p:cNvSpPr txBox="1"/>
          <p:nvPr/>
        </p:nvSpPr>
        <p:spPr>
          <a:xfrm>
            <a:off x="3065253" y="4168662"/>
            <a:ext cx="2685691" cy="376257"/>
          </a:xfrm>
          <a:prstGeom prst="rect">
            <a:avLst/>
          </a:prstGeom>
          <a:noFill/>
        </p:spPr>
        <p:txBody>
          <a:bodyPr wrap="square">
            <a:spAutoFit/>
          </a:bodyPr>
          <a:lstStyle/>
          <a:p>
            <a:pPr marL="0" marR="0" lvl="0" indent="0" algn="l" defTabSz="914423"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PS TT Commons DemiBold"/>
                <a:ea typeface="+mn-ea"/>
                <a:cs typeface="+mn-cs"/>
              </a:rPr>
              <a:t>val</a:t>
            </a:r>
            <a:r>
              <a:rPr kumimoji="0" lang="en-US" sz="1800" b="0" i="0" u="none" strike="noStrike" kern="1200" cap="none" spc="0" normalizeH="0" baseline="0" noProof="0" dirty="0">
                <a:ln>
                  <a:noFill/>
                </a:ln>
                <a:solidFill>
                  <a:srgbClr val="FFFFFF"/>
                </a:solidFill>
                <a:effectLst/>
                <a:uLnTx/>
                <a:uFillTx/>
                <a:latin typeface="PS TT Commons DemiBold"/>
                <a:ea typeface="+mn-ea"/>
                <a:cs typeface="+mn-cs"/>
              </a:rPr>
              <a:t> square: x: int -&gt; int</a:t>
            </a:r>
          </a:p>
        </p:txBody>
      </p:sp>
    </p:spTree>
    <p:extLst>
      <p:ext uri="{BB962C8B-B14F-4D97-AF65-F5344CB8AC3E}">
        <p14:creationId xmlns:p14="http://schemas.microsoft.com/office/powerpoint/2010/main" val="27621319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2040464" y="3960702"/>
            <a:ext cx="5053115"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ctr"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9</a:t>
            </a:r>
          </a:p>
        </p:txBody>
      </p:sp>
    </p:spTree>
    <p:extLst>
      <p:ext uri="{BB962C8B-B14F-4D97-AF65-F5344CB8AC3E}">
        <p14:creationId xmlns:p14="http://schemas.microsoft.com/office/powerpoint/2010/main" val="3289690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Tree>
    <p:extLst>
      <p:ext uri="{BB962C8B-B14F-4D97-AF65-F5344CB8AC3E}">
        <p14:creationId xmlns:p14="http://schemas.microsoft.com/office/powerpoint/2010/main" val="41802888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6199307" y="4751906"/>
            <a:ext cx="493033" cy="496549"/>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8" name="TextBox 7">
            <a:extLst>
              <a:ext uri="{FF2B5EF4-FFF2-40B4-BE49-F238E27FC236}">
                <a16:creationId xmlns:a16="http://schemas.microsoft.com/office/drawing/2014/main" id="{5DB20386-4752-42D2-8C9B-F7E79502C487}"/>
              </a:ext>
            </a:extLst>
          </p:cNvPr>
          <p:cNvSpPr txBox="1"/>
          <p:nvPr/>
        </p:nvSpPr>
        <p:spPr>
          <a:xfrm>
            <a:off x="4653057" y="5260459"/>
            <a:ext cx="4318415" cy="376257"/>
          </a:xfrm>
          <a:prstGeom prst="rect">
            <a:avLst/>
          </a:prstGeom>
          <a:noFill/>
        </p:spPr>
        <p:txBody>
          <a:bodyPr wrap="square">
            <a:spAutoFit/>
          </a:bodyPr>
          <a:lstStyle/>
          <a:p>
            <a:pPr marL="0" marR="0" lvl="0" indent="0" algn="l" defTabSz="914423"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PS TT Commons DemiBold"/>
                <a:ea typeface="+mn-ea"/>
                <a:cs typeface="+mn-cs"/>
              </a:rPr>
              <a:t>val</a:t>
            </a:r>
            <a:r>
              <a:rPr kumimoji="0" lang="en-US" sz="1800" b="0" i="0" u="none" strike="noStrike" kern="1200" cap="none" spc="0" normalizeH="0" baseline="0" noProof="0" dirty="0">
                <a:ln>
                  <a:noFill/>
                </a:ln>
                <a:solidFill>
                  <a:srgbClr val="FFFFFF"/>
                </a:solidFill>
                <a:effectLst/>
                <a:uLnTx/>
                <a:uFillTx/>
                <a:latin typeface="PS TT Commons DemiBold"/>
                <a:ea typeface="+mn-ea"/>
                <a:cs typeface="+mn-cs"/>
              </a:rPr>
              <a:t> it: (int -&gt; int -&gt; int) = &lt;fun:it@16-4&gt;</a:t>
            </a:r>
          </a:p>
        </p:txBody>
      </p:sp>
    </p:spTree>
    <p:extLst>
      <p:ext uri="{BB962C8B-B14F-4D97-AF65-F5344CB8AC3E}">
        <p14:creationId xmlns:p14="http://schemas.microsoft.com/office/powerpoint/2010/main" val="25336938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10</a:t>
            </a:r>
          </a:p>
        </p:txBody>
      </p:sp>
    </p:spTree>
    <p:extLst>
      <p:ext uri="{BB962C8B-B14F-4D97-AF65-F5344CB8AC3E}">
        <p14:creationId xmlns:p14="http://schemas.microsoft.com/office/powerpoint/2010/main" val="365817625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10</a:t>
            </a:r>
          </a:p>
        </p:txBody>
      </p:sp>
      <p:sp>
        <p:nvSpPr>
          <p:cNvPr id="13" name="Right Brace 12">
            <a:extLst>
              <a:ext uri="{FF2B5EF4-FFF2-40B4-BE49-F238E27FC236}">
                <a16:creationId xmlns:a16="http://schemas.microsoft.com/office/drawing/2014/main" id="{AC91C68E-83E4-4300-97AA-C39DB0DC648B}"/>
              </a:ext>
            </a:extLst>
          </p:cNvPr>
          <p:cNvSpPr/>
          <p:nvPr/>
        </p:nvSpPr>
        <p:spPr>
          <a:xfrm rot="5400000">
            <a:off x="7516876" y="5704894"/>
            <a:ext cx="493033" cy="620341"/>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14" name="TextBox 13">
            <a:extLst>
              <a:ext uri="{FF2B5EF4-FFF2-40B4-BE49-F238E27FC236}">
                <a16:creationId xmlns:a16="http://schemas.microsoft.com/office/drawing/2014/main" id="{B57E9D61-3F91-45B6-8BC7-3BF9EA2842AB}"/>
              </a:ext>
            </a:extLst>
          </p:cNvPr>
          <p:cNvSpPr txBox="1"/>
          <p:nvPr/>
        </p:nvSpPr>
        <p:spPr>
          <a:xfrm>
            <a:off x="5794740" y="6261581"/>
            <a:ext cx="4723070" cy="376257"/>
          </a:xfrm>
          <a:prstGeom prst="rect">
            <a:avLst/>
          </a:prstGeom>
          <a:noFill/>
        </p:spPr>
        <p:txBody>
          <a:bodyPr wrap="square">
            <a:spAutoFit/>
          </a:bodyPr>
          <a:lstStyle/>
          <a:p>
            <a:pPr marL="0" marR="0" lvl="0" indent="0" algn="l" defTabSz="914423"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PS TT Commons DemiBold"/>
                <a:ea typeface="+mn-ea"/>
                <a:cs typeface="+mn-cs"/>
              </a:rPr>
              <a:t>val</a:t>
            </a:r>
            <a:r>
              <a:rPr kumimoji="0" lang="en-US" sz="1800" b="0" i="0" u="none" strike="noStrike" kern="1200" cap="none" spc="0" normalizeH="0" baseline="0" noProof="0" dirty="0">
                <a:ln>
                  <a:noFill/>
                </a:ln>
                <a:solidFill>
                  <a:srgbClr val="FFFFFF"/>
                </a:solidFill>
                <a:effectLst/>
                <a:uLnTx/>
                <a:uFillTx/>
                <a:latin typeface="PS TT Commons DemiBold"/>
                <a:ea typeface="+mn-ea"/>
                <a:cs typeface="+mn-cs"/>
              </a:rPr>
              <a:t> it: ('a -&gt; 'a -&gt; bool) when 'a: equality</a:t>
            </a:r>
          </a:p>
        </p:txBody>
      </p:sp>
    </p:spTree>
    <p:extLst>
      <p:ext uri="{BB962C8B-B14F-4D97-AF65-F5344CB8AC3E}">
        <p14:creationId xmlns:p14="http://schemas.microsoft.com/office/powerpoint/2010/main" val="20550853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Mono" panose="00000009000000000000" pitchFamily="49" charset="0"/>
                <a:ea typeface="Roboto Mono" panose="00000009000000000000" pitchFamily="49" charset="0"/>
              </a:rPr>
              <a:t>square 3 + 1 = 10</a:t>
            </a:r>
          </a:p>
        </p:txBody>
      </p:sp>
      <p:sp>
        <p:nvSpPr>
          <p:cNvPr id="3" name="Right Brace 2">
            <a:extLst>
              <a:ext uri="{FF2B5EF4-FFF2-40B4-BE49-F238E27FC236}">
                <a16:creationId xmlns:a16="http://schemas.microsoft.com/office/drawing/2014/main" id="{ED4726E8-CABA-461E-BE96-F15E3CC783B7}"/>
              </a:ext>
            </a:extLst>
          </p:cNvPr>
          <p:cNvSpPr/>
          <p:nvPr/>
        </p:nvSpPr>
        <p:spPr>
          <a:xfrm rot="5400000">
            <a:off x="4320505" y="2600201"/>
            <a:ext cx="493033" cy="264388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itle 1">
            <a:extLst>
              <a:ext uri="{FF2B5EF4-FFF2-40B4-BE49-F238E27FC236}">
                <a16:creationId xmlns:a16="http://schemas.microsoft.com/office/drawing/2014/main" id="{2655A0E7-64B1-42C5-A076-63B6EF19EC8F}"/>
              </a:ext>
            </a:extLst>
          </p:cNvPr>
          <p:cNvSpPr txBox="1">
            <a:spLocks/>
          </p:cNvSpPr>
          <p:nvPr/>
        </p:nvSpPr>
        <p:spPr>
          <a:xfrm>
            <a:off x="4376467" y="3929598"/>
            <a:ext cx="868394"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9</a:t>
            </a:r>
          </a:p>
        </p:txBody>
      </p:sp>
      <p:sp>
        <p:nvSpPr>
          <p:cNvPr id="5" name="Title 1">
            <a:extLst>
              <a:ext uri="{FF2B5EF4-FFF2-40B4-BE49-F238E27FC236}">
                <a16:creationId xmlns:a16="http://schemas.microsoft.com/office/drawing/2014/main" id="{005BA62C-6CDF-430F-9CC7-EE72A40F8058}"/>
              </a:ext>
            </a:extLst>
          </p:cNvPr>
          <p:cNvSpPr txBox="1">
            <a:spLocks/>
          </p:cNvSpPr>
          <p:nvPr/>
        </p:nvSpPr>
        <p:spPr>
          <a:xfrm>
            <a:off x="6197550" y="3901322"/>
            <a:ext cx="307297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 = 10</a:t>
            </a:r>
          </a:p>
        </p:txBody>
      </p:sp>
      <p:sp>
        <p:nvSpPr>
          <p:cNvPr id="6" name="Right Brace 5">
            <a:extLst>
              <a:ext uri="{FF2B5EF4-FFF2-40B4-BE49-F238E27FC236}">
                <a16:creationId xmlns:a16="http://schemas.microsoft.com/office/drawing/2014/main" id="{4017CD8F-71A8-46D5-A371-83BBDA2AC868}"/>
              </a:ext>
            </a:extLst>
          </p:cNvPr>
          <p:cNvSpPr/>
          <p:nvPr/>
        </p:nvSpPr>
        <p:spPr>
          <a:xfrm rot="5400000">
            <a:off x="5548223" y="3581908"/>
            <a:ext cx="493033" cy="2836545"/>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9" name="Title 1">
            <a:extLst>
              <a:ext uri="{FF2B5EF4-FFF2-40B4-BE49-F238E27FC236}">
                <a16:creationId xmlns:a16="http://schemas.microsoft.com/office/drawing/2014/main" id="{C5F9BA80-1543-4426-BB5F-90BF0EE799FD}"/>
              </a:ext>
            </a:extLst>
          </p:cNvPr>
          <p:cNvSpPr txBox="1">
            <a:spLocks/>
          </p:cNvSpPr>
          <p:nvPr/>
        </p:nvSpPr>
        <p:spPr>
          <a:xfrm>
            <a:off x="5412914" y="5048691"/>
            <a:ext cx="963337"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10</a:t>
            </a:r>
          </a:p>
        </p:txBody>
      </p:sp>
      <p:sp>
        <p:nvSpPr>
          <p:cNvPr id="10" name="Title 1">
            <a:extLst>
              <a:ext uri="{FF2B5EF4-FFF2-40B4-BE49-F238E27FC236}">
                <a16:creationId xmlns:a16="http://schemas.microsoft.com/office/drawing/2014/main" id="{FF4E306D-F6D0-42FC-BAA8-12F038CCA544}"/>
              </a:ext>
            </a:extLst>
          </p:cNvPr>
          <p:cNvSpPr txBox="1">
            <a:spLocks/>
          </p:cNvSpPr>
          <p:nvPr/>
        </p:nvSpPr>
        <p:spPr>
          <a:xfrm>
            <a:off x="7544600" y="4993575"/>
            <a:ext cx="1654781" cy="1226651"/>
          </a:xfrm>
          <a:prstGeom prst="rect">
            <a:avLst/>
          </a:prstGeom>
        </p:spPr>
        <p:txBody>
          <a:bodyPr vert="horz" lIns="60960" tIns="30480" rIns="60960" bIns="30480" rtlCol="0" anchor="ctr">
            <a:noAutofit/>
          </a:bodyPr>
          <a:lstStyle>
            <a:lvl1pPr algn="ctr" defTabSz="1371566" rtl="0" eaLnBrk="1" latinLnBrk="0" hangingPunct="1">
              <a:lnSpc>
                <a:spcPct val="100000"/>
              </a:lnSpc>
              <a:spcBef>
                <a:spcPct val="0"/>
              </a:spcBef>
              <a:buNone/>
              <a:defRPr sz="6600" kern="1200" baseline="0">
                <a:solidFill>
                  <a:schemeClr val="bg1"/>
                </a:solidFill>
                <a:latin typeface="+mj-lt"/>
                <a:ea typeface="+mj-ea"/>
                <a:cs typeface="+mj-cs"/>
              </a:defRPr>
            </a:lvl1pPr>
          </a:lstStyle>
          <a:p>
            <a:pPr marL="0" marR="0" lvl="0" indent="0" algn="l" defTabSz="91442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j-cs"/>
              </a:rPr>
              <a:t>= 10</a:t>
            </a:r>
          </a:p>
        </p:txBody>
      </p:sp>
      <p:sp>
        <p:nvSpPr>
          <p:cNvPr id="13" name="Right Brace 12">
            <a:extLst>
              <a:ext uri="{FF2B5EF4-FFF2-40B4-BE49-F238E27FC236}">
                <a16:creationId xmlns:a16="http://schemas.microsoft.com/office/drawing/2014/main" id="{AC91C68E-83E4-4300-97AA-C39DB0DC648B}"/>
              </a:ext>
            </a:extLst>
          </p:cNvPr>
          <p:cNvSpPr/>
          <p:nvPr/>
        </p:nvSpPr>
        <p:spPr>
          <a:xfrm rot="5400000">
            <a:off x="6974430" y="4299046"/>
            <a:ext cx="493033" cy="3616068"/>
          </a:xfrm>
          <a:prstGeom prst="rightBrace">
            <a:avLst/>
          </a:prstGeom>
          <a:noFill/>
          <a:ln>
            <a:solidFill>
              <a:schemeClr val="bg1"/>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14" name="TextBox 13">
            <a:extLst>
              <a:ext uri="{FF2B5EF4-FFF2-40B4-BE49-F238E27FC236}">
                <a16:creationId xmlns:a16="http://schemas.microsoft.com/office/drawing/2014/main" id="{B57E9D61-3F91-45B6-8BC7-3BF9EA2842AB}"/>
              </a:ext>
            </a:extLst>
          </p:cNvPr>
          <p:cNvSpPr txBox="1"/>
          <p:nvPr/>
        </p:nvSpPr>
        <p:spPr>
          <a:xfrm>
            <a:off x="6356949" y="6374172"/>
            <a:ext cx="2015042" cy="376257"/>
          </a:xfrm>
          <a:prstGeom prst="rect">
            <a:avLst/>
          </a:prstGeom>
          <a:noFill/>
        </p:spPr>
        <p:txBody>
          <a:bodyPr wrap="square">
            <a:spAutoFit/>
          </a:bodyPr>
          <a:lstStyle/>
          <a:p>
            <a:pPr marL="0" marR="0" lvl="0" indent="0" algn="l" defTabSz="914423"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PS TT Commons DemiBold"/>
                <a:ea typeface="+mn-ea"/>
                <a:cs typeface="+mn-cs"/>
              </a:rPr>
              <a:t>val</a:t>
            </a:r>
            <a:r>
              <a:rPr kumimoji="0" lang="en-US" sz="1800" b="0" i="0" u="none" strike="noStrike" kern="1200" cap="none" spc="0" normalizeH="0" baseline="0" noProof="0" dirty="0">
                <a:ln>
                  <a:noFill/>
                </a:ln>
                <a:solidFill>
                  <a:srgbClr val="FFFFFF"/>
                </a:solidFill>
                <a:effectLst/>
                <a:uLnTx/>
                <a:uFillTx/>
                <a:latin typeface="PS TT Commons DemiBold"/>
                <a:ea typeface="+mn-ea"/>
                <a:cs typeface="+mn-cs"/>
              </a:rPr>
              <a:t> it: bool = true</a:t>
            </a:r>
          </a:p>
        </p:txBody>
      </p:sp>
    </p:spTree>
    <p:extLst>
      <p:ext uri="{BB962C8B-B14F-4D97-AF65-F5344CB8AC3E}">
        <p14:creationId xmlns:p14="http://schemas.microsoft.com/office/powerpoint/2010/main" val="24785600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 parameter functions</a:t>
            </a:r>
          </a:p>
        </p:txBody>
      </p:sp>
      <p:sp>
        <p:nvSpPr>
          <p:cNvPr id="3" name="Content Placeholder 2"/>
          <p:cNvSpPr>
            <a:spLocks noGrp="1"/>
          </p:cNvSpPr>
          <p:nvPr>
            <p:ph type="body" sz="quarter" idx="18"/>
          </p:nvPr>
        </p:nvSpPr>
        <p:spPr>
          <a:prstGeom prst="rect">
            <a:avLst/>
          </a:prstGeom>
        </p:spPr>
        <p:txBody>
          <a:bodyPr/>
          <a:lstStyle/>
          <a:p>
            <a:r>
              <a:rPr lang="en-US" dirty="0"/>
              <a:t>Function name followed by the parameter names separated by spaces.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distance</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delta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delta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delta</a:t>
            </a:r>
          </a:p>
          <a:p>
            <a:endParaRPr lang="en-US" b="0" dirty="0">
              <a:solidFill>
                <a:srgbClr val="EEFFFF"/>
              </a:solidFill>
              <a:effectLst/>
              <a:latin typeface="Roboto Mono" panose="00000009000000000000" pitchFamily="49" charset="0"/>
              <a:ea typeface="Roboto Mono" panose="00000009000000000000" pitchFamily="49" charset="0"/>
            </a:endParaRPr>
          </a:p>
          <a:p>
            <a:r>
              <a:rPr lang="fr-FR" b="0" dirty="0">
                <a:solidFill>
                  <a:srgbClr val="EEFFFF"/>
                </a:solidFill>
                <a:effectLst/>
                <a:latin typeface="Roboto Mono" panose="00000009000000000000" pitchFamily="49" charset="0"/>
                <a:ea typeface="Roboto Mono" panose="00000009000000000000" pitchFamily="49" charset="0"/>
              </a:rPr>
              <a:t>val distance: x: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y: </a:t>
            </a:r>
            <a:r>
              <a:rPr lang="fr-FR" b="0" dirty="0" err="1">
                <a:solidFill>
                  <a:srgbClr val="EEFFFF"/>
                </a:solidFill>
                <a:effectLst/>
                <a:latin typeface="Roboto Mono" panose="00000009000000000000" pitchFamily="49" charset="0"/>
                <a:ea typeface="Roboto Mono" panose="00000009000000000000" pitchFamily="49" charset="0"/>
              </a:rPr>
              <a:t>int</a:t>
            </a:r>
            <a:r>
              <a:rPr lang="fr-FR" b="0" dirty="0">
                <a:solidFill>
                  <a:srgbClr val="EEFFFF"/>
                </a:solidFill>
                <a:effectLst/>
                <a:latin typeface="Roboto Mono" panose="00000009000000000000" pitchFamily="49" charset="0"/>
                <a:ea typeface="Roboto Mono" panose="00000009000000000000" pitchFamily="49" charset="0"/>
              </a:rPr>
              <a:t> -&gt; </a:t>
            </a:r>
            <a:r>
              <a:rPr lang="fr-FR" b="0" dirty="0" err="1">
                <a:solidFill>
                  <a:srgbClr val="EEFFFF"/>
                </a:solidFill>
                <a:effectLst/>
                <a:latin typeface="Roboto Mono" panose="00000009000000000000" pitchFamily="49" charset="0"/>
                <a:ea typeface="Roboto Mono" panose="00000009000000000000" pitchFamily="49" charset="0"/>
              </a:rPr>
              <a:t>int</a:t>
            </a:r>
            <a:endParaRPr lang="fr-FR" b="0" dirty="0">
              <a:solidFill>
                <a:srgbClr val="EEFFFF"/>
              </a:solidFill>
              <a:effectLst/>
              <a:latin typeface="Roboto Mono" panose="00000009000000000000" pitchFamily="49" charset="0"/>
              <a:ea typeface="Roboto Mono" panose="00000009000000000000" pitchFamily="49" charset="0"/>
            </a:endParaRPr>
          </a:p>
          <a:p>
            <a:endParaRPr lang="fr-FR" dirty="0">
              <a:solidFill>
                <a:srgbClr val="EEFFFF"/>
              </a:solidFill>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distance 1 2</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distance 2 1</a:t>
            </a:r>
          </a:p>
          <a:p>
            <a:r>
              <a:rPr lang="en-US" b="0" dirty="0" err="1">
                <a:solidFill>
                  <a:srgbClr val="C792EA"/>
                </a:solidFill>
                <a:effectLst/>
                <a:latin typeface="Consolas" panose="020B0609020204030204" pitchFamily="49" charset="0"/>
              </a:rPr>
              <a:t>val</a:t>
            </a:r>
            <a:r>
              <a:rPr lang="en-US" b="0" dirty="0">
                <a:solidFill>
                  <a:srgbClr val="EEFFFF"/>
                </a:solidFill>
                <a:effectLst/>
                <a:latin typeface="Consolas" panose="020B0609020204030204" pitchFamily="49" charset="0"/>
              </a:rPr>
              <a:t> it</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5370"/>
                </a:solidFill>
                <a:effectLst/>
                <a:latin typeface="Consolas" panose="020B0609020204030204" pitchFamily="49" charset="0"/>
              </a:rPr>
              <a:t>1</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3799104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Parameter</a:t>
            </a:r>
          </a:p>
        </p:txBody>
      </p:sp>
      <p:sp>
        <p:nvSpPr>
          <p:cNvPr id="2" name="Text Placeholder 1"/>
          <p:cNvSpPr>
            <a:spLocks noGrp="1"/>
          </p:cNvSpPr>
          <p:nvPr>
            <p:ph type="body" sz="quarter" idx="10"/>
          </p:nvPr>
        </p:nvSpPr>
        <p:spPr/>
        <p:txBody>
          <a:bodyPr/>
          <a:lstStyle/>
          <a:p>
            <a:r>
              <a:rPr lang="en-US" dirty="0"/>
              <a:t>The definition of a value expected by a function</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1085026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Argument</a:t>
            </a:r>
          </a:p>
        </p:txBody>
      </p:sp>
      <p:sp>
        <p:nvSpPr>
          <p:cNvPr id="2" name="Text Placeholder 1"/>
          <p:cNvSpPr>
            <a:spLocks noGrp="1"/>
          </p:cNvSpPr>
          <p:nvPr>
            <p:ph type="body" sz="quarter" idx="10"/>
          </p:nvPr>
        </p:nvSpPr>
        <p:spPr/>
        <p:txBody>
          <a:bodyPr/>
          <a:lstStyle/>
          <a:p>
            <a:r>
              <a:rPr lang="en-US" dirty="0"/>
              <a:t> The value provided for a parameter when calling a function</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9941666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 inference rule of thumb</a:t>
            </a:r>
          </a:p>
        </p:txBody>
      </p:sp>
      <p:sp>
        <p:nvSpPr>
          <p:cNvPr id="2" name="Text Placeholder 1"/>
          <p:cNvSpPr>
            <a:spLocks noGrp="1"/>
          </p:cNvSpPr>
          <p:nvPr>
            <p:ph type="body" sz="quarter" idx="10"/>
          </p:nvPr>
        </p:nvSpPr>
        <p:spPr/>
        <p:txBody>
          <a:bodyPr/>
          <a:lstStyle/>
          <a:p>
            <a:r>
              <a:rPr lang="en-US" dirty="0"/>
              <a:t>If you have a parameter without a type annotation then inference will tend to fail due to framework library overloads.  Type specification on the parameter then force correctness</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191716035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65DB7B-0BB9-40A9-AF6A-75BAB0A75AE5}"/>
              </a:ext>
            </a:extLst>
          </p:cNvPr>
          <p:cNvSpPr>
            <a:spLocks noGrp="1"/>
          </p:cNvSpPr>
          <p:nvPr>
            <p:ph type="title"/>
          </p:nvPr>
        </p:nvSpPr>
        <p:spPr/>
        <p:txBody>
          <a:bodyPr/>
          <a:lstStyle/>
          <a:p>
            <a:r>
              <a:rPr lang="en-US" dirty="0"/>
              <a:t>When should I specify parameter types?</a:t>
            </a:r>
          </a:p>
        </p:txBody>
      </p:sp>
    </p:spTree>
    <p:extLst>
      <p:ext uri="{BB962C8B-B14F-4D97-AF65-F5344CB8AC3E}">
        <p14:creationId xmlns:p14="http://schemas.microsoft.com/office/powerpoint/2010/main" val="32732309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Outer functions (in an API)</a:t>
            </a:r>
          </a:p>
        </p:txBody>
      </p:sp>
      <p:sp>
        <p:nvSpPr>
          <p:cNvPr id="2" name="Text Placeholder 1"/>
          <p:cNvSpPr>
            <a:spLocks noGrp="1"/>
          </p:cNvSpPr>
          <p:nvPr>
            <p:ph type="body" sz="quarter" idx="10"/>
          </p:nvPr>
        </p:nvSpPr>
        <p:spPr/>
        <p:txBody>
          <a:bodyPr/>
          <a:lstStyle/>
          <a:p>
            <a:r>
              <a:rPr lang="en-US" dirty="0"/>
              <a:t>Specify types to formalize the API.</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05850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
        <p:nvSpPr>
          <p:cNvPr id="6" name="Left Brace 5">
            <a:extLst>
              <a:ext uri="{FF2B5EF4-FFF2-40B4-BE49-F238E27FC236}">
                <a16:creationId xmlns:a16="http://schemas.microsoft.com/office/drawing/2014/main" id="{9C1AF5CE-578A-4485-9DAA-5B8CCA2EBD44}"/>
              </a:ext>
            </a:extLst>
          </p:cNvPr>
          <p:cNvSpPr/>
          <p:nvPr/>
        </p:nvSpPr>
        <p:spPr>
          <a:xfrm rot="5400000">
            <a:off x="3753610" y="2093361"/>
            <a:ext cx="230245" cy="13033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7" name="TextBox 6">
            <a:extLst>
              <a:ext uri="{FF2B5EF4-FFF2-40B4-BE49-F238E27FC236}">
                <a16:creationId xmlns:a16="http://schemas.microsoft.com/office/drawing/2014/main" id="{5B75C28F-42D6-426F-892D-BC5B034AF2CF}"/>
              </a:ext>
            </a:extLst>
          </p:cNvPr>
          <p:cNvSpPr txBox="1"/>
          <p:nvPr/>
        </p:nvSpPr>
        <p:spPr>
          <a:xfrm>
            <a:off x="2624092" y="1973196"/>
            <a:ext cx="609600" cy="609600"/>
          </a:xfrm>
          <a:prstGeom prst="rect">
            <a:avLst/>
          </a:prstGeom>
        </p:spPr>
        <p:txBody>
          <a:bodyPr vert="horz" wrap="none" lIns="0" tIns="21980" rIns="43959" bIns="21980" rtlCol="0" anchor="b" anchorCtr="0">
            <a:noAutofit/>
          </a:bodyPr>
          <a:lstStyle/>
          <a:p>
            <a:pPr marL="0" marR="0" lvl="0" indent="0" algn="l" defTabSz="293016" rtl="0" eaLnBrk="1" fontAlgn="auto" latinLnBrk="0" hangingPunct="1">
              <a:lnSpc>
                <a:spcPct val="85000"/>
              </a:lnSpc>
              <a:spcBef>
                <a:spcPct val="0"/>
              </a:spcBef>
              <a:spcAft>
                <a:spcPts val="0"/>
              </a:spcAft>
              <a:buClrTx/>
              <a:buSzTx/>
              <a:buFontTx/>
              <a:buNone/>
              <a:tabLst/>
              <a:defRPr/>
            </a:pPr>
            <a:r>
              <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Create a new project</a:t>
            </a:r>
          </a:p>
        </p:txBody>
      </p:sp>
    </p:spTree>
    <p:extLst>
      <p:ext uri="{BB962C8B-B14F-4D97-AF65-F5344CB8AC3E}">
        <p14:creationId xmlns:p14="http://schemas.microsoft.com/office/powerpoint/2010/main" val="7900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and Infix Functions</a:t>
            </a:r>
          </a:p>
        </p:txBody>
      </p:sp>
    </p:spTree>
    <p:extLst>
      <p:ext uri="{BB962C8B-B14F-4D97-AF65-F5344CB8AC3E}">
        <p14:creationId xmlns:p14="http://schemas.microsoft.com/office/powerpoint/2010/main" val="182068403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and Infix Operators</a:t>
            </a:r>
          </a:p>
        </p:txBody>
      </p:sp>
      <p:sp>
        <p:nvSpPr>
          <p:cNvPr id="3" name="Text Placeholder 2"/>
          <p:cNvSpPr>
            <a:spLocks noGrp="1"/>
          </p:cNvSpPr>
          <p:nvPr>
            <p:ph type="body" sz="quarter" idx="18"/>
          </p:nvPr>
        </p:nvSpPr>
        <p:spPr/>
        <p:txBody>
          <a:bodyPr/>
          <a:lstStyle/>
          <a:p>
            <a:endParaRPr lang="en-US"/>
          </a:p>
        </p:txBody>
      </p:sp>
      <p:sp>
        <p:nvSpPr>
          <p:cNvPr id="4" name="Text Placeholder 3"/>
          <p:cNvSpPr>
            <a:spLocks noGrp="1"/>
          </p:cNvSpPr>
          <p:nvPr>
            <p:ph type="body" sz="quarter" idx="10"/>
          </p:nvPr>
        </p:nvSpPr>
        <p:spPr/>
        <p:txBody>
          <a:bodyPr/>
          <a:lstStyle/>
          <a:p>
            <a:pPr>
              <a:lnSpc>
                <a:spcPct val="110000"/>
              </a:lnSpc>
            </a:pPr>
            <a:r>
              <a:rPr lang="en-US" dirty="0"/>
              <a:t>distance 5 2</a:t>
            </a:r>
          </a:p>
        </p:txBody>
      </p:sp>
      <p:sp>
        <p:nvSpPr>
          <p:cNvPr id="6" name="Text Placeholder 5"/>
          <p:cNvSpPr>
            <a:spLocks noGrp="1"/>
          </p:cNvSpPr>
          <p:nvPr>
            <p:ph type="body" sz="quarter" idx="19"/>
          </p:nvPr>
        </p:nvSpPr>
        <p:spPr/>
        <p:txBody>
          <a:bodyPr/>
          <a:lstStyle/>
          <a:p>
            <a:pPr>
              <a:lnSpc>
                <a:spcPct val="110000"/>
              </a:lnSpc>
            </a:pPr>
            <a:r>
              <a:rPr lang="en-US" dirty="0"/>
              <a:t>1 + 3</a:t>
            </a:r>
          </a:p>
        </p:txBody>
      </p:sp>
      <p:sp>
        <p:nvSpPr>
          <p:cNvPr id="7" name="Text Placeholder 6"/>
          <p:cNvSpPr>
            <a:spLocks noGrp="1"/>
          </p:cNvSpPr>
          <p:nvPr>
            <p:ph type="body" sz="quarter" idx="20"/>
          </p:nvPr>
        </p:nvSpPr>
        <p:spPr/>
        <p:txBody>
          <a:bodyPr>
            <a:normAutofit/>
          </a:bodyPr>
          <a:lstStyle/>
          <a:p>
            <a:r>
              <a:rPr lang="en-US" dirty="0"/>
              <a:t>Infix</a:t>
            </a:r>
          </a:p>
        </p:txBody>
      </p:sp>
      <p:sp>
        <p:nvSpPr>
          <p:cNvPr id="8" name="Text Placeholder 7"/>
          <p:cNvSpPr>
            <a:spLocks noGrp="1"/>
          </p:cNvSpPr>
          <p:nvPr>
            <p:ph type="body" sz="quarter" idx="17"/>
          </p:nvPr>
        </p:nvSpPr>
        <p:spPr/>
        <p:txBody>
          <a:bodyPr/>
          <a:lstStyle/>
          <a:p>
            <a:r>
              <a:rPr lang="en-US" dirty="0"/>
              <a:t>Prefix</a:t>
            </a:r>
          </a:p>
        </p:txBody>
      </p:sp>
    </p:spTree>
    <p:extLst>
      <p:ext uri="{BB962C8B-B14F-4D97-AF65-F5344CB8AC3E}">
        <p14:creationId xmlns:p14="http://schemas.microsoft.com/office/powerpoint/2010/main" val="11904244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prefix like infix</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Prefix operators can be used as infix</a:t>
            </a:r>
          </a:p>
          <a:p>
            <a:pPr>
              <a:spcAft>
                <a:spcPts val="600"/>
              </a:spcAft>
            </a:pPr>
            <a:r>
              <a:rPr lang="en-US" dirty="0"/>
              <a:t>This is good for using the prefix operator via partial application</a:t>
            </a:r>
          </a:p>
          <a:p>
            <a:pPr>
              <a:spcAft>
                <a:spcPts val="600"/>
              </a:spcAft>
            </a:pPr>
            <a:r>
              <a:rPr lang="en-US" dirty="0"/>
              <a:t>Put parentheses around the operator and the to the right</a:t>
            </a:r>
          </a:p>
        </p:txBody>
      </p:sp>
      <p:sp>
        <p:nvSpPr>
          <p:cNvPr id="2" name="Text Placeholder 1"/>
          <p:cNvSpPr>
            <a:spLocks noGrp="1"/>
          </p:cNvSpPr>
          <p:nvPr>
            <p:ph type="body" sz="quarter" idx="10"/>
          </p:nvPr>
        </p:nvSpPr>
        <p:spPr/>
        <p:txBody>
          <a:bodyPr/>
          <a:lstStyle/>
          <a:p>
            <a:r>
              <a:rPr lang="fr-FR" b="0" dirty="0">
                <a:solidFill>
                  <a:srgbClr val="EEFFFF"/>
                </a:solidFill>
                <a:effectLst/>
                <a:latin typeface="Roboto Mono" panose="00000009000000000000" pitchFamily="49" charset="0"/>
                <a:ea typeface="Roboto Mono" panose="00000009000000000000" pitchFamily="49" charset="0"/>
              </a:rPr>
              <a:t>1 + 3</a:t>
            </a:r>
          </a:p>
          <a:p>
            <a:r>
              <a:rPr lang="fr-FR" dirty="0">
                <a:solidFill>
                  <a:srgbClr val="EEFFFF"/>
                </a:solidFill>
                <a:latin typeface="Roboto Mono" panose="00000009000000000000" pitchFamily="49" charset="0"/>
                <a:ea typeface="Roboto Mono" panose="00000009000000000000" pitchFamily="49" charset="0"/>
              </a:rPr>
              <a:t>(+) 1 3</a:t>
            </a:r>
            <a:endParaRPr lang="fr-FR"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6793246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Partially applied custom infix</a:t>
            </a:r>
          </a:p>
        </p:txBody>
      </p:sp>
      <p:sp>
        <p:nvSpPr>
          <p:cNvPr id="3" name="Content Placeholder 2"/>
          <p:cNvSpPr>
            <a:spLocks noGrp="1"/>
          </p:cNvSpPr>
          <p:nvPr>
            <p:ph type="body" sz="quarter" idx="18"/>
          </p:nvPr>
        </p:nvSpPr>
        <p:spPr>
          <a:prstGeom prst="rect">
            <a:avLst/>
          </a:prstGeom>
        </p:spPr>
        <p:txBody>
          <a:bodyPr/>
          <a:lstStyle/>
          <a:p>
            <a:r>
              <a:rPr lang="en-US" dirty="0"/>
              <a:t>The infix notation lets us partially apply a previously infix operator </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add1 </a:t>
            </a:r>
            <a:r>
              <a:rPr lang="en-US" b="0" dirty="0">
                <a:solidFill>
                  <a:srgbClr val="F78C6C"/>
                </a:solidFill>
                <a:effectLst/>
                <a:latin typeface="Roboto Mono" panose="00000009000000000000" pitchFamily="49" charset="0"/>
                <a:ea typeface="Roboto Mono" panose="00000009000000000000" pitchFamily="49" charset="0"/>
              </a:rPr>
              <a:t>5</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4003310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are infix operators helpful?</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Make expressions using binary functions readable</a:t>
            </a:r>
          </a:p>
          <a:p>
            <a:pPr>
              <a:spcAft>
                <a:spcPts val="600"/>
              </a:spcAft>
            </a:pPr>
            <a:r>
              <a:rPr lang="en-US" dirty="0"/>
              <a:t>Prefix form is much harder to read</a:t>
            </a:r>
          </a:p>
          <a:p>
            <a:pPr>
              <a:spcAft>
                <a:spcPts val="600"/>
              </a:spcAft>
            </a:pPr>
            <a:r>
              <a:rPr lang="en-US" dirty="0"/>
              <a:t>But good for partial application and currying</a:t>
            </a:r>
          </a:p>
          <a:p>
            <a:pPr>
              <a:spcAft>
                <a:spcPts val="600"/>
              </a:spcAft>
            </a:pPr>
            <a:r>
              <a:rPr lang="en-US" dirty="0"/>
              <a:t>Thing is, you can choose which is best for you in F#</a:t>
            </a:r>
          </a:p>
        </p:txBody>
      </p:sp>
      <p:sp>
        <p:nvSpPr>
          <p:cNvPr id="2" name="Text Placeholder 1"/>
          <p:cNvSpPr>
            <a:spLocks noGrp="1"/>
          </p:cNvSpPr>
          <p:nvPr>
            <p:ph type="body" sz="quarter" idx="10"/>
          </p:nvPr>
        </p:nvSpPr>
        <p:spPr/>
        <p:txBody>
          <a:bodyPr/>
          <a:lstStyle/>
          <a:p>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6</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6, + is associative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6</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F78C6C"/>
                </a:solidFill>
                <a:effectLst/>
                <a:latin typeface="Roboto Mono" panose="00000009000000000000" pitchFamily="49" charset="0"/>
                <a:ea typeface="Roboto Mono" panose="00000009000000000000" pitchFamily="49" charset="0"/>
              </a:rPr>
              <a:t>36</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6</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12 // "/" is not associative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36</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6</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3</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not as easy to read as 1 + 2 + 3.  You like LISP?</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78495599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Defining and infix function</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Wrap the name of the function in parentheses</a:t>
            </a:r>
          </a:p>
          <a:p>
            <a:pPr>
              <a:spcAft>
                <a:spcPts val="600"/>
              </a:spcAft>
            </a:pPr>
            <a:r>
              <a:rPr lang="en-US" dirty="0"/>
              <a:t>Infix operators will be left associative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distance</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abs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or</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distance</a:t>
            </a:r>
            <a:r>
              <a:rPr lang="en-US" b="0" dirty="0">
                <a:solidFill>
                  <a:srgbClr val="FF5370"/>
                </a:solidFill>
                <a:effectLst/>
                <a:latin typeface="Roboto Mono" panose="00000009000000000000" pitchFamily="49" charset="0"/>
                <a:ea typeface="Roboto Mono" panose="00000009000000000000" pitchFamily="49" charset="0"/>
              </a:rPr>
              <a:t> x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abs</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x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abs</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 int = 3</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left associative</a:t>
            </a:r>
            <a:endParaRPr lang="en-US" b="0" dirty="0">
              <a:solidFill>
                <a:srgbClr val="EEFFFF"/>
              </a:solidFill>
              <a:effectLst/>
              <a:latin typeface="Roboto Mono" panose="00000009000000000000" pitchFamily="49" charset="0"/>
              <a:ea typeface="Roboto Mono" panose="00000009000000000000" pitchFamily="49" charset="0"/>
            </a:endParaRPr>
          </a:p>
          <a:p>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 int = 7</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61982667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Application and Currying</a:t>
            </a:r>
          </a:p>
        </p:txBody>
      </p:sp>
    </p:spTree>
    <p:extLst>
      <p:ext uri="{BB962C8B-B14F-4D97-AF65-F5344CB8AC3E}">
        <p14:creationId xmlns:p14="http://schemas.microsoft.com/office/powerpoint/2010/main" val="40229383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that function signature?</a:t>
            </a:r>
          </a:p>
        </p:txBody>
      </p:sp>
    </p:spTree>
    <p:extLst>
      <p:ext uri="{BB962C8B-B14F-4D97-AF65-F5344CB8AC3E}">
        <p14:creationId xmlns:p14="http://schemas.microsoft.com/office/powerpoint/2010/main" val="218739705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that function signature?</a:t>
            </a:r>
          </a:p>
        </p:txBody>
      </p:sp>
      <p:sp>
        <p:nvSpPr>
          <p:cNvPr id="4" name="TextBox 3">
            <a:extLst>
              <a:ext uri="{FF2B5EF4-FFF2-40B4-BE49-F238E27FC236}">
                <a16:creationId xmlns:a16="http://schemas.microsoft.com/office/drawing/2014/main" id="{50854336-893F-4EDE-9EDC-A1F9BB6AFE79}"/>
              </a:ext>
            </a:extLst>
          </p:cNvPr>
          <p:cNvSpPr txBox="1"/>
          <p:nvPr/>
        </p:nvSpPr>
        <p:spPr>
          <a:xfrm>
            <a:off x="3398808" y="4937562"/>
            <a:ext cx="6130505" cy="369332"/>
          </a:xfrm>
          <a:prstGeom prst="rect">
            <a:avLst/>
          </a:prstGeom>
          <a:noFill/>
        </p:spPr>
        <p:txBody>
          <a:bodyPr wrap="square">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EFFFF"/>
                </a:solidFill>
                <a:effectLst/>
                <a:uLnTx/>
                <a:uFillTx/>
                <a:latin typeface="Roboto Mono" panose="00000009000000000000" pitchFamily="49" charset="0"/>
                <a:ea typeface="Roboto Mono" panose="00000009000000000000" pitchFamily="49" charset="0"/>
                <a:cs typeface="+mn-cs"/>
              </a:rPr>
              <a:t>val distance: x: </a:t>
            </a:r>
            <a:r>
              <a:rPr kumimoji="0" lang="fr-FR" sz="1800" b="0" i="0" u="none" strike="noStrike" kern="1200" cap="none" spc="0" normalizeH="0" baseline="0" noProof="0" dirty="0" err="1">
                <a:ln>
                  <a:noFill/>
                </a:ln>
                <a:solidFill>
                  <a:srgbClr val="EEFFFF"/>
                </a:solidFill>
                <a:effectLst/>
                <a:uLnTx/>
                <a:uFillTx/>
                <a:latin typeface="Roboto Mono" panose="00000009000000000000" pitchFamily="49" charset="0"/>
                <a:ea typeface="Roboto Mono" panose="00000009000000000000" pitchFamily="49" charset="0"/>
                <a:cs typeface="+mn-cs"/>
              </a:rPr>
              <a:t>int</a:t>
            </a:r>
            <a:r>
              <a:rPr kumimoji="0" lang="fr-FR" sz="1800" b="0" i="0" u="none" strike="noStrike" kern="1200" cap="none" spc="0" normalizeH="0" baseline="0" noProof="0" dirty="0">
                <a:ln>
                  <a:noFill/>
                </a:ln>
                <a:solidFill>
                  <a:srgbClr val="EEFFFF"/>
                </a:solidFill>
                <a:effectLst/>
                <a:uLnTx/>
                <a:uFillTx/>
                <a:latin typeface="Roboto Mono" panose="00000009000000000000" pitchFamily="49" charset="0"/>
                <a:ea typeface="Roboto Mono" panose="00000009000000000000" pitchFamily="49" charset="0"/>
                <a:cs typeface="+mn-cs"/>
              </a:rPr>
              <a:t> -&gt; y: </a:t>
            </a:r>
            <a:r>
              <a:rPr kumimoji="0" lang="fr-FR" sz="1800" b="0" i="0" u="none" strike="noStrike" kern="1200" cap="none" spc="0" normalizeH="0" baseline="0" noProof="0" dirty="0" err="1">
                <a:ln>
                  <a:noFill/>
                </a:ln>
                <a:solidFill>
                  <a:srgbClr val="EEFFFF"/>
                </a:solidFill>
                <a:effectLst/>
                <a:uLnTx/>
                <a:uFillTx/>
                <a:latin typeface="Roboto Mono" panose="00000009000000000000" pitchFamily="49" charset="0"/>
                <a:ea typeface="Roboto Mono" panose="00000009000000000000" pitchFamily="49" charset="0"/>
                <a:cs typeface="+mn-cs"/>
              </a:rPr>
              <a:t>int</a:t>
            </a:r>
            <a:r>
              <a:rPr kumimoji="0" lang="fr-FR" sz="1800" b="0" i="0" u="none" strike="noStrike" kern="1200" cap="none" spc="0" normalizeH="0" baseline="0" noProof="0" dirty="0">
                <a:ln>
                  <a:noFill/>
                </a:ln>
                <a:solidFill>
                  <a:srgbClr val="EEFFFF"/>
                </a:solidFill>
                <a:effectLst/>
                <a:uLnTx/>
                <a:uFillTx/>
                <a:latin typeface="Roboto Mono" panose="00000009000000000000" pitchFamily="49" charset="0"/>
                <a:ea typeface="Roboto Mono" panose="00000009000000000000" pitchFamily="49" charset="0"/>
                <a:cs typeface="+mn-cs"/>
              </a:rPr>
              <a:t> -&gt; </a:t>
            </a:r>
            <a:r>
              <a:rPr kumimoji="0" lang="fr-FR" sz="1800" b="0" i="0" u="none" strike="noStrike" kern="1200" cap="none" spc="0" normalizeH="0" baseline="0" noProof="0" dirty="0" err="1">
                <a:ln>
                  <a:noFill/>
                </a:ln>
                <a:solidFill>
                  <a:srgbClr val="EEFFFF"/>
                </a:solidFill>
                <a:effectLst/>
                <a:uLnTx/>
                <a:uFillTx/>
                <a:latin typeface="Roboto Mono" panose="00000009000000000000" pitchFamily="49" charset="0"/>
                <a:ea typeface="Roboto Mono" panose="00000009000000000000" pitchFamily="49" charset="0"/>
                <a:cs typeface="+mn-cs"/>
              </a:rPr>
              <a:t>int</a:t>
            </a:r>
            <a:endParaRPr kumimoji="0" lang="fr-FR" sz="1800" b="0" i="0" u="none" strike="noStrike" kern="1200" cap="none" spc="0" normalizeH="0" baseline="0" noProof="0" dirty="0">
              <a:ln>
                <a:noFill/>
              </a:ln>
              <a:solidFill>
                <a:srgbClr val="EEFFFF"/>
              </a:solidFill>
              <a:effectLst/>
              <a:uLnTx/>
              <a:uFillTx/>
              <a:latin typeface="Roboto Mono" panose="00000009000000000000" pitchFamily="49" charset="0"/>
              <a:ea typeface="Roboto Mono" panose="00000009000000000000" pitchFamily="49" charset="0"/>
              <a:cs typeface="+mn-cs"/>
            </a:endParaRPr>
          </a:p>
        </p:txBody>
      </p:sp>
    </p:spTree>
    <p:extLst>
      <p:ext uri="{BB962C8B-B14F-4D97-AF65-F5344CB8AC3E}">
        <p14:creationId xmlns:p14="http://schemas.microsoft.com/office/powerpoint/2010/main" val="17785366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All F# functions can be considered as having one parameter</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Multiple parameter functions are syntactic sugar</a:t>
            </a:r>
          </a:p>
          <a:p>
            <a:pPr>
              <a:spcAft>
                <a:spcPts val="600"/>
              </a:spcAft>
            </a:pPr>
            <a:r>
              <a:rPr lang="fr-FR" dirty="0"/>
              <a:t>x: </a:t>
            </a:r>
            <a:r>
              <a:rPr lang="fr-FR" dirty="0" err="1"/>
              <a:t>int</a:t>
            </a:r>
            <a:r>
              <a:rPr lang="fr-FR" dirty="0"/>
              <a:t> -&gt; y: </a:t>
            </a:r>
            <a:r>
              <a:rPr lang="fr-FR" dirty="0" err="1"/>
              <a:t>int</a:t>
            </a:r>
            <a:r>
              <a:rPr lang="fr-FR" dirty="0"/>
              <a:t> -&gt; </a:t>
            </a:r>
            <a:r>
              <a:rPr lang="fr-FR" dirty="0" err="1"/>
              <a:t>int</a:t>
            </a:r>
            <a:r>
              <a:rPr lang="fr-FR" dirty="0"/>
              <a:t>, or, x:int -&gt; (</a:t>
            </a:r>
            <a:r>
              <a:rPr lang="fr-FR" dirty="0" err="1"/>
              <a:t>y:int</a:t>
            </a:r>
            <a:r>
              <a:rPr lang="fr-FR" dirty="0"/>
              <a:t> -&gt; </a:t>
            </a:r>
            <a:r>
              <a:rPr lang="fr-FR" dirty="0" err="1"/>
              <a:t>int</a:t>
            </a:r>
            <a:r>
              <a:rPr lang="fr-FR" dirty="0"/>
              <a:t>)</a:t>
            </a:r>
          </a:p>
          <a:p>
            <a:pPr>
              <a:spcAft>
                <a:spcPts val="600"/>
              </a:spcAft>
            </a:pPr>
            <a:r>
              <a:rPr lang="fr-FR" dirty="0"/>
              <a:t>distance </a:t>
            </a:r>
            <a:r>
              <a:rPr lang="fr-FR" dirty="0" err="1"/>
              <a:t>is</a:t>
            </a:r>
            <a:r>
              <a:rPr lang="fr-FR" dirty="0"/>
              <a:t> a </a:t>
            </a:r>
            <a:r>
              <a:rPr lang="fr-FR" dirty="0" err="1"/>
              <a:t>function</a:t>
            </a:r>
            <a:r>
              <a:rPr lang="fr-FR" dirty="0"/>
              <a:t>, </a:t>
            </a:r>
            <a:r>
              <a:rPr lang="fr-FR" dirty="0" err="1"/>
              <a:t>taking</a:t>
            </a:r>
            <a:r>
              <a:rPr lang="fr-FR" dirty="0"/>
              <a:t> an </a:t>
            </a:r>
            <a:r>
              <a:rPr lang="fr-FR" dirty="0" err="1"/>
              <a:t>int</a:t>
            </a:r>
            <a:r>
              <a:rPr lang="fr-FR" dirty="0"/>
              <a:t> </a:t>
            </a:r>
            <a:r>
              <a:rPr lang="fr-FR" dirty="0" err="1"/>
              <a:t>that</a:t>
            </a:r>
            <a:r>
              <a:rPr lang="fr-FR" dirty="0"/>
              <a:t> </a:t>
            </a:r>
            <a:r>
              <a:rPr lang="fr-FR" dirty="0" err="1"/>
              <a:t>returns</a:t>
            </a:r>
            <a:r>
              <a:rPr lang="fr-FR" dirty="0"/>
              <a:t> a </a:t>
            </a:r>
            <a:r>
              <a:rPr lang="fr-FR" dirty="0" err="1"/>
              <a:t>function</a:t>
            </a:r>
            <a:r>
              <a:rPr lang="fr-FR" dirty="0"/>
              <a:t> </a:t>
            </a:r>
            <a:r>
              <a:rPr lang="fr-FR" dirty="0" err="1"/>
              <a:t>that</a:t>
            </a:r>
            <a:r>
              <a:rPr lang="fr-FR" dirty="0"/>
              <a:t> </a:t>
            </a:r>
            <a:r>
              <a:rPr lang="fr-FR" dirty="0" err="1"/>
              <a:t>takes</a:t>
            </a:r>
            <a:r>
              <a:rPr lang="fr-FR" dirty="0"/>
              <a:t> an </a:t>
            </a:r>
            <a:r>
              <a:rPr lang="fr-FR" dirty="0" err="1"/>
              <a:t>int</a:t>
            </a:r>
            <a:r>
              <a:rPr lang="fr-FR" dirty="0"/>
              <a:t> and </a:t>
            </a:r>
            <a:r>
              <a:rPr lang="fr-FR" dirty="0" err="1"/>
              <a:t>returns</a:t>
            </a:r>
            <a:r>
              <a:rPr lang="fr-FR" dirty="0"/>
              <a:t> an </a:t>
            </a:r>
            <a:r>
              <a:rPr lang="fr-FR" dirty="0" err="1"/>
              <a:t>int</a:t>
            </a:r>
            <a:endParaRPr lang="fr-FR" dirty="0"/>
          </a:p>
          <a:p>
            <a:endParaRPr lang="en-US" dirty="0"/>
          </a:p>
        </p:txBody>
      </p:sp>
      <p:sp>
        <p:nvSpPr>
          <p:cNvPr id="2" name="Text Placeholder 1"/>
          <p:cNvSpPr>
            <a:spLocks noGrp="1"/>
          </p:cNvSpPr>
          <p:nvPr>
            <p:ph type="body" sz="quarter" idx="10"/>
          </p:nvPr>
        </p:nvSpPr>
        <p:spPr/>
        <p:txBody>
          <a:bodyPr/>
          <a:lstStyle/>
          <a:p>
            <a:r>
              <a:rPr lang="es-ES" b="0" dirty="0" err="1">
                <a:solidFill>
                  <a:srgbClr val="C792EA"/>
                </a:solidFill>
                <a:effectLst/>
                <a:latin typeface="Roboto Mono" panose="00000009000000000000" pitchFamily="49" charset="0"/>
                <a:ea typeface="Roboto Mono" panose="00000009000000000000" pitchFamily="49" charset="0"/>
              </a:rPr>
              <a:t>let</a:t>
            </a:r>
            <a:r>
              <a:rPr lang="es-ES" b="0" dirty="0">
                <a:solidFill>
                  <a:srgbClr val="EEFFFF"/>
                </a:solidFill>
                <a:effectLst/>
                <a:latin typeface="Roboto Mono" panose="00000009000000000000" pitchFamily="49" charset="0"/>
                <a:ea typeface="Roboto Mono" panose="00000009000000000000" pitchFamily="49" charset="0"/>
              </a:rPr>
              <a:t> </a:t>
            </a:r>
            <a:r>
              <a:rPr lang="es-ES" b="0" dirty="0" err="1">
                <a:solidFill>
                  <a:srgbClr val="EEFFFF"/>
                </a:solidFill>
                <a:effectLst/>
                <a:latin typeface="Roboto Mono" panose="00000009000000000000" pitchFamily="49" charset="0"/>
                <a:ea typeface="Roboto Mono" panose="00000009000000000000" pitchFamily="49" charset="0"/>
              </a:rPr>
              <a:t>distance</a:t>
            </a:r>
            <a:r>
              <a:rPr lang="es-ES" b="0" dirty="0">
                <a:solidFill>
                  <a:srgbClr val="FF5370"/>
                </a:solidFill>
                <a:effectLst/>
                <a:latin typeface="Roboto Mono" panose="00000009000000000000" pitchFamily="49" charset="0"/>
                <a:ea typeface="Roboto Mono" panose="00000009000000000000" pitchFamily="49" charset="0"/>
              </a:rPr>
              <a:t> x y </a:t>
            </a:r>
            <a:r>
              <a:rPr lang="es-ES" b="0" dirty="0">
                <a:solidFill>
                  <a:srgbClr val="C792EA"/>
                </a:solidFill>
                <a:effectLst/>
                <a:latin typeface="Roboto Mono" panose="00000009000000000000" pitchFamily="49" charset="0"/>
                <a:ea typeface="Roboto Mono" panose="00000009000000000000" pitchFamily="49" charset="0"/>
              </a:rPr>
              <a:t>=</a:t>
            </a:r>
            <a:r>
              <a:rPr lang="es-ES" b="0" dirty="0">
                <a:solidFill>
                  <a:srgbClr val="EEFFFF"/>
                </a:solidFill>
                <a:effectLst/>
                <a:latin typeface="Roboto Mono" panose="00000009000000000000" pitchFamily="49" charset="0"/>
                <a:ea typeface="Roboto Mono" panose="00000009000000000000" pitchFamily="49" charset="0"/>
              </a:rPr>
              <a:t> x </a:t>
            </a:r>
            <a:r>
              <a:rPr lang="es-ES" b="0" dirty="0">
                <a:solidFill>
                  <a:srgbClr val="C792EA"/>
                </a:solidFill>
                <a:effectLst/>
                <a:latin typeface="Roboto Mono" panose="00000009000000000000" pitchFamily="49" charset="0"/>
                <a:ea typeface="Roboto Mono" panose="00000009000000000000" pitchFamily="49" charset="0"/>
              </a:rPr>
              <a:t>-</a:t>
            </a:r>
            <a:r>
              <a:rPr lang="es-ES" b="0" dirty="0">
                <a:solidFill>
                  <a:srgbClr val="EEFFFF"/>
                </a:solidFill>
                <a:effectLst/>
                <a:latin typeface="Roboto Mono" panose="00000009000000000000" pitchFamily="49" charset="0"/>
                <a:ea typeface="Roboto Mono" panose="00000009000000000000" pitchFamily="49" charset="0"/>
              </a:rPr>
              <a:t> y </a:t>
            </a:r>
            <a:r>
              <a:rPr lang="es-ES" b="0" dirty="0">
                <a:solidFill>
                  <a:srgbClr val="C792EA"/>
                </a:solidFill>
                <a:effectLst/>
                <a:latin typeface="Roboto Mono" panose="00000009000000000000" pitchFamily="49" charset="0"/>
                <a:ea typeface="Roboto Mono" panose="00000009000000000000" pitchFamily="49" charset="0"/>
              </a:rPr>
              <a:t>|&gt;</a:t>
            </a:r>
            <a:r>
              <a:rPr lang="es-ES" b="0" dirty="0">
                <a:solidFill>
                  <a:srgbClr val="EEFFFF"/>
                </a:solidFill>
                <a:effectLst/>
                <a:latin typeface="Roboto Mono" panose="00000009000000000000" pitchFamily="49" charset="0"/>
                <a:ea typeface="Roboto Mono" panose="00000009000000000000" pitchFamily="49" charset="0"/>
              </a:rPr>
              <a:t> </a:t>
            </a:r>
            <a:r>
              <a:rPr lang="es-ES" b="0" dirty="0" err="1">
                <a:solidFill>
                  <a:srgbClr val="EEFFFF"/>
                </a:solidFill>
                <a:effectLst/>
                <a:latin typeface="Roboto Mono" panose="00000009000000000000" pitchFamily="49" charset="0"/>
                <a:ea typeface="Roboto Mono" panose="00000009000000000000" pitchFamily="49" charset="0"/>
              </a:rPr>
              <a:t>abs</a:t>
            </a:r>
            <a:endParaRPr lang="es-E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fr-FR" b="0" dirty="0">
                <a:solidFill>
                  <a:srgbClr val="EEFFFF"/>
                </a:solidFill>
                <a:effectLst/>
                <a:latin typeface="Roboto Mono" panose="00000009000000000000" pitchFamily="49" charset="0"/>
                <a:ea typeface="Roboto Mono" panose="00000009000000000000" pitchFamily="49" charset="0"/>
              </a:rPr>
              <a:t>// </a:t>
            </a:r>
            <a:r>
              <a:rPr lang="fr-FR" b="0" i="1" dirty="0">
                <a:solidFill>
                  <a:srgbClr val="EEFFFF"/>
                </a:solidFill>
                <a:effectLst/>
                <a:latin typeface="Roboto Mono" panose="00000009000000000000" pitchFamily="49" charset="0"/>
                <a:ea typeface="Roboto Mono" panose="00000009000000000000" pitchFamily="49" charset="0"/>
              </a:rPr>
              <a:t>val distance: x: </a:t>
            </a:r>
            <a:r>
              <a:rPr lang="fr-FR" b="0" i="1" dirty="0" err="1">
                <a:solidFill>
                  <a:srgbClr val="EEFFFF"/>
                </a:solidFill>
                <a:effectLst/>
                <a:latin typeface="Roboto Mono" panose="00000009000000000000" pitchFamily="49" charset="0"/>
                <a:ea typeface="Roboto Mono" panose="00000009000000000000" pitchFamily="49" charset="0"/>
              </a:rPr>
              <a:t>int</a:t>
            </a:r>
            <a:r>
              <a:rPr lang="fr-FR" b="0" i="1" dirty="0">
                <a:solidFill>
                  <a:srgbClr val="EEFFFF"/>
                </a:solidFill>
                <a:effectLst/>
                <a:latin typeface="Roboto Mono" panose="00000009000000000000" pitchFamily="49" charset="0"/>
                <a:ea typeface="Roboto Mono" panose="00000009000000000000" pitchFamily="49" charset="0"/>
              </a:rPr>
              <a:t> -&gt; y: </a:t>
            </a:r>
            <a:r>
              <a:rPr lang="fr-FR" b="0" i="1" dirty="0" err="1">
                <a:solidFill>
                  <a:srgbClr val="EEFFFF"/>
                </a:solidFill>
                <a:effectLst/>
                <a:latin typeface="Roboto Mono" panose="00000009000000000000" pitchFamily="49" charset="0"/>
                <a:ea typeface="Roboto Mono" panose="00000009000000000000" pitchFamily="49" charset="0"/>
              </a:rPr>
              <a:t>int</a:t>
            </a:r>
            <a:r>
              <a:rPr lang="fr-FR" b="0" i="1" dirty="0">
                <a:solidFill>
                  <a:srgbClr val="EEFFFF"/>
                </a:solidFill>
                <a:effectLst/>
                <a:latin typeface="Roboto Mono" panose="00000009000000000000" pitchFamily="49" charset="0"/>
                <a:ea typeface="Roboto Mono" panose="00000009000000000000" pitchFamily="49" charset="0"/>
              </a:rPr>
              <a:t> -&gt; </a:t>
            </a:r>
            <a:r>
              <a:rPr lang="fr-FR" b="0" i="1" dirty="0" err="1">
                <a:solidFill>
                  <a:srgbClr val="EEFFFF"/>
                </a:solidFill>
                <a:effectLst/>
                <a:latin typeface="Roboto Mono" panose="00000009000000000000" pitchFamily="49" charset="0"/>
                <a:ea typeface="Roboto Mono" panose="00000009000000000000" pitchFamily="49" charset="0"/>
              </a:rPr>
              <a:t>int</a:t>
            </a:r>
            <a:r>
              <a:rPr lang="fr-FR" i="1" dirty="0">
                <a:solidFill>
                  <a:srgbClr val="EEFFFF"/>
                </a:solidFill>
                <a:latin typeface="Roboto Mono" panose="00000009000000000000" pitchFamily="49" charset="0"/>
                <a:ea typeface="Roboto Mono" panose="00000009000000000000" pitchFamily="49" charset="0"/>
              </a:rPr>
              <a:t> </a:t>
            </a:r>
            <a:endParaRPr lang="fr-FR" b="0" i="1"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424214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
        <p:nvSpPr>
          <p:cNvPr id="8" name="Left Brace 7">
            <a:extLst>
              <a:ext uri="{FF2B5EF4-FFF2-40B4-BE49-F238E27FC236}">
                <a16:creationId xmlns:a16="http://schemas.microsoft.com/office/drawing/2014/main" id="{C2B4693C-5653-4214-89AA-D34AD070B286}"/>
              </a:ext>
            </a:extLst>
          </p:cNvPr>
          <p:cNvSpPr/>
          <p:nvPr/>
        </p:nvSpPr>
        <p:spPr>
          <a:xfrm rot="16200000">
            <a:off x="4869530" y="3018892"/>
            <a:ext cx="230245" cy="7784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9" name="TextBox 8">
            <a:extLst>
              <a:ext uri="{FF2B5EF4-FFF2-40B4-BE49-F238E27FC236}">
                <a16:creationId xmlns:a16="http://schemas.microsoft.com/office/drawing/2014/main" id="{BB538B37-41BA-47E5-9D07-1EC1740F716D}"/>
              </a:ext>
            </a:extLst>
          </p:cNvPr>
          <p:cNvSpPr txBox="1"/>
          <p:nvPr/>
        </p:nvSpPr>
        <p:spPr>
          <a:xfrm>
            <a:off x="4375051" y="3341742"/>
            <a:ext cx="609600" cy="609600"/>
          </a:xfrm>
          <a:prstGeom prst="rect">
            <a:avLst/>
          </a:prstGeom>
        </p:spPr>
        <p:txBody>
          <a:bodyPr vert="horz" wrap="none" lIns="0" tIns="21980" rIns="43959" bIns="21980" rtlCol="0" anchor="b" anchorCtr="0">
            <a:noAutofit/>
          </a:bodyPr>
          <a:lstStyle/>
          <a:p>
            <a:pPr marL="0" marR="0" lvl="0" indent="0" algn="l" defTabSz="293016" rtl="0" eaLnBrk="1" fontAlgn="auto" latinLnBrk="0" hangingPunct="1">
              <a:lnSpc>
                <a:spcPct val="85000"/>
              </a:lnSpc>
              <a:spcBef>
                <a:spcPct val="0"/>
              </a:spcBef>
              <a:spcAft>
                <a:spcPts val="0"/>
              </a:spcAft>
              <a:buClrTx/>
              <a:buSzTx/>
              <a:buFontTx/>
              <a:buNone/>
              <a:tabLst/>
              <a:defRPr/>
            </a:pPr>
            <a:r>
              <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Template</a:t>
            </a:r>
          </a:p>
        </p:txBody>
      </p:sp>
    </p:spTree>
    <p:extLst>
      <p:ext uri="{BB962C8B-B14F-4D97-AF65-F5344CB8AC3E}">
        <p14:creationId xmlns:p14="http://schemas.microsoft.com/office/powerpoint/2010/main" val="4430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sense?</a:t>
            </a:r>
          </a:p>
        </p:txBody>
      </p:sp>
    </p:spTree>
    <p:extLst>
      <p:ext uri="{BB962C8B-B14F-4D97-AF65-F5344CB8AC3E}">
        <p14:creationId xmlns:p14="http://schemas.microsoft.com/office/powerpoint/2010/main" val="41299934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Currying</a:t>
            </a:r>
          </a:p>
        </p:txBody>
      </p:sp>
      <p:sp>
        <p:nvSpPr>
          <p:cNvPr id="2" name="Text Placeholder 1"/>
          <p:cNvSpPr>
            <a:spLocks noGrp="1"/>
          </p:cNvSpPr>
          <p:nvPr>
            <p:ph type="body" sz="quarter" idx="10"/>
          </p:nvPr>
        </p:nvSpPr>
        <p:spPr/>
        <p:txBody>
          <a:bodyPr/>
          <a:lstStyle/>
          <a:p>
            <a:r>
              <a:rPr lang="en-US" dirty="0"/>
              <a:t>Converting a single function of </a:t>
            </a:r>
            <a:r>
              <a:rPr lang="en-US" i="1" dirty="0"/>
              <a:t>n</a:t>
            </a:r>
            <a:r>
              <a:rPr lang="en-US" dirty="0"/>
              <a:t> arguments into </a:t>
            </a:r>
            <a:r>
              <a:rPr lang="en-US" i="1" dirty="0"/>
              <a:t>n </a:t>
            </a:r>
            <a:r>
              <a:rPr lang="en-US" dirty="0"/>
              <a:t>functions with a single argument</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78715254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Partial application</a:t>
            </a:r>
          </a:p>
        </p:txBody>
      </p:sp>
      <p:sp>
        <p:nvSpPr>
          <p:cNvPr id="2" name="Text Placeholder 1"/>
          <p:cNvSpPr>
            <a:spLocks noGrp="1"/>
          </p:cNvSpPr>
          <p:nvPr>
            <p:ph type="body" sz="quarter" idx="10"/>
          </p:nvPr>
        </p:nvSpPr>
        <p:spPr/>
        <p:txBody>
          <a:bodyPr/>
          <a:lstStyle/>
          <a:p>
            <a:r>
              <a:rPr lang="en-US" dirty="0"/>
              <a:t>Applying some, but not all, of a functions arguments</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5861521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immensely important to functional programming for partial application and currying</a:t>
            </a:r>
          </a:p>
        </p:txBody>
      </p:sp>
    </p:spTree>
    <p:extLst>
      <p:ext uri="{BB962C8B-B14F-4D97-AF65-F5344CB8AC3E}">
        <p14:creationId xmlns:p14="http://schemas.microsoft.com/office/powerpoint/2010/main" val="1860453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Partial application and currying</a:t>
            </a:r>
          </a:p>
        </p:txBody>
      </p:sp>
    </p:spTree>
    <p:extLst>
      <p:ext uri="{BB962C8B-B14F-4D97-AF65-F5344CB8AC3E}">
        <p14:creationId xmlns:p14="http://schemas.microsoft.com/office/powerpoint/2010/main" val="28555818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Expressions</a:t>
            </a:r>
          </a:p>
        </p:txBody>
      </p:sp>
    </p:spTree>
    <p:extLst>
      <p:ext uri="{BB962C8B-B14F-4D97-AF65-F5344CB8AC3E}">
        <p14:creationId xmlns:p14="http://schemas.microsoft.com/office/powerpoint/2010/main" val="17808471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Lambda Functions</a:t>
            </a:r>
          </a:p>
        </p:txBody>
      </p:sp>
      <p:sp>
        <p:nvSpPr>
          <p:cNvPr id="3" name="Text Placeholder 2"/>
          <p:cNvSpPr>
            <a:spLocks noGrp="1"/>
          </p:cNvSpPr>
          <p:nvPr>
            <p:ph type="body" sz="quarter" idx="12"/>
          </p:nvPr>
        </p:nvSpPr>
        <p:spPr/>
        <p:txBody>
          <a:bodyPr/>
          <a:lstStyle/>
          <a:p>
            <a:r>
              <a:rPr lang="en-US" dirty="0"/>
              <a:t>Single use functions without identifiers</a:t>
            </a:r>
          </a:p>
        </p:txBody>
      </p:sp>
      <p:pic>
        <p:nvPicPr>
          <p:cNvPr id="1026" name="Picture 2">
            <a:extLst>
              <a:ext uri="{FF2B5EF4-FFF2-40B4-BE49-F238E27FC236}">
                <a16:creationId xmlns:a16="http://schemas.microsoft.com/office/drawing/2014/main" id="{CFA7B4B0-D4FF-489A-A982-77BEC1847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906" y="522204"/>
            <a:ext cx="2262187" cy="290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835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Lambda function in use</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Declaration starts with </a:t>
            </a:r>
            <a:r>
              <a:rPr lang="en-US" i="1" dirty="0"/>
              <a:t>fun</a:t>
            </a:r>
          </a:p>
          <a:p>
            <a:pPr>
              <a:spcAft>
                <a:spcPts val="600"/>
              </a:spcAft>
            </a:pPr>
            <a:r>
              <a:rPr lang="en-US" dirty="0"/>
              <a:t>Then parameters</a:t>
            </a:r>
          </a:p>
          <a:p>
            <a:pPr>
              <a:spcAft>
                <a:spcPts val="600"/>
              </a:spcAft>
            </a:pPr>
            <a:r>
              <a:rPr lang="en-US" dirty="0"/>
              <a:t>Instead of = use </a:t>
            </a:r>
            <a:r>
              <a:rPr lang="en-US" i="1" dirty="0"/>
              <a:t>-&gt;</a:t>
            </a:r>
          </a:p>
          <a:p>
            <a:pPr>
              <a:spcAft>
                <a:spcPts val="600"/>
              </a:spcAft>
            </a:pPr>
            <a:r>
              <a:rPr lang="en-US" dirty="0"/>
              <a:t>Then the body</a:t>
            </a:r>
          </a:p>
        </p:txBody>
      </p:sp>
      <p:sp>
        <p:nvSpPr>
          <p:cNvPr id="2" name="Text Placeholder 1"/>
          <p:cNvSpPr>
            <a:spLocks noGrp="1"/>
          </p:cNvSpPr>
          <p:nvPr>
            <p:ph type="body" sz="quarter" idx="10"/>
          </p:nvPr>
        </p:nvSpPr>
        <p:spPr/>
        <p:txBody>
          <a:bodyPr/>
          <a:lstStyle/>
          <a:p>
            <a:r>
              <a:rPr lang="fr-FR" b="0" dirty="0" err="1">
                <a:solidFill>
                  <a:srgbClr val="EEFFFF"/>
                </a:solidFill>
                <a:effectLst/>
                <a:latin typeface="Roboto Mono" panose="00000009000000000000" pitchFamily="49" charset="0"/>
                <a:ea typeface="Roboto Mono" panose="00000009000000000000" pitchFamily="49" charset="0"/>
              </a:rPr>
              <a:t>List.map</a:t>
            </a:r>
            <a:r>
              <a:rPr lang="fr-FR" b="0" dirty="0">
                <a:solidFill>
                  <a:srgbClr val="EEFFFF"/>
                </a:solidFill>
                <a:effectLst/>
                <a:latin typeface="Roboto Mono" panose="00000009000000000000" pitchFamily="49" charset="0"/>
                <a:ea typeface="Roboto Mono" panose="00000009000000000000" pitchFamily="49" charset="0"/>
              </a:rPr>
              <a:t> (fun x -&gt; x * x) [1;2;3]</a:t>
            </a:r>
          </a:p>
          <a:p>
            <a:r>
              <a:rPr lang="fr-FR" dirty="0">
                <a:solidFill>
                  <a:srgbClr val="EEFFFF"/>
                </a:solidFill>
                <a:latin typeface="Roboto Mono" panose="00000009000000000000" pitchFamily="49" charset="0"/>
                <a:ea typeface="Roboto Mono" panose="00000009000000000000" pitchFamily="49" charset="0"/>
              </a:rPr>
              <a:t>// [1;4;9]</a:t>
            </a:r>
          </a:p>
          <a:p>
            <a:endParaRPr lang="fr-FR" b="0" dirty="0">
              <a:solidFill>
                <a:srgbClr val="EEFFFF"/>
              </a:solidFill>
              <a:effectLst/>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(fun x y -&gt; x – y |&gt; abs) 10 20</a:t>
            </a:r>
          </a:p>
          <a:p>
            <a:r>
              <a:rPr lang="fr-FR" b="0" dirty="0">
                <a:solidFill>
                  <a:srgbClr val="EEFFFF"/>
                </a:solidFill>
                <a:effectLst/>
                <a:latin typeface="Roboto Mono" panose="00000009000000000000" pitchFamily="49" charset="0"/>
                <a:ea typeface="Roboto Mono" panose="00000009000000000000" pitchFamily="49" charset="0"/>
              </a:rPr>
              <a:t>// 10</a:t>
            </a:r>
          </a:p>
          <a:p>
            <a:endParaRPr lang="fr-FR" dirty="0">
              <a:solidFill>
                <a:srgbClr val="EEFFFF"/>
              </a:solidFill>
              <a:latin typeface="Roboto Mono" panose="00000009000000000000" pitchFamily="49" charset="0"/>
              <a:ea typeface="Roboto Mono" panose="00000009000000000000" pitchFamily="49" charset="0"/>
            </a:endParaRPr>
          </a:p>
          <a:p>
            <a:r>
              <a:rPr lang="fr-FR" b="0" dirty="0">
                <a:solidFill>
                  <a:srgbClr val="EEFFFF"/>
                </a:solidFill>
                <a:effectLst/>
                <a:latin typeface="Roboto Mono" panose="00000009000000000000" pitchFamily="49" charset="0"/>
                <a:ea typeface="Roboto Mono" panose="00000009000000000000" pitchFamily="49" charset="0"/>
              </a:rPr>
              <a:t>// </a:t>
            </a:r>
            <a:r>
              <a:rPr lang="fr-FR" b="0" dirty="0" err="1">
                <a:solidFill>
                  <a:srgbClr val="EEFFFF"/>
                </a:solidFill>
                <a:effectLst/>
                <a:latin typeface="Roboto Mono" panose="00000009000000000000" pitchFamily="49" charset="0"/>
                <a:ea typeface="Roboto Mono" panose="00000009000000000000" pitchFamily="49" charset="0"/>
              </a:rPr>
              <a:t>with</a:t>
            </a:r>
            <a:r>
              <a:rPr lang="fr-FR" b="0" dirty="0">
                <a:solidFill>
                  <a:srgbClr val="EEFFFF"/>
                </a:solidFill>
                <a:effectLst/>
                <a:latin typeface="Roboto Mono" panose="00000009000000000000" pitchFamily="49" charset="0"/>
                <a:ea typeface="Roboto Mono" panose="00000009000000000000" pitchFamily="49" charset="0"/>
              </a:rPr>
              <a:t> types on the arguments</a:t>
            </a:r>
          </a:p>
          <a:p>
            <a:endParaRPr lang="fr-FR" dirty="0">
              <a:solidFill>
                <a:srgbClr val="EEFFFF"/>
              </a:solidFill>
              <a:latin typeface="Roboto Mono" panose="00000009000000000000" pitchFamily="49" charset="0"/>
              <a:ea typeface="Roboto Mono" panose="00000009000000000000" pitchFamily="49" charset="0"/>
            </a:endParaRPr>
          </a:p>
          <a:p>
            <a:r>
              <a:rPr lang="fr-FR" dirty="0">
                <a:solidFill>
                  <a:srgbClr val="EEFFFF"/>
                </a:solidFill>
                <a:latin typeface="Roboto Mono" panose="00000009000000000000" pitchFamily="49" charset="0"/>
                <a:ea typeface="Roboto Mono" panose="00000009000000000000" pitchFamily="49" charset="0"/>
              </a:rPr>
              <a:t>(fun (</a:t>
            </a:r>
            <a:r>
              <a:rPr lang="fr-FR" dirty="0" err="1">
                <a:solidFill>
                  <a:srgbClr val="EEFFFF"/>
                </a:solidFill>
                <a:latin typeface="Roboto Mono" panose="00000009000000000000" pitchFamily="49" charset="0"/>
                <a:ea typeface="Roboto Mono" panose="00000009000000000000" pitchFamily="49" charset="0"/>
              </a:rPr>
              <a:t>x:int</a:t>
            </a:r>
            <a:r>
              <a:rPr lang="fr-FR" dirty="0">
                <a:solidFill>
                  <a:srgbClr val="EEFFFF"/>
                </a:solidFill>
                <a:latin typeface="Roboto Mono" panose="00000009000000000000" pitchFamily="49" charset="0"/>
                <a:ea typeface="Roboto Mono" panose="00000009000000000000" pitchFamily="49" charset="0"/>
              </a:rPr>
              <a:t>) (</a:t>
            </a:r>
            <a:r>
              <a:rPr lang="fr-FR" dirty="0" err="1">
                <a:solidFill>
                  <a:srgbClr val="EEFFFF"/>
                </a:solidFill>
                <a:latin typeface="Roboto Mono" panose="00000009000000000000" pitchFamily="49" charset="0"/>
                <a:ea typeface="Roboto Mono" panose="00000009000000000000" pitchFamily="49" charset="0"/>
              </a:rPr>
              <a:t>y:int</a:t>
            </a:r>
            <a:r>
              <a:rPr lang="fr-FR" dirty="0">
                <a:solidFill>
                  <a:srgbClr val="EEFFFF"/>
                </a:solidFill>
                <a:latin typeface="Roboto Mono" panose="00000009000000000000" pitchFamily="49" charset="0"/>
                <a:ea typeface="Roboto Mono" panose="00000009000000000000" pitchFamily="49" charset="0"/>
              </a:rPr>
              <a:t>) -&gt; x – y |&gt; abs) 10 20</a:t>
            </a:r>
          </a:p>
          <a:p>
            <a:r>
              <a:rPr lang="fr-FR" b="0" dirty="0">
                <a:solidFill>
                  <a:srgbClr val="EEFFFF"/>
                </a:solidFill>
                <a:effectLst/>
                <a:latin typeface="Roboto Mono" panose="00000009000000000000" pitchFamily="49" charset="0"/>
                <a:ea typeface="Roboto Mono" panose="00000009000000000000" pitchFamily="49" charset="0"/>
              </a:rPr>
              <a:t>// 10</a:t>
            </a:r>
          </a:p>
        </p:txBody>
      </p:sp>
    </p:spTree>
    <p:extLst>
      <p:ext uri="{BB962C8B-B14F-4D97-AF65-F5344CB8AC3E}">
        <p14:creationId xmlns:p14="http://schemas.microsoft.com/office/powerpoint/2010/main" val="40956028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Recursive Functions</a:t>
            </a:r>
          </a:p>
        </p:txBody>
      </p:sp>
    </p:spTree>
    <p:extLst>
      <p:ext uri="{BB962C8B-B14F-4D97-AF65-F5344CB8AC3E}">
        <p14:creationId xmlns:p14="http://schemas.microsoft.com/office/powerpoint/2010/main" val="40584371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6960" y="1923627"/>
            <a:ext cx="5139113" cy="785707"/>
          </a:xfrm>
        </p:spPr>
        <p:txBody>
          <a:bodyPr/>
          <a:lstStyle/>
          <a:p>
            <a:r>
              <a:rPr lang="en-US" dirty="0"/>
              <a:t>Recursive Function</a:t>
            </a:r>
          </a:p>
        </p:txBody>
      </p:sp>
      <p:sp>
        <p:nvSpPr>
          <p:cNvPr id="4" name="Text Placeholder 3">
            <a:extLst>
              <a:ext uri="{FF2B5EF4-FFF2-40B4-BE49-F238E27FC236}">
                <a16:creationId xmlns:a16="http://schemas.microsoft.com/office/drawing/2014/main" id="{8329193B-886A-46E0-8350-5DE4DB73BAAB}"/>
              </a:ext>
            </a:extLst>
          </p:cNvPr>
          <p:cNvSpPr>
            <a:spLocks noGrp="1"/>
          </p:cNvSpPr>
          <p:nvPr>
            <p:ph type="body" sz="quarter" idx="10"/>
          </p:nvPr>
        </p:nvSpPr>
        <p:spPr>
          <a:xfrm>
            <a:off x="1076960" y="2896449"/>
            <a:ext cx="4917440" cy="2630591"/>
          </a:xfrm>
        </p:spPr>
        <p:txBody>
          <a:bodyPr/>
          <a:lstStyle/>
          <a:p>
            <a:r>
              <a:rPr lang="en-US" dirty="0"/>
              <a:t>A function that calls itself by passing its output back to itself</a:t>
            </a:r>
          </a:p>
        </p:txBody>
      </p:sp>
      <p:pic>
        <p:nvPicPr>
          <p:cNvPr id="8" name="Picture 2">
            <a:extLst>
              <a:ext uri="{FF2B5EF4-FFF2-40B4-BE49-F238E27FC236}">
                <a16:creationId xmlns:a16="http://schemas.microsoft.com/office/drawing/2014/main" id="{BD9E91C1-F962-4AA0-92BD-E1B98DD8E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604" y="2987415"/>
            <a:ext cx="4022436" cy="244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
        <p:nvSpPr>
          <p:cNvPr id="10" name="Left Brace 9">
            <a:extLst>
              <a:ext uri="{FF2B5EF4-FFF2-40B4-BE49-F238E27FC236}">
                <a16:creationId xmlns:a16="http://schemas.microsoft.com/office/drawing/2014/main" id="{0F93CFA6-EFB8-4863-95E5-B816B14A8E54}"/>
              </a:ext>
            </a:extLst>
          </p:cNvPr>
          <p:cNvSpPr/>
          <p:nvPr/>
        </p:nvSpPr>
        <p:spPr>
          <a:xfrm rot="5400000">
            <a:off x="5882462" y="2224599"/>
            <a:ext cx="230245" cy="10408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11" name="TextBox 10">
            <a:extLst>
              <a:ext uri="{FF2B5EF4-FFF2-40B4-BE49-F238E27FC236}">
                <a16:creationId xmlns:a16="http://schemas.microsoft.com/office/drawing/2014/main" id="{AB78CC1E-C54E-4DB3-8702-4972F90F2DC4}"/>
              </a:ext>
            </a:extLst>
          </p:cNvPr>
          <p:cNvSpPr txBox="1"/>
          <p:nvPr/>
        </p:nvSpPr>
        <p:spPr>
          <a:xfrm>
            <a:off x="4867538" y="1973196"/>
            <a:ext cx="609600" cy="609600"/>
          </a:xfrm>
          <a:prstGeom prst="rect">
            <a:avLst/>
          </a:prstGeom>
        </p:spPr>
        <p:txBody>
          <a:bodyPr vert="horz" wrap="none" lIns="0" tIns="21980" rIns="43959" bIns="21980" rtlCol="0" anchor="b" anchorCtr="0">
            <a:noAutofit/>
          </a:bodyPr>
          <a:lstStyle/>
          <a:p>
            <a:pPr marL="0" marR="0" lvl="0" indent="0" algn="l" defTabSz="293016" rtl="0" eaLnBrk="1" fontAlgn="auto" latinLnBrk="0" hangingPunct="1">
              <a:lnSpc>
                <a:spcPct val="85000"/>
              </a:lnSpc>
              <a:spcBef>
                <a:spcPct val="0"/>
              </a:spcBef>
              <a:spcAft>
                <a:spcPts val="0"/>
              </a:spcAft>
              <a:buClrTx/>
              <a:buSzTx/>
              <a:buFontTx/>
              <a:buNone/>
              <a:tabLst/>
              <a:defRPr/>
            </a:pPr>
            <a:r>
              <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Name of the project</a:t>
            </a:r>
          </a:p>
        </p:txBody>
      </p:sp>
    </p:spTree>
    <p:extLst>
      <p:ext uri="{BB962C8B-B14F-4D97-AF65-F5344CB8AC3E}">
        <p14:creationId xmlns:p14="http://schemas.microsoft.com/office/powerpoint/2010/main" val="361551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Properties of Recursive Functions</a:t>
            </a:r>
          </a:p>
        </p:txBody>
      </p:sp>
      <p:sp>
        <p:nvSpPr>
          <p:cNvPr id="5" name="Text Placeholder 4"/>
          <p:cNvSpPr>
            <a:spLocks noGrp="1"/>
          </p:cNvSpPr>
          <p:nvPr>
            <p:ph type="body" sz="quarter" idx="14"/>
          </p:nvPr>
        </p:nvSpPr>
        <p:spPr/>
        <p:txBody>
          <a:bodyPr/>
          <a:lstStyle/>
          <a:p>
            <a:r>
              <a:rPr lang="en-US" b="1" dirty="0">
                <a:solidFill>
                  <a:schemeClr val="accent6"/>
                </a:solidFill>
                <a:latin typeface="PS TT Commons DemiBold" charset="0"/>
                <a:ea typeface="PS TT Commons DemiBold" charset="0"/>
                <a:cs typeface="PS TT Commons DemiBold" charset="0"/>
              </a:rPr>
              <a:t>Base case</a:t>
            </a:r>
          </a:p>
          <a:p>
            <a:r>
              <a:rPr lang="en-US" dirty="0"/>
              <a:t>Defines root value and when to stop</a:t>
            </a:r>
          </a:p>
        </p:txBody>
      </p:sp>
      <p:sp>
        <p:nvSpPr>
          <p:cNvPr id="6" name="Text Placeholder 5"/>
          <p:cNvSpPr>
            <a:spLocks noGrp="1"/>
          </p:cNvSpPr>
          <p:nvPr>
            <p:ph type="body" sz="quarter" idx="16"/>
          </p:nvPr>
        </p:nvSpPr>
        <p:spPr/>
        <p:txBody>
          <a:bodyPr/>
          <a:lstStyle/>
          <a:p>
            <a:r>
              <a:rPr lang="en-US" b="1" dirty="0">
                <a:solidFill>
                  <a:schemeClr val="accent6"/>
                </a:solidFill>
                <a:latin typeface="PS TT Commons DemiBold" charset="0"/>
                <a:ea typeface="PS TT Commons DemiBold" charset="0"/>
                <a:cs typeface="PS TT Commons DemiBold" charset="0"/>
              </a:rPr>
              <a:t>Calls itself</a:t>
            </a:r>
          </a:p>
          <a:p>
            <a:r>
              <a:rPr lang="en-US" dirty="0"/>
              <a:t>Makes a call to itself with data that is closer to the base case</a:t>
            </a:r>
          </a:p>
        </p:txBody>
      </p:sp>
      <p:sp>
        <p:nvSpPr>
          <p:cNvPr id="7" name="Text Placeholder 6"/>
          <p:cNvSpPr>
            <a:spLocks noGrp="1"/>
          </p:cNvSpPr>
          <p:nvPr>
            <p:ph type="body" sz="quarter" idx="18"/>
          </p:nvPr>
        </p:nvSpPr>
        <p:spPr>
          <a:prstGeom prst="rect">
            <a:avLst/>
          </a:prstGeom>
        </p:spPr>
        <p:txBody>
          <a:bodyPr/>
          <a:lstStyle/>
          <a:p>
            <a:r>
              <a:rPr lang="en-US" b="1" dirty="0">
                <a:solidFill>
                  <a:schemeClr val="accent6"/>
                </a:solidFill>
                <a:latin typeface="PS TT Commons DemiBold" charset="0"/>
                <a:ea typeface="PS TT Commons DemiBold" charset="0"/>
                <a:cs typeface="PS TT Commons DemiBold" charset="0"/>
              </a:rPr>
              <a:t>Changes state and moves to the base case</a:t>
            </a:r>
          </a:p>
          <a:p>
            <a:r>
              <a:rPr lang="en-US" dirty="0"/>
              <a:t>Iterates to the next case or subdivides the problem</a:t>
            </a:r>
          </a:p>
        </p:txBody>
      </p:sp>
      <p:pic>
        <p:nvPicPr>
          <p:cNvPr id="25" name="Content Placeholder 8"/>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l="-5222" t="-5229" r="-5236" b="-5229"/>
          <a:stretch/>
        </p:blipFill>
        <p:spPr>
          <a:xfrm>
            <a:off x="1526342" y="2020359"/>
            <a:ext cx="1942649" cy="2438399"/>
          </a:xfrm>
        </p:spPr>
      </p:pic>
      <p:pic>
        <p:nvPicPr>
          <p:cNvPr id="27" name="Content Placeholder 10"/>
          <p:cNvPicPr>
            <a:picLocks noGrp="1" noChangeAspect="1"/>
          </p:cNvPicPr>
          <p:nvPr>
            <p:ph sz="quarter" idx="17"/>
          </p:nvPr>
        </p:nvPicPr>
        <p:blipFill rotWithShape="1">
          <a:blip r:embed="rId3">
            <a:extLst>
              <a:ext uri="{28A0092B-C50C-407E-A947-70E740481C1C}">
                <a14:useLocalDpi xmlns:a14="http://schemas.microsoft.com/office/drawing/2010/main" val="0"/>
              </a:ext>
            </a:extLst>
          </a:blip>
          <a:srcRect l="-12979" t="-12979" r="-12979" b="-12979"/>
          <a:stretch/>
        </p:blipFill>
        <p:spPr>
          <a:xfrm>
            <a:off x="4526533" y="2020359"/>
            <a:ext cx="3138935" cy="2438399"/>
          </a:xfrm>
          <a:prstGeom prst="rect">
            <a:avLst/>
          </a:prstGeom>
        </p:spPr>
      </p:pic>
      <p:pic>
        <p:nvPicPr>
          <p:cNvPr id="29" name="Content Placeholder 9"/>
          <p:cNvPicPr>
            <a:picLocks noGrp="1" noChangeAspect="1"/>
          </p:cNvPicPr>
          <p:nvPr>
            <p:ph sz="quarter" idx="15"/>
          </p:nvPr>
        </p:nvPicPr>
        <p:blipFill rotWithShape="1">
          <a:blip r:embed="rId4">
            <a:extLst>
              <a:ext uri="{28A0092B-C50C-407E-A947-70E740481C1C}">
                <a14:useLocalDpi xmlns:a14="http://schemas.microsoft.com/office/drawing/2010/main" val="0"/>
              </a:ext>
            </a:extLst>
          </a:blip>
          <a:srcRect l="-7837" t="-7832" r="-7826" b="-7832"/>
          <a:stretch/>
        </p:blipFill>
        <p:spPr>
          <a:xfrm>
            <a:off x="8475133" y="2020359"/>
            <a:ext cx="2438400" cy="2438400"/>
          </a:xfrm>
          <a:prstGeom prst="rect">
            <a:avLst/>
          </a:prstGeom>
        </p:spPr>
      </p:pic>
    </p:spTree>
    <p:extLst>
      <p:ext uri="{BB962C8B-B14F-4D97-AF65-F5344CB8AC3E}">
        <p14:creationId xmlns:p14="http://schemas.microsoft.com/office/powerpoint/2010/main" val="1632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6" grpId="0"/>
      <p:bldP spid="7" grpId="0" uiExpand="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Recursive functions in F# - explicit parameter and pattern match</a:t>
            </a:r>
          </a:p>
        </p:txBody>
      </p:sp>
      <p:sp>
        <p:nvSpPr>
          <p:cNvPr id="3" name="Content Placeholder 2"/>
          <p:cNvSpPr>
            <a:spLocks noGrp="1"/>
          </p:cNvSpPr>
          <p:nvPr>
            <p:ph type="body" sz="quarter" idx="18"/>
          </p:nvPr>
        </p:nvSpPr>
        <p:spPr>
          <a:prstGeom prst="rect">
            <a:avLst/>
          </a:prstGeom>
        </p:spPr>
        <p:txBody>
          <a:bodyPr/>
          <a:lstStyle/>
          <a:p>
            <a:r>
              <a:rPr lang="en-US" dirty="0"/>
              <a:t>Needs keyword </a:t>
            </a:r>
            <a:r>
              <a:rPr lang="en-US" i="1" dirty="0"/>
              <a:t>rec</a:t>
            </a:r>
            <a:r>
              <a:rPr lang="en-US" dirty="0"/>
              <a:t> applied – allows function to reference itself</a:t>
            </a:r>
          </a:p>
          <a:p>
            <a:r>
              <a:rPr lang="en-US" dirty="0"/>
              <a:t>Special format that can be used without explicit arguments when pattern matching</a:t>
            </a:r>
          </a:p>
          <a:p>
            <a:r>
              <a:rPr lang="en-US" dirty="0"/>
              <a:t>Base case returns a value</a:t>
            </a:r>
          </a:p>
          <a:p>
            <a:r>
              <a:rPr lang="en-US" dirty="0"/>
              <a:t>Recursive cases return modified state and make a recursive call with a smaller set of data</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length</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x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length </a:t>
            </a:r>
            <a:r>
              <a:rPr lang="en-US" b="0" dirty="0" err="1">
                <a:solidFill>
                  <a:srgbClr val="EEFFFF"/>
                </a:solidFill>
                <a:effectLst/>
                <a:latin typeface="Roboto Mono" panose="00000009000000000000" pitchFamily="49" charset="0"/>
                <a:ea typeface="Roboto Mono" panose="00000009000000000000" pitchFamily="49" charset="0"/>
              </a:rPr>
              <a:t>xs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length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99956771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Recursive functions in F# - implicit parameter and pattern match</a:t>
            </a:r>
          </a:p>
        </p:txBody>
      </p:sp>
      <p:sp>
        <p:nvSpPr>
          <p:cNvPr id="3" name="Content Placeholder 2"/>
          <p:cNvSpPr>
            <a:spLocks noGrp="1"/>
          </p:cNvSpPr>
          <p:nvPr>
            <p:ph type="body" sz="quarter" idx="18"/>
          </p:nvPr>
        </p:nvSpPr>
        <p:spPr>
          <a:prstGeom prst="rect">
            <a:avLst/>
          </a:prstGeom>
        </p:spPr>
        <p:txBody>
          <a:bodyPr/>
          <a:lstStyle/>
          <a:p>
            <a:r>
              <a:rPr lang="en-US" dirty="0"/>
              <a:t>Pattern is so common that parameter and match are removed and made implicit</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length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function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length </a:t>
            </a:r>
            <a:r>
              <a:rPr lang="en-US" b="0" dirty="0" err="1">
                <a:solidFill>
                  <a:srgbClr val="EEFFFF"/>
                </a:solidFill>
                <a:effectLst/>
                <a:latin typeface="Roboto Mono" panose="00000009000000000000" pitchFamily="49" charset="0"/>
                <a:ea typeface="Roboto Mono" panose="00000009000000000000" pitchFamily="49" charset="0"/>
              </a:rPr>
              <a:t>xs</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length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7754833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Tail recursive accumulator</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Does not kill stack on large collections</a:t>
            </a:r>
          </a:p>
          <a:p>
            <a:pPr>
              <a:spcAft>
                <a:spcPts val="600"/>
              </a:spcAft>
            </a:pPr>
            <a:r>
              <a:rPr lang="en-US" dirty="0"/>
              <a:t>Compiler optimizes the recursive call since return value is not required</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length</a:t>
            </a:r>
            <a:r>
              <a:rPr lang="en-US" b="0" dirty="0">
                <a:solidFill>
                  <a:srgbClr val="FF5370"/>
                </a:solidFill>
                <a:effectLst/>
                <a:latin typeface="Roboto Mono" panose="00000009000000000000" pitchFamily="49" charset="0"/>
                <a:ea typeface="Roboto Mono" panose="00000009000000000000" pitchFamily="49" charset="0"/>
              </a:rPr>
              <a:t> list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loop</a:t>
            </a:r>
            <a:r>
              <a:rPr lang="en-US" b="0" dirty="0">
                <a:solidFill>
                  <a:srgbClr val="FF5370"/>
                </a:solidFill>
                <a:effectLst/>
                <a:latin typeface="Roboto Mono" panose="00000009000000000000" pitchFamily="49" charset="0"/>
                <a:ea typeface="Roboto Mono" panose="00000009000000000000" pitchFamily="49" charset="0"/>
              </a:rPr>
              <a:t> list acc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list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head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tail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loop tail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acc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acc</a:t>
            </a:r>
          </a:p>
          <a:p>
            <a:r>
              <a:rPr lang="en-US" b="0" dirty="0">
                <a:solidFill>
                  <a:srgbClr val="EEFFFF"/>
                </a:solidFill>
                <a:effectLst/>
                <a:latin typeface="Roboto Mono" panose="00000009000000000000" pitchFamily="49" charset="0"/>
                <a:ea typeface="Roboto Mono" panose="00000009000000000000" pitchFamily="49" charset="0"/>
              </a:rPr>
              <a:t>   loop list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length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  // </a:t>
            </a:r>
            <a:r>
              <a:rPr lang="en-US" b="0" dirty="0" err="1">
                <a:solidFill>
                  <a:srgbClr val="C792EA"/>
                </a:solidFill>
                <a:effectLst/>
                <a:latin typeface="Roboto Mono" panose="00000009000000000000" pitchFamily="49" charset="0"/>
                <a:ea typeface="Roboto Mono" panose="00000009000000000000" pitchFamily="49" charset="0"/>
              </a:rPr>
              <a:t>val</a:t>
            </a:r>
            <a:r>
              <a:rPr lang="en-US" b="0" dirty="0">
                <a:solidFill>
                  <a:srgbClr val="C792EA"/>
                </a:solidFill>
                <a:effectLst/>
                <a:latin typeface="Roboto Mono" panose="00000009000000000000" pitchFamily="49" charset="0"/>
                <a:ea typeface="Roboto Mono" panose="00000009000000000000" pitchFamily="49" charset="0"/>
              </a:rPr>
              <a:t> it: int = 2</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839826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Pipelines</a:t>
            </a:r>
          </a:p>
        </p:txBody>
      </p:sp>
    </p:spTree>
    <p:extLst>
      <p:ext uri="{BB962C8B-B14F-4D97-AF65-F5344CB8AC3E}">
        <p14:creationId xmlns:p14="http://schemas.microsoft.com/office/powerpoint/2010/main" val="231458841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Function Pipelines</a:t>
            </a:r>
          </a:p>
        </p:txBody>
      </p:sp>
      <p:sp>
        <p:nvSpPr>
          <p:cNvPr id="3" name="Text Placeholder 2"/>
          <p:cNvSpPr>
            <a:spLocks noGrp="1"/>
          </p:cNvSpPr>
          <p:nvPr>
            <p:ph type="body" sz="quarter" idx="12"/>
          </p:nvPr>
        </p:nvSpPr>
        <p:spPr/>
        <p:txBody>
          <a:bodyPr/>
          <a:lstStyle/>
          <a:p>
            <a:r>
              <a:rPr lang="en-US" dirty="0"/>
              <a:t>Flowing data across functions</a:t>
            </a:r>
          </a:p>
        </p:txBody>
      </p:sp>
      <p:pic>
        <p:nvPicPr>
          <p:cNvPr id="3074" name="Picture 2">
            <a:extLst>
              <a:ext uri="{FF2B5EF4-FFF2-40B4-BE49-F238E27FC236}">
                <a16:creationId xmlns:a16="http://schemas.microsoft.com/office/drawing/2014/main" id="{8969932D-5FAE-4FF6-8148-D59070F19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52" y="240145"/>
            <a:ext cx="2584739" cy="355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7532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Pipe forward: |&gt;</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Symbol to the left of the pipe is applied to the function on the right as its first parameter</a:t>
            </a:r>
          </a:p>
          <a:p>
            <a:pPr>
              <a:spcAft>
                <a:spcPts val="600"/>
              </a:spcAft>
            </a:pPr>
            <a:r>
              <a:rPr lang="en-US" dirty="0"/>
              <a:t>Allows flow of data across multiple functions without needing intermediate variables</a:t>
            </a:r>
          </a:p>
          <a:p>
            <a:pPr>
              <a:spcAft>
                <a:spcPts val="600"/>
              </a:spcAft>
            </a:pPr>
            <a:r>
              <a:rPr lang="en-US" dirty="0"/>
              <a:t>Allows creation of very elegant code</a:t>
            </a:r>
          </a:p>
          <a:p>
            <a:pPr>
              <a:spcAft>
                <a:spcPts val="600"/>
              </a:spcAft>
            </a:pPr>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a:t>
            </a:r>
            <a:r>
              <a:rPr lang="en-US" b="0" dirty="0">
                <a:effectLst/>
                <a:latin typeface="Roboto Mono" panose="00000009000000000000" pitchFamily="49" charset="0"/>
                <a:ea typeface="Roboto Mono" panose="00000009000000000000" pitchFamily="49" charset="0"/>
              </a:rPr>
              <a:t>|&gt;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dirty="0">
                <a:latin typeface="Roboto Mono" panose="00000009000000000000" pitchFamily="49" charset="0"/>
                <a:ea typeface="Roboto Mono" panose="00000009000000000000" pitchFamily="49" charset="0"/>
              </a:rPr>
              <a:t>x f</a:t>
            </a:r>
            <a:r>
              <a:rPr lang="en-US" dirty="0">
                <a:solidFill>
                  <a:srgbClr val="C792EA"/>
                </a:solidFill>
                <a:latin typeface="Roboto Mono" panose="00000009000000000000" pitchFamily="49" charset="0"/>
                <a:ea typeface="Roboto Mono" panose="00000009000000000000" pitchFamily="49" charset="0"/>
              </a:rPr>
              <a:t> = </a:t>
            </a:r>
            <a:r>
              <a:rPr lang="en-US" dirty="0">
                <a:latin typeface="Roboto Mono" panose="00000009000000000000" pitchFamily="49" charset="0"/>
                <a:ea typeface="Roboto Mono" panose="00000009000000000000" pitchFamily="49" charset="0"/>
              </a:rPr>
              <a:t>f x</a:t>
            </a:r>
            <a:r>
              <a:rPr lang="en-US" b="0" dirty="0">
                <a:solidFill>
                  <a:srgbClr val="EEFFFF"/>
                </a:solidFill>
                <a:effectLst/>
                <a:latin typeface="Roboto Mono" panose="00000009000000000000" pitchFamily="49" charset="0"/>
                <a:ea typeface="Roboto Mono" panose="00000009000000000000" pitchFamily="49" charset="0"/>
              </a:rPr>
              <a:t>   </a:t>
            </a:r>
          </a:p>
        </p:txBody>
      </p:sp>
    </p:spTree>
    <p:extLst>
      <p:ext uri="{BB962C8B-B14F-4D97-AF65-F5344CB8AC3E}">
        <p14:creationId xmlns:p14="http://schemas.microsoft.com/office/powerpoint/2010/main" val="24363339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F# pattern implemented with forward pipes</a:t>
            </a:r>
          </a:p>
        </p:txBody>
      </p:sp>
      <p:sp>
        <p:nvSpPr>
          <p:cNvPr id="3" name="Content Placeholder 2"/>
          <p:cNvSpPr>
            <a:spLocks noGrp="1"/>
          </p:cNvSpPr>
          <p:nvPr>
            <p:ph type="body" sz="quarter" idx="18"/>
          </p:nvPr>
        </p:nvSpPr>
        <p:spPr>
          <a:prstGeom prst="rect">
            <a:avLst/>
          </a:prstGeom>
        </p:spPr>
        <p:txBody>
          <a:bodyPr/>
          <a:lstStyle/>
          <a:p>
            <a:r>
              <a:rPr lang="en-US" dirty="0"/>
              <a:t>filter – map -&gt; aggregate</a:t>
            </a:r>
          </a:p>
        </p:txBody>
      </p:sp>
      <p:sp>
        <p:nvSpPr>
          <p:cNvPr id="2" name="Text Placeholder 1"/>
          <p:cNvSpPr>
            <a:spLocks noGrp="1"/>
          </p:cNvSpPr>
          <p:nvPr>
            <p:ph type="body" sz="quarter" idx="10"/>
          </p:nvPr>
        </p:nvSpPr>
        <p:spPr/>
        <p:txBody>
          <a:bodyPr/>
          <a:lstStyle/>
          <a:p>
            <a:r>
              <a:rPr lang="nn-NO" b="0" dirty="0">
                <a:solidFill>
                  <a:srgbClr val="C792EA"/>
                </a:solidFill>
                <a:effectLst/>
                <a:latin typeface="Consolas" panose="020B0609020204030204" pitchFamily="49" charset="0"/>
              </a:rPr>
              <a:t>[1..4]</a:t>
            </a:r>
          </a:p>
          <a:p>
            <a:r>
              <a:rPr lang="nn-NO" b="0" dirty="0">
                <a:solidFill>
                  <a:srgbClr val="C792EA"/>
                </a:solidFill>
                <a:effectLst/>
                <a:latin typeface="Consolas" panose="020B0609020204030204" pitchFamily="49" charset="0"/>
              </a:rPr>
              <a:t>    |&gt; List.filter (fun i -&gt; i % 2 = 0)</a:t>
            </a:r>
          </a:p>
          <a:p>
            <a:r>
              <a:rPr lang="nn-NO" b="0" dirty="0">
                <a:solidFill>
                  <a:srgbClr val="C792EA"/>
                </a:solidFill>
                <a:effectLst/>
                <a:latin typeface="Consolas" panose="020B0609020204030204" pitchFamily="49" charset="0"/>
              </a:rPr>
              <a:t>    |&gt; List.map ((*) 2) // or List.map (fun i -&gt; i * 2)</a:t>
            </a:r>
          </a:p>
          <a:p>
            <a:r>
              <a:rPr lang="nn-NO" b="0" dirty="0">
                <a:solidFill>
                  <a:srgbClr val="C792EA"/>
                </a:solidFill>
                <a:effectLst/>
                <a:latin typeface="Consolas" panose="020B0609020204030204" pitchFamily="49" charset="0"/>
              </a:rPr>
              <a:t>    |&gt; List.sum</a:t>
            </a:r>
          </a:p>
        </p:txBody>
      </p:sp>
    </p:spTree>
    <p:extLst>
      <p:ext uri="{BB962C8B-B14F-4D97-AF65-F5344CB8AC3E}">
        <p14:creationId xmlns:p14="http://schemas.microsoft.com/office/powerpoint/2010/main" val="17386647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Similar C# / LINQ</a:t>
            </a:r>
          </a:p>
        </p:txBody>
      </p:sp>
      <p:sp>
        <p:nvSpPr>
          <p:cNvPr id="3" name="Content Placeholder 2"/>
          <p:cNvSpPr>
            <a:spLocks noGrp="1"/>
          </p:cNvSpPr>
          <p:nvPr>
            <p:ph type="body" sz="quarter" idx="18"/>
          </p:nvPr>
        </p:nvSpPr>
        <p:spPr>
          <a:prstGeom prst="rect">
            <a:avLst/>
          </a:prstGeom>
        </p:spPr>
        <p:txBody>
          <a:bodyPr/>
          <a:lstStyle/>
          <a:p>
            <a:r>
              <a:rPr lang="en-US" dirty="0"/>
              <a:t>Requires explicit coding of extension functions instead of a generic |&gt; operator / function</a:t>
            </a:r>
          </a:p>
        </p:txBody>
      </p:sp>
      <p:sp>
        <p:nvSpPr>
          <p:cNvPr id="2" name="Text Placeholder 1"/>
          <p:cNvSpPr>
            <a:spLocks noGrp="1"/>
          </p:cNvSpPr>
          <p:nvPr>
            <p:ph type="body" sz="quarter" idx="10"/>
          </p:nvPr>
        </p:nvSpPr>
        <p:spPr/>
        <p:txBody>
          <a:bodyPr/>
          <a:lstStyle/>
          <a:p>
            <a:r>
              <a:rPr lang="en-US" b="0" dirty="0" err="1">
                <a:solidFill>
                  <a:srgbClr val="EEFFFF"/>
                </a:solidFill>
                <a:effectLst/>
                <a:latin typeface="Consolas" panose="020B0609020204030204" pitchFamily="49" charset="0"/>
              </a:rPr>
              <a:t>Enumerable.Range</a:t>
            </a:r>
            <a:r>
              <a:rPr lang="en-US" b="0" dirty="0">
                <a:solidFill>
                  <a:srgbClr val="EEFFFF"/>
                </a:solidFill>
                <a:effectLst/>
                <a:latin typeface="Consolas" panose="020B0609020204030204" pitchFamily="49" charset="0"/>
              </a:rPr>
              <a:t>(1, 5)</a:t>
            </a:r>
          </a:p>
          <a:p>
            <a:r>
              <a:rPr lang="en-US" b="0" dirty="0">
                <a:solidFill>
                  <a:srgbClr val="EEFFFF"/>
                </a:solidFill>
                <a:effectLst/>
                <a:latin typeface="Consolas" panose="020B0609020204030204" pitchFamily="49" charset="0"/>
              </a:rPr>
              <a:t>	.Where(i =&gt; i % 2 ==0) // filter</a:t>
            </a:r>
          </a:p>
          <a:p>
            <a:r>
              <a:rPr lang="en-US" b="0" dirty="0">
                <a:solidFill>
                  <a:srgbClr val="EEFFFF"/>
                </a:solidFill>
                <a:effectLst/>
                <a:latin typeface="Consolas" panose="020B0609020204030204" pitchFamily="49" charset="0"/>
              </a:rPr>
              <a:t>	.Select(i =&gt; i * 2) // map</a:t>
            </a:r>
          </a:p>
          <a:p>
            <a:r>
              <a:rPr lang="en-US" b="0" dirty="0">
                <a:solidFill>
                  <a:srgbClr val="EEFFFF"/>
                </a:solidFill>
                <a:effectLst/>
                <a:latin typeface="Consolas" panose="020B0609020204030204" pitchFamily="49" charset="0"/>
              </a:rPr>
              <a:t>	.Sum(); // aggregate</a:t>
            </a:r>
          </a:p>
        </p:txBody>
      </p:sp>
    </p:spTree>
    <p:extLst>
      <p:ext uri="{BB962C8B-B14F-4D97-AF65-F5344CB8AC3E}">
        <p14:creationId xmlns:p14="http://schemas.microsoft.com/office/powerpoint/2010/main" val="192627065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Pipe backward: &lt;|</a:t>
            </a:r>
          </a:p>
        </p:txBody>
      </p:sp>
      <p:sp>
        <p:nvSpPr>
          <p:cNvPr id="3" name="Content Placeholder 2"/>
          <p:cNvSpPr>
            <a:spLocks noGrp="1"/>
          </p:cNvSpPr>
          <p:nvPr>
            <p:ph type="body" sz="quarter" idx="18"/>
          </p:nvPr>
        </p:nvSpPr>
        <p:spPr>
          <a:prstGeom prst="rect">
            <a:avLst/>
          </a:prstGeom>
        </p:spPr>
        <p:txBody>
          <a:bodyPr/>
          <a:lstStyle/>
          <a:p>
            <a:r>
              <a:rPr lang="en-US" dirty="0"/>
              <a:t>Applies item on the right as the first parameter of the function expression on the left</a:t>
            </a:r>
          </a:p>
          <a:p>
            <a:r>
              <a:rPr lang="en-US" dirty="0"/>
              <a:t>Useful to change associativity from left to right</a:t>
            </a:r>
          </a:p>
          <a:p>
            <a:r>
              <a:rPr lang="en-US" dirty="0"/>
              <a:t>And to get rid of parenthesis</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mymap</a:t>
            </a:r>
            <a:r>
              <a:rPr lang="en-US" b="0" dirty="0">
                <a:solidFill>
                  <a:srgbClr val="FF5370"/>
                </a:solidFill>
                <a:effectLst/>
                <a:latin typeface="Roboto Mono" panose="00000009000000000000" pitchFamily="49" charset="0"/>
                <a:ea typeface="Roboto Mono" panose="00000009000000000000" pitchFamily="49" charset="0"/>
              </a:rPr>
              <a:t> items mapper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List.map</a:t>
            </a:r>
            <a:r>
              <a:rPr lang="en-US" b="0" dirty="0">
                <a:solidFill>
                  <a:srgbClr val="EEFFFF"/>
                </a:solidFill>
                <a:effectLst/>
                <a:latin typeface="Roboto Mono" panose="00000009000000000000" pitchFamily="49" charset="0"/>
                <a:ea typeface="Roboto Mono" panose="00000009000000000000" pitchFamily="49" charset="0"/>
              </a:rPr>
              <a:t> mapper items</a:t>
            </a: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mymap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		// int list = [2; 4; 6]</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mymap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		// int list = [2; 4; 6]</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mymap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		// int list = [2; 4; 6]</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30727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
        <p:nvSpPr>
          <p:cNvPr id="12" name="Left Brace 11">
            <a:extLst>
              <a:ext uri="{FF2B5EF4-FFF2-40B4-BE49-F238E27FC236}">
                <a16:creationId xmlns:a16="http://schemas.microsoft.com/office/drawing/2014/main" id="{F8EE1614-E1B9-4ECD-91D3-B4F8119DCF60}"/>
              </a:ext>
            </a:extLst>
          </p:cNvPr>
          <p:cNvSpPr/>
          <p:nvPr/>
        </p:nvSpPr>
        <p:spPr>
          <a:xfrm rot="16200000">
            <a:off x="7227431" y="2619290"/>
            <a:ext cx="230245" cy="14833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13" name="TextBox 12">
            <a:extLst>
              <a:ext uri="{FF2B5EF4-FFF2-40B4-BE49-F238E27FC236}">
                <a16:creationId xmlns:a16="http://schemas.microsoft.com/office/drawing/2014/main" id="{6E4A1B80-5495-4183-AF48-B9B7FEC391B1}"/>
              </a:ext>
            </a:extLst>
          </p:cNvPr>
          <p:cNvSpPr txBox="1"/>
          <p:nvPr/>
        </p:nvSpPr>
        <p:spPr>
          <a:xfrm>
            <a:off x="6827131" y="3340797"/>
            <a:ext cx="609600" cy="609600"/>
          </a:xfrm>
          <a:prstGeom prst="rect">
            <a:avLst/>
          </a:prstGeom>
        </p:spPr>
        <p:txBody>
          <a:bodyPr vert="horz" wrap="none" lIns="0" tIns="21980" rIns="43959" bIns="21980" rtlCol="0" anchor="b" anchorCtr="0">
            <a:noAutofit/>
          </a:bodyPr>
          <a:lstStyle/>
          <a:p>
            <a:pPr marL="0" marR="0" lvl="0" indent="0" algn="l" defTabSz="293016" rtl="0" eaLnBrk="1" fontAlgn="auto" latinLnBrk="0" hangingPunct="1">
              <a:lnSpc>
                <a:spcPct val="85000"/>
              </a:lnSpc>
              <a:spcBef>
                <a:spcPct val="0"/>
              </a:spcBef>
              <a:spcAft>
                <a:spcPts val="0"/>
              </a:spcAft>
              <a:buClrTx/>
              <a:buSzTx/>
              <a:buFontTx/>
              <a:buNone/>
              <a:tabLst/>
              <a:defRPr/>
            </a:pPr>
            <a:r>
              <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Location</a:t>
            </a:r>
          </a:p>
        </p:txBody>
      </p:sp>
    </p:spTree>
    <p:extLst>
      <p:ext uri="{BB962C8B-B14F-4D97-AF65-F5344CB8AC3E}">
        <p14:creationId xmlns:p14="http://schemas.microsoft.com/office/powerpoint/2010/main" val="255845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Order Functions</a:t>
            </a:r>
          </a:p>
        </p:txBody>
      </p:sp>
    </p:spTree>
    <p:extLst>
      <p:ext uri="{BB962C8B-B14F-4D97-AF65-F5344CB8AC3E}">
        <p14:creationId xmlns:p14="http://schemas.microsoft.com/office/powerpoint/2010/main" val="24010324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Higher Order Functions</a:t>
            </a:r>
          </a:p>
        </p:txBody>
      </p:sp>
      <p:sp>
        <p:nvSpPr>
          <p:cNvPr id="3" name="Text Placeholder 2"/>
          <p:cNvSpPr>
            <a:spLocks noGrp="1"/>
          </p:cNvSpPr>
          <p:nvPr>
            <p:ph type="body" sz="quarter" idx="12"/>
          </p:nvPr>
        </p:nvSpPr>
        <p:spPr/>
        <p:txBody>
          <a:bodyPr/>
          <a:lstStyle/>
          <a:p>
            <a:r>
              <a:rPr lang="en-US" dirty="0"/>
              <a:t>Functions returning or being passed functions</a:t>
            </a:r>
          </a:p>
        </p:txBody>
      </p:sp>
      <p:pic>
        <p:nvPicPr>
          <p:cNvPr id="4098" name="Picture 2">
            <a:extLst>
              <a:ext uri="{FF2B5EF4-FFF2-40B4-BE49-F238E27FC236}">
                <a16:creationId xmlns:a16="http://schemas.microsoft.com/office/drawing/2014/main" id="{028F6C2E-5C05-4BA0-BDF5-B911767DC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718" y="407095"/>
            <a:ext cx="3614564" cy="3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9969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Higher order function</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First </a:t>
            </a:r>
            <a:r>
              <a:rPr lang="en-US" dirty="0" err="1"/>
              <a:t>arg</a:t>
            </a:r>
            <a:r>
              <a:rPr lang="en-US" dirty="0"/>
              <a:t> is a function, that takes a list, and returns a list</a:t>
            </a:r>
          </a:p>
          <a:p>
            <a:pPr>
              <a:spcAft>
                <a:spcPts val="600"/>
              </a:spcAft>
            </a:pPr>
            <a:r>
              <a:rPr lang="en-US" dirty="0"/>
              <a:t>Polymorphic function because of the generic parameters (parametric polymorphism)</a:t>
            </a:r>
          </a:p>
        </p:txBody>
      </p:sp>
      <p:sp>
        <p:nvSpPr>
          <p:cNvPr id="2" name="Text Placeholder 1"/>
          <p:cNvSpPr>
            <a:spLocks noGrp="1"/>
          </p:cNvSpPr>
          <p:nvPr>
            <p:ph type="body" sz="quarter" idx="10"/>
          </p:nvPr>
        </p:nvSpPr>
        <p:spPr/>
        <p:txBody>
          <a:bodyPr/>
          <a:lstStyle/>
          <a:p>
            <a:r>
              <a:rPr lang="en-US" dirty="0" err="1"/>
              <a:t>List.Map</a:t>
            </a:r>
            <a:br>
              <a:rPr lang="en-US" dirty="0"/>
            </a:br>
            <a:r>
              <a:rPr lang="en-US" dirty="0" err="1"/>
              <a:t>val</a:t>
            </a:r>
            <a:r>
              <a:rPr lang="en-US" dirty="0"/>
              <a:t> it: (('a -&gt; 'b) -&gt; 'a list -&gt; 'b list)</a:t>
            </a:r>
            <a:endParaRPr lang="fr-FR"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2256472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Higher Order Function</a:t>
            </a:r>
          </a:p>
        </p:txBody>
      </p:sp>
      <p:sp>
        <p:nvSpPr>
          <p:cNvPr id="2" name="Text Placeholder 1"/>
          <p:cNvSpPr>
            <a:spLocks noGrp="1"/>
          </p:cNvSpPr>
          <p:nvPr>
            <p:ph type="body" sz="quarter" idx="10"/>
          </p:nvPr>
        </p:nvSpPr>
        <p:spPr/>
        <p:txBody>
          <a:bodyPr/>
          <a:lstStyle/>
          <a:p>
            <a:r>
              <a:rPr lang="en-US" dirty="0"/>
              <a:t>A higher order function is a function that does at least one of the following:</a:t>
            </a:r>
          </a:p>
          <a:p>
            <a:pPr marL="342900" indent="-342900">
              <a:buFont typeface="Arial" panose="020B0604020202020204" pitchFamily="34" charset="0"/>
              <a:buChar char="•"/>
            </a:pPr>
            <a:r>
              <a:rPr lang="en-US" dirty="0"/>
              <a:t>takes one or more functions as arguments</a:t>
            </a:r>
          </a:p>
          <a:p>
            <a:pPr marL="342900" indent="-342900">
              <a:buFont typeface="Arial" panose="020B0604020202020204" pitchFamily="34" charset="0"/>
              <a:buChar char="•"/>
            </a:pPr>
            <a:r>
              <a:rPr lang="en-US" dirty="0"/>
              <a:t>returns a function as its result.</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https://en.wikipedia.org/wiki/Higher-order_function</a:t>
            </a:r>
          </a:p>
        </p:txBody>
      </p:sp>
    </p:spTree>
    <p:extLst>
      <p:ext uri="{BB962C8B-B14F-4D97-AF65-F5344CB8AC3E}">
        <p14:creationId xmlns:p14="http://schemas.microsoft.com/office/powerpoint/2010/main" val="333522066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Uses of Higher Order Functions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9000" y="2210491"/>
            <a:ext cx="3194852" cy="3089642"/>
          </a:xfrm>
          <a:prstGeom prst="rect">
            <a:avLst/>
          </a:prstGeom>
        </p:spPr>
      </p:pic>
      <p:sp>
        <p:nvSpPr>
          <p:cNvPr id="2" name="Text Placeholder 1"/>
          <p:cNvSpPr>
            <a:spLocks noGrp="1"/>
          </p:cNvSpPr>
          <p:nvPr>
            <p:ph type="body" sz="quarter" idx="10"/>
          </p:nvPr>
        </p:nvSpPr>
        <p:spPr>
          <a:prstGeom prst="rect">
            <a:avLst/>
          </a:prstGeom>
        </p:spPr>
        <p:txBody>
          <a:bodyPr/>
          <a:lstStyle/>
          <a:p>
            <a:r>
              <a:rPr lang="en-US" dirty="0"/>
              <a:t>Generic application of operations to each item in sets of data (maps, filters, …)</a:t>
            </a:r>
          </a:p>
          <a:p>
            <a:r>
              <a:rPr lang="en-US" dirty="0"/>
              <a:t>Folds</a:t>
            </a:r>
          </a:p>
          <a:p>
            <a:r>
              <a:rPr lang="en-US" dirty="0"/>
              <a:t>Composition</a:t>
            </a:r>
          </a:p>
          <a:p>
            <a:r>
              <a:rPr lang="en-US" dirty="0"/>
              <a:t>Callbacks</a:t>
            </a:r>
          </a:p>
          <a:p>
            <a:r>
              <a:rPr lang="en-US" dirty="0"/>
              <a:t>Inversion of control</a:t>
            </a:r>
          </a:p>
        </p:txBody>
      </p:sp>
    </p:spTree>
    <p:extLst>
      <p:ext uri="{BB962C8B-B14F-4D97-AF65-F5344CB8AC3E}">
        <p14:creationId xmlns:p14="http://schemas.microsoft.com/office/powerpoint/2010/main" val="9174429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Mapper</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map</a:t>
            </a:r>
            <a:r>
              <a:rPr lang="en-US" b="0" dirty="0">
                <a:solidFill>
                  <a:srgbClr val="FF5370"/>
                </a:solidFill>
                <a:effectLst/>
                <a:latin typeface="Roboto Mono" panose="00000009000000000000" pitchFamily="49" charset="0"/>
                <a:ea typeface="Roboto Mono" panose="00000009000000000000" pitchFamily="49" charset="0"/>
              </a:rPr>
              <a:t> mapper items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item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items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mapper item</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map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endParaRPr lang="en-US" dirty="0">
              <a:solidFill>
                <a:srgbClr val="EEFFFF"/>
              </a:solidFill>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list = [2; 4; 6]</a:t>
            </a:r>
          </a:p>
        </p:txBody>
      </p:sp>
    </p:spTree>
    <p:extLst>
      <p:ext uri="{BB962C8B-B14F-4D97-AF65-F5344CB8AC3E}">
        <p14:creationId xmlns:p14="http://schemas.microsoft.com/office/powerpoint/2010/main" val="416991982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Filter</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filter</a:t>
            </a:r>
            <a:r>
              <a:rPr lang="en-US" b="0" dirty="0">
                <a:solidFill>
                  <a:srgbClr val="FF5370"/>
                </a:solidFill>
                <a:effectLst/>
                <a:latin typeface="Roboto Mono" panose="00000009000000000000" pitchFamily="49" charset="0"/>
                <a:ea typeface="Roboto Mono" panose="00000009000000000000" pitchFamily="49" charset="0"/>
              </a:rPr>
              <a:t> f list acc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list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head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tail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f head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filter f tail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acc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head</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filter f tail acc</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acc</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filter2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list = [2; 4; 6]</a:t>
            </a:r>
          </a:p>
        </p:txBody>
      </p:sp>
    </p:spTree>
    <p:extLst>
      <p:ext uri="{BB962C8B-B14F-4D97-AF65-F5344CB8AC3E}">
        <p14:creationId xmlns:p14="http://schemas.microsoft.com/office/powerpoint/2010/main" val="135643162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Filter</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filter</a:t>
            </a:r>
            <a:r>
              <a:rPr lang="en-US" b="0" dirty="0">
                <a:solidFill>
                  <a:srgbClr val="FF5370"/>
                </a:solidFill>
                <a:effectLst/>
                <a:latin typeface="Roboto Mono" panose="00000009000000000000" pitchFamily="49" charset="0"/>
                <a:ea typeface="Roboto Mono" panose="00000009000000000000" pitchFamily="49" charset="0"/>
              </a:rPr>
              <a:t> f list acc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list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head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tail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f head </a:t>
            </a:r>
            <a:r>
              <a:rPr lang="en-US" b="0" i="1" dirty="0">
                <a:solidFill>
                  <a:srgbClr val="89DDFF"/>
                </a:solidFill>
                <a:effectLst/>
                <a:latin typeface="Roboto Mono" panose="00000009000000000000" pitchFamily="49" charset="0"/>
                <a:ea typeface="Roboto Mono" panose="00000009000000000000" pitchFamily="49" charset="0"/>
              </a:rPr>
              <a:t>then</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filter f tail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acc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head</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filter f tail acc</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acc</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filter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i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i %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list = [2; 4; 6]</a:t>
            </a:r>
          </a:p>
        </p:txBody>
      </p:sp>
    </p:spTree>
    <p:extLst>
      <p:ext uri="{BB962C8B-B14F-4D97-AF65-F5344CB8AC3E}">
        <p14:creationId xmlns:p14="http://schemas.microsoft.com/office/powerpoint/2010/main" val="52731665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Returning a function</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multiplyBy</a:t>
            </a:r>
            <a:r>
              <a:rPr lang="en-US" b="0" dirty="0">
                <a:solidFill>
                  <a:srgbClr val="FF5370"/>
                </a:solidFill>
                <a:effectLst/>
                <a:latin typeface="Roboto Mono" panose="00000009000000000000" pitchFamily="49" charset="0"/>
                <a:ea typeface="Roboto Mono" panose="00000009000000000000" pitchFamily="49" charset="0"/>
              </a:rPr>
              <a:t> multiplier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result</a:t>
            </a:r>
            <a:r>
              <a:rPr lang="en-US" b="0" dirty="0">
                <a:solidFill>
                  <a:srgbClr val="FF5370"/>
                </a:solidFill>
                <a:effectLst/>
                <a:latin typeface="Roboto Mono" panose="00000009000000000000" pitchFamily="49" charset="0"/>
                <a:ea typeface="Roboto Mono" panose="00000009000000000000" pitchFamily="49" charset="0"/>
              </a:rPr>
              <a:t> num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multiplier</a:t>
            </a:r>
          </a:p>
          <a:p>
            <a:r>
              <a:rPr lang="en-US" b="0" dirty="0">
                <a:solidFill>
                  <a:srgbClr val="EEFFFF"/>
                </a:solidFill>
                <a:effectLst/>
                <a:latin typeface="Roboto Mono" panose="00000009000000000000" pitchFamily="49" charset="0"/>
                <a:ea typeface="Roboto Mono" panose="00000009000000000000" pitchFamily="49" charset="0"/>
              </a:rPr>
              <a:t>    result</a:t>
            </a: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or shorter</a:t>
            </a:r>
          </a:p>
          <a:p>
            <a:endParaRPr lang="en-US" dirty="0">
              <a:solidFill>
                <a:srgbClr val="EEFFFF"/>
              </a:solidFill>
              <a:latin typeface="Roboto Mono" panose="00000009000000000000" pitchFamily="49" charset="0"/>
              <a:ea typeface="Roboto Mono" panose="00000009000000000000" pitchFamily="49" charset="0"/>
            </a:endParaRPr>
          </a:p>
          <a:p>
            <a:r>
              <a:rPr lang="pt-BR" b="0" dirty="0">
                <a:solidFill>
                  <a:srgbClr val="C792EA"/>
                </a:solidFill>
                <a:effectLst/>
                <a:latin typeface="Roboto Mono" panose="00000009000000000000" pitchFamily="49" charset="0"/>
                <a:ea typeface="Roboto Mono" panose="00000009000000000000" pitchFamily="49" charset="0"/>
              </a:rPr>
              <a:t>let</a:t>
            </a:r>
            <a:r>
              <a:rPr lang="pt-BR" b="0" dirty="0">
                <a:solidFill>
                  <a:srgbClr val="EEFFFF"/>
                </a:solidFill>
                <a:effectLst/>
                <a:latin typeface="Roboto Mono" panose="00000009000000000000" pitchFamily="49" charset="0"/>
                <a:ea typeface="Roboto Mono" panose="00000009000000000000" pitchFamily="49" charset="0"/>
              </a:rPr>
              <a:t> multiplyBy</a:t>
            </a:r>
            <a:r>
              <a:rPr lang="pt-BR" b="0" dirty="0">
                <a:solidFill>
                  <a:srgbClr val="FF5370"/>
                </a:solidFill>
                <a:effectLst/>
                <a:latin typeface="Roboto Mono" panose="00000009000000000000" pitchFamily="49" charset="0"/>
                <a:ea typeface="Roboto Mono" panose="00000009000000000000" pitchFamily="49" charset="0"/>
              </a:rPr>
              <a:t> multiplier </a:t>
            </a:r>
            <a:r>
              <a:rPr lang="pt-BR" b="0" dirty="0">
                <a:solidFill>
                  <a:srgbClr val="C792EA"/>
                </a:solidFill>
                <a:effectLst/>
                <a:latin typeface="Roboto Mono" panose="00000009000000000000" pitchFamily="49" charset="0"/>
                <a:ea typeface="Roboto Mono" panose="00000009000000000000" pitchFamily="49" charset="0"/>
              </a:rPr>
              <a:t>=</a:t>
            </a:r>
            <a:endParaRPr lang="pt-BR" b="0" dirty="0">
              <a:solidFill>
                <a:srgbClr val="EEFFFF"/>
              </a:solidFill>
              <a:effectLst/>
              <a:latin typeface="Roboto Mono" panose="00000009000000000000" pitchFamily="49" charset="0"/>
              <a:ea typeface="Roboto Mono" panose="00000009000000000000" pitchFamily="49" charset="0"/>
            </a:endParaRPr>
          </a:p>
          <a:p>
            <a:r>
              <a:rPr lang="pt-BR" b="0" dirty="0">
                <a:solidFill>
                  <a:srgbClr val="EEFFFF"/>
                </a:solidFill>
                <a:effectLst/>
                <a:latin typeface="Roboto Mono" panose="00000009000000000000" pitchFamily="49" charset="0"/>
                <a:ea typeface="Roboto Mono" panose="00000009000000000000" pitchFamily="49" charset="0"/>
              </a:rPr>
              <a:t>    </a:t>
            </a:r>
            <a:r>
              <a:rPr lang="pt-BR" b="0" dirty="0">
                <a:solidFill>
                  <a:srgbClr val="C792EA"/>
                </a:solidFill>
                <a:effectLst/>
                <a:latin typeface="Roboto Mono" panose="00000009000000000000" pitchFamily="49" charset="0"/>
                <a:ea typeface="Roboto Mono" panose="00000009000000000000" pitchFamily="49" charset="0"/>
              </a:rPr>
              <a:t>fun</a:t>
            </a:r>
            <a:r>
              <a:rPr lang="pt-BR" b="0" dirty="0">
                <a:solidFill>
                  <a:srgbClr val="FF5370"/>
                </a:solidFill>
                <a:effectLst/>
                <a:latin typeface="Roboto Mono" panose="00000009000000000000" pitchFamily="49" charset="0"/>
                <a:ea typeface="Roboto Mono" panose="00000009000000000000" pitchFamily="49" charset="0"/>
              </a:rPr>
              <a:t> num </a:t>
            </a:r>
            <a:r>
              <a:rPr lang="pt-BR" b="0" dirty="0">
                <a:solidFill>
                  <a:srgbClr val="C792EA"/>
                </a:solidFill>
                <a:effectLst/>
                <a:latin typeface="Roboto Mono" panose="00000009000000000000" pitchFamily="49" charset="0"/>
                <a:ea typeface="Roboto Mono" panose="00000009000000000000" pitchFamily="49" charset="0"/>
              </a:rPr>
              <a:t>-&gt;</a:t>
            </a:r>
            <a:r>
              <a:rPr lang="pt-BR" b="0" dirty="0">
                <a:solidFill>
                  <a:srgbClr val="EEFFFF"/>
                </a:solidFill>
                <a:effectLst/>
                <a:latin typeface="Roboto Mono" panose="00000009000000000000" pitchFamily="49" charset="0"/>
                <a:ea typeface="Roboto Mono" panose="00000009000000000000" pitchFamily="49" charset="0"/>
              </a:rPr>
              <a:t> num </a:t>
            </a:r>
            <a:r>
              <a:rPr lang="pt-BR" b="0" dirty="0">
                <a:solidFill>
                  <a:srgbClr val="C792EA"/>
                </a:solidFill>
                <a:effectLst/>
                <a:latin typeface="Roboto Mono" panose="00000009000000000000" pitchFamily="49" charset="0"/>
                <a:ea typeface="Roboto Mono" panose="00000009000000000000" pitchFamily="49" charset="0"/>
              </a:rPr>
              <a:t>*</a:t>
            </a:r>
            <a:r>
              <a:rPr lang="pt-BR" b="0" dirty="0">
                <a:solidFill>
                  <a:srgbClr val="EEFFFF"/>
                </a:solidFill>
                <a:effectLst/>
                <a:latin typeface="Roboto Mono" panose="00000009000000000000" pitchFamily="49" charset="0"/>
                <a:ea typeface="Roboto Mono" panose="00000009000000000000" pitchFamily="49" charset="0"/>
              </a:rPr>
              <a:t> multiplier</a:t>
            </a:r>
          </a:p>
          <a:p>
            <a:br>
              <a:rPr lang="pt-BR"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multiplyBy3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multiplyBy</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solidFill>
                <a:srgbClr val="EEFFFF"/>
              </a:solidFill>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multiplyBy3 </a:t>
            </a:r>
            <a:r>
              <a:rPr lang="en-US" b="0" dirty="0">
                <a:solidFill>
                  <a:srgbClr val="F78C6C"/>
                </a:solidFill>
                <a:effectLst/>
                <a:latin typeface="Roboto Mono" panose="00000009000000000000" pitchFamily="49" charset="0"/>
                <a:ea typeface="Roboto Mono" panose="00000009000000000000" pitchFamily="49" charset="0"/>
              </a:rPr>
              <a:t>10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30</a:t>
            </a:r>
          </a:p>
        </p:txBody>
      </p:sp>
    </p:spTree>
    <p:extLst>
      <p:ext uri="{BB962C8B-B14F-4D97-AF65-F5344CB8AC3E}">
        <p14:creationId xmlns:p14="http://schemas.microsoft.com/office/powerpoint/2010/main" val="20581468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Composition</a:t>
            </a:r>
          </a:p>
        </p:txBody>
      </p:sp>
    </p:spTree>
    <p:extLst>
      <p:ext uri="{BB962C8B-B14F-4D97-AF65-F5344CB8AC3E}">
        <p14:creationId xmlns:p14="http://schemas.microsoft.com/office/powerpoint/2010/main" val="347874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sp>
        <p:nvSpPr>
          <p:cNvPr id="14" name="Left Brace 13">
            <a:extLst>
              <a:ext uri="{FF2B5EF4-FFF2-40B4-BE49-F238E27FC236}">
                <a16:creationId xmlns:a16="http://schemas.microsoft.com/office/drawing/2014/main" id="{DCF71E97-D1B9-4D61-AA1F-1FCFBF13ED8B}"/>
              </a:ext>
            </a:extLst>
          </p:cNvPr>
          <p:cNvSpPr/>
          <p:nvPr/>
        </p:nvSpPr>
        <p:spPr>
          <a:xfrm rot="5400000">
            <a:off x="8467400" y="2314868"/>
            <a:ext cx="230246" cy="860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PS TT Commons DemiBold"/>
              <a:ea typeface="+mn-ea"/>
              <a:cs typeface="+mn-cs"/>
            </a:endParaRPr>
          </a:p>
        </p:txBody>
      </p:sp>
      <p:sp>
        <p:nvSpPr>
          <p:cNvPr id="15" name="TextBox 14">
            <a:extLst>
              <a:ext uri="{FF2B5EF4-FFF2-40B4-BE49-F238E27FC236}">
                <a16:creationId xmlns:a16="http://schemas.microsoft.com/office/drawing/2014/main" id="{FCD51133-8140-4F5E-99F8-61E20DD9AD83}"/>
              </a:ext>
            </a:extLst>
          </p:cNvPr>
          <p:cNvSpPr txBox="1"/>
          <p:nvPr/>
        </p:nvSpPr>
        <p:spPr>
          <a:xfrm>
            <a:off x="8038183" y="1969332"/>
            <a:ext cx="609600" cy="609600"/>
          </a:xfrm>
          <a:prstGeom prst="rect">
            <a:avLst/>
          </a:prstGeom>
        </p:spPr>
        <p:txBody>
          <a:bodyPr vert="horz" wrap="none" lIns="0" tIns="21980" rIns="43959" bIns="21980" rtlCol="0" anchor="b" anchorCtr="0">
            <a:noAutofit/>
          </a:bodyPr>
          <a:lstStyle/>
          <a:p>
            <a:pPr marL="0" marR="0" lvl="0" indent="0" algn="l" defTabSz="293016" rtl="0" eaLnBrk="1" fontAlgn="auto" latinLnBrk="0" hangingPunct="1">
              <a:lnSpc>
                <a:spcPct val="85000"/>
              </a:lnSpc>
              <a:spcBef>
                <a:spcPct val="0"/>
              </a:spcBef>
              <a:spcAft>
                <a:spcPts val="0"/>
              </a:spcAft>
              <a:buClrTx/>
              <a:buSzTx/>
              <a:buFontTx/>
              <a:buNone/>
              <a:tabLst/>
              <a:defRPr/>
            </a:pPr>
            <a:r>
              <a:rPr kumimoji="0" lang="en-US" sz="235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Use F#!</a:t>
            </a:r>
          </a:p>
        </p:txBody>
      </p:sp>
    </p:spTree>
    <p:extLst>
      <p:ext uri="{BB962C8B-B14F-4D97-AF65-F5344CB8AC3E}">
        <p14:creationId xmlns:p14="http://schemas.microsoft.com/office/powerpoint/2010/main" val="35443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8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Function Composition</a:t>
            </a:r>
          </a:p>
        </p:txBody>
      </p:sp>
      <p:sp>
        <p:nvSpPr>
          <p:cNvPr id="3" name="Text Placeholder 2"/>
          <p:cNvSpPr>
            <a:spLocks noGrp="1"/>
          </p:cNvSpPr>
          <p:nvPr>
            <p:ph type="body" sz="quarter" idx="12"/>
          </p:nvPr>
        </p:nvSpPr>
        <p:spPr/>
        <p:txBody>
          <a:bodyPr/>
          <a:lstStyle/>
          <a:p>
            <a:r>
              <a:rPr lang="en-US" dirty="0"/>
              <a:t>Alternative to pipelines</a:t>
            </a:r>
          </a:p>
        </p:txBody>
      </p:sp>
      <p:pic>
        <p:nvPicPr>
          <p:cNvPr id="5122" name="Picture 2">
            <a:extLst>
              <a:ext uri="{FF2B5EF4-FFF2-40B4-BE49-F238E27FC236}">
                <a16:creationId xmlns:a16="http://schemas.microsoft.com/office/drawing/2014/main" id="{B988DBCE-5716-4AFD-8919-F306009A0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136" y="471055"/>
            <a:ext cx="3331728"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521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Composite Functions</a:t>
            </a:r>
          </a:p>
        </p:txBody>
      </p:sp>
      <p:pic>
        <p:nvPicPr>
          <p:cNvPr id="2050" name="Picture 2">
            <a:extLst>
              <a:ext uri="{FF2B5EF4-FFF2-40B4-BE49-F238E27FC236}">
                <a16:creationId xmlns:a16="http://schemas.microsoft.com/office/drawing/2014/main" id="{A5F77DAD-1042-436A-BD82-D9CB4C09F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950" y="1586132"/>
            <a:ext cx="2624715" cy="39108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9FD6B2-77C8-4A56-9F1D-32033896C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574" y="1473591"/>
            <a:ext cx="3440841" cy="41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868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Function Composition</a:t>
            </a:r>
          </a:p>
        </p:txBody>
      </p:sp>
      <p:sp>
        <p:nvSpPr>
          <p:cNvPr id="3" name="Text Placeholder 2"/>
          <p:cNvSpPr>
            <a:spLocks noGrp="1"/>
          </p:cNvSpPr>
          <p:nvPr>
            <p:ph type="body" sz="quarter" idx="12"/>
          </p:nvPr>
        </p:nvSpPr>
        <p:spPr/>
        <p:txBody>
          <a:bodyPr/>
          <a:lstStyle/>
          <a:p>
            <a:r>
              <a:rPr lang="en-US" dirty="0"/>
              <a:t>Alternative to pipelines</a:t>
            </a:r>
          </a:p>
        </p:txBody>
      </p:sp>
      <p:sp>
        <p:nvSpPr>
          <p:cNvPr id="5" name="Text Placeholder 3">
            <a:extLst>
              <a:ext uri="{FF2B5EF4-FFF2-40B4-BE49-F238E27FC236}">
                <a16:creationId xmlns:a16="http://schemas.microsoft.com/office/drawing/2014/main" id="{44497BE8-396E-4BF4-BB1B-6BB9EFFA1A09}"/>
              </a:ext>
            </a:extLst>
          </p:cNvPr>
          <p:cNvSpPr txBox="1">
            <a:spLocks/>
          </p:cNvSpPr>
          <p:nvPr/>
        </p:nvSpPr>
        <p:spPr>
          <a:xfrm>
            <a:off x="1108891" y="1829072"/>
            <a:ext cx="9974217" cy="742949"/>
          </a:xfrm>
          <a:prstGeom prst="rect">
            <a:avLst/>
          </a:prstGeom>
        </p:spPr>
        <p:txBody>
          <a:bodyPr vert="horz" lIns="91440" tIns="45720" rIns="91440" bIns="45720" rtlCol="0" anchor="ctr">
            <a:noAutofit/>
          </a:bodyPr>
          <a:lstStyle>
            <a:lvl1pPr marL="0" marR="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sz="4000" b="0" i="0" kern="1200">
                <a:solidFill>
                  <a:schemeClr val="bg1"/>
                </a:solidFill>
                <a:latin typeface="+mj-lt"/>
                <a:ea typeface="PS TT Commons" charset="0"/>
                <a:cs typeface="PS TT Commons"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endParaRPr kumimoji="0" lang="en-US" sz="4000" b="0" i="1" u="none" strike="noStrike" kern="1200" cap="none" spc="0" normalizeH="0" baseline="0" noProof="0" dirty="0">
              <a:ln>
                <a:noFill/>
              </a:ln>
              <a:solidFill>
                <a:srgbClr val="FFFFFF"/>
              </a:solidFill>
              <a:effectLst/>
              <a:uLnTx/>
              <a:uFillTx/>
              <a:latin typeface="PS TT Commons Light"/>
            </a:endParaRPr>
          </a:p>
          <a:p>
            <a:pPr marL="0" marR="0" lvl="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4000" b="0" i="1" u="none" strike="noStrike" kern="1200" cap="none" spc="0" normalizeH="0" baseline="0" noProof="0" dirty="0">
                <a:ln>
                  <a:noFill/>
                </a:ln>
                <a:solidFill>
                  <a:srgbClr val="FFFFFF"/>
                </a:solidFill>
                <a:effectLst/>
                <a:uLnTx/>
                <a:uFillTx/>
                <a:latin typeface="PS TT Commons Light"/>
              </a:rPr>
              <a:t>h(x) = f(g(x))</a:t>
            </a:r>
          </a:p>
        </p:txBody>
      </p:sp>
    </p:spTree>
    <p:extLst>
      <p:ext uri="{BB962C8B-B14F-4D97-AF65-F5344CB8AC3E}">
        <p14:creationId xmlns:p14="http://schemas.microsoft.com/office/powerpoint/2010/main" val="203306165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Composition with &gt;&gt; and &lt;&lt;</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times2</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add1thenTimes2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add1 </a:t>
            </a:r>
            <a:r>
              <a:rPr lang="en-US" b="0" dirty="0">
                <a:solidFill>
                  <a:srgbClr val="C792EA"/>
                </a:solidFill>
                <a:effectLst/>
                <a:latin typeface="Roboto Mono" panose="00000009000000000000" pitchFamily="49" charset="0"/>
                <a:ea typeface="Roboto Mono" panose="00000009000000000000" pitchFamily="49" charset="0"/>
              </a:rPr>
              <a:t>&gt;&gt;</a:t>
            </a:r>
            <a:r>
              <a:rPr lang="en-US" b="0" dirty="0">
                <a:solidFill>
                  <a:srgbClr val="EEFFFF"/>
                </a:solidFill>
                <a:effectLst/>
                <a:latin typeface="Roboto Mono" panose="00000009000000000000" pitchFamily="49" charset="0"/>
                <a:ea typeface="Roboto Mono" panose="00000009000000000000" pitchFamily="49" charset="0"/>
              </a:rPr>
              <a:t> times2</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times2thenAdd1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add1 &lt;&lt; times2</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add1thenTimes2 </a:t>
            </a:r>
            <a:r>
              <a:rPr lang="en-US" b="0" dirty="0">
                <a:solidFill>
                  <a:srgbClr val="F78C6C"/>
                </a:solidFill>
                <a:effectLst/>
                <a:latin typeface="Roboto Mono" panose="00000009000000000000" pitchFamily="49" charset="0"/>
                <a:ea typeface="Roboto Mono" panose="00000009000000000000" pitchFamily="49" charset="0"/>
              </a:rPr>
              <a:t>5</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12</a:t>
            </a: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times2thenAdd1 </a:t>
            </a:r>
            <a:r>
              <a:rPr lang="en-US" b="0" dirty="0">
                <a:solidFill>
                  <a:schemeClr val="accent1"/>
                </a:solidFill>
                <a:effectLst/>
                <a:latin typeface="Roboto Mono" panose="00000009000000000000" pitchFamily="49" charset="0"/>
                <a:ea typeface="Roboto Mono" panose="00000009000000000000" pitchFamily="49" charset="0"/>
              </a:rPr>
              <a:t>5</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11</a:t>
            </a:r>
            <a:endParaRPr lang="en-US" b="1" dirty="0">
              <a:solidFill>
                <a:schemeClr val="accent1"/>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9900094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Composition with &lt;&lt;</a:t>
            </a:r>
          </a:p>
        </p:txBody>
      </p:sp>
      <p:sp>
        <p:nvSpPr>
          <p:cNvPr id="3" name="Content Placeholder 2"/>
          <p:cNvSpPr>
            <a:spLocks noGrp="1"/>
          </p:cNvSpPr>
          <p:nvPr>
            <p:ph type="body" sz="quarter" idx="18"/>
          </p:nvPr>
        </p:nvSpPr>
        <p:spPr>
          <a:prstGeom prst="rect">
            <a:avLst/>
          </a:prstGeom>
        </p:spPr>
        <p:txBody>
          <a:bodyPr/>
          <a:lstStyle/>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times2</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add1thenTimes2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add1 </a:t>
            </a:r>
            <a:r>
              <a:rPr lang="en-US" b="0" dirty="0">
                <a:solidFill>
                  <a:srgbClr val="C792EA"/>
                </a:solidFill>
                <a:effectLst/>
                <a:latin typeface="Roboto Mono" panose="00000009000000000000" pitchFamily="49" charset="0"/>
                <a:ea typeface="Roboto Mono" panose="00000009000000000000" pitchFamily="49" charset="0"/>
              </a:rPr>
              <a:t>&gt;&gt;</a:t>
            </a:r>
            <a:r>
              <a:rPr lang="en-US" b="0" dirty="0">
                <a:solidFill>
                  <a:srgbClr val="EEFFFF"/>
                </a:solidFill>
                <a:effectLst/>
                <a:latin typeface="Roboto Mono" panose="00000009000000000000" pitchFamily="49" charset="0"/>
                <a:ea typeface="Roboto Mono" panose="00000009000000000000" pitchFamily="49" charset="0"/>
              </a:rPr>
              <a:t> times2</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add1thenTimes2 </a:t>
            </a:r>
            <a:r>
              <a:rPr lang="en-US" b="0" dirty="0">
                <a:solidFill>
                  <a:srgbClr val="F78C6C"/>
                </a:solidFill>
                <a:effectLst/>
                <a:latin typeface="Roboto Mono" panose="00000009000000000000" pitchFamily="49" charset="0"/>
                <a:ea typeface="Roboto Mono" panose="00000009000000000000" pitchFamily="49" charset="0"/>
              </a:rPr>
              <a:t>5</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12</a:t>
            </a:r>
          </a:p>
        </p:txBody>
      </p:sp>
    </p:spTree>
    <p:extLst>
      <p:ext uri="{BB962C8B-B14F-4D97-AF65-F5344CB8AC3E}">
        <p14:creationId xmlns:p14="http://schemas.microsoft.com/office/powerpoint/2010/main" val="30271467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Equivalency with pipelines</a:t>
            </a:r>
          </a:p>
        </p:txBody>
      </p:sp>
      <p:sp>
        <p:nvSpPr>
          <p:cNvPr id="3" name="Content Placeholder 2"/>
          <p:cNvSpPr>
            <a:spLocks noGrp="1"/>
          </p:cNvSpPr>
          <p:nvPr>
            <p:ph type="body" sz="quarter" idx="18"/>
          </p:nvPr>
        </p:nvSpPr>
        <p:spPr>
          <a:prstGeom prst="rect">
            <a:avLst/>
          </a:prstGeom>
        </p:spPr>
        <p:txBody>
          <a:bodyPr/>
          <a:lstStyle/>
          <a:p>
            <a:r>
              <a:rPr lang="en-US" dirty="0"/>
              <a:t>Or maybe not so much</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add1thenTimes2_forwardPipe</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add1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times2</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add1thenTimes2</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forwardPipe </a:t>
            </a:r>
            <a:r>
              <a:rPr lang="en-US" b="0" dirty="0">
                <a:solidFill>
                  <a:srgbClr val="F78C6C"/>
                </a:solidFill>
                <a:effectLst/>
                <a:latin typeface="Roboto Mono" panose="00000009000000000000" pitchFamily="49" charset="0"/>
                <a:ea typeface="Roboto Mono" panose="00000009000000000000" pitchFamily="49" charset="0"/>
              </a:rPr>
              <a:t>5</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12</a:t>
            </a:r>
          </a:p>
        </p:txBody>
      </p:sp>
    </p:spTree>
    <p:extLst>
      <p:ext uri="{BB962C8B-B14F-4D97-AF65-F5344CB8AC3E}">
        <p14:creationId xmlns:p14="http://schemas.microsoft.com/office/powerpoint/2010/main" val="137153283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Design Patterns</a:t>
            </a:r>
          </a:p>
        </p:txBody>
      </p:sp>
    </p:spTree>
    <p:extLst>
      <p:ext uri="{BB962C8B-B14F-4D97-AF65-F5344CB8AC3E}">
        <p14:creationId xmlns:p14="http://schemas.microsoft.com/office/powerpoint/2010/main" val="28760781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Design Patterns</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Maps and Folds</a:t>
            </a:r>
          </a:p>
          <a:p>
            <a:r>
              <a:rPr lang="en-US" dirty="0"/>
              <a:t>Higher-order functions that apply a given function argument to a set of elements</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Combinators</a:t>
            </a:r>
          </a:p>
          <a:p>
            <a:r>
              <a:rPr lang="en-US" dirty="0"/>
              <a:t>Higher-order functions that compose applications of other functions</a:t>
            </a:r>
          </a:p>
        </p:txBody>
      </p:sp>
    </p:spTree>
    <p:extLst>
      <p:ext uri="{BB962C8B-B14F-4D97-AF65-F5344CB8AC3E}">
        <p14:creationId xmlns:p14="http://schemas.microsoft.com/office/powerpoint/2010/main" val="54522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26689-AF73-4326-9FF7-0115F4DF0F20}"/>
              </a:ext>
            </a:extLst>
          </p:cNvPr>
          <p:cNvSpPr>
            <a:spLocks noGrp="1"/>
          </p:cNvSpPr>
          <p:nvPr>
            <p:ph type="title"/>
          </p:nvPr>
        </p:nvSpPr>
        <p:spPr/>
        <p:txBody>
          <a:bodyPr/>
          <a:lstStyle/>
          <a:p>
            <a:r>
              <a:rPr lang="en-US" dirty="0"/>
              <a:t>Map</a:t>
            </a:r>
          </a:p>
        </p:txBody>
      </p:sp>
      <p:sp>
        <p:nvSpPr>
          <p:cNvPr id="6" name="Text Placeholder 5">
            <a:extLst>
              <a:ext uri="{FF2B5EF4-FFF2-40B4-BE49-F238E27FC236}">
                <a16:creationId xmlns:a16="http://schemas.microsoft.com/office/drawing/2014/main" id="{F6DBA421-BA4B-418F-A404-4E4E3022477A}"/>
              </a:ext>
            </a:extLst>
          </p:cNvPr>
          <p:cNvSpPr>
            <a:spLocks noGrp="1"/>
          </p:cNvSpPr>
          <p:nvPr>
            <p:ph type="body" sz="quarter" idx="10"/>
          </p:nvPr>
        </p:nvSpPr>
        <p:spPr/>
        <p:txBody>
          <a:bodyPr/>
          <a:lstStyle/>
          <a:p>
            <a:r>
              <a:rPr lang="en-US" dirty="0"/>
              <a:t>Higher-order function that applies a given function to a set of elements in order to create a new set of elements.</a:t>
            </a:r>
          </a:p>
        </p:txBody>
      </p:sp>
      <p:sp>
        <p:nvSpPr>
          <p:cNvPr id="7" name="Text Placeholder 6">
            <a:extLst>
              <a:ext uri="{FF2B5EF4-FFF2-40B4-BE49-F238E27FC236}">
                <a16:creationId xmlns:a16="http://schemas.microsoft.com/office/drawing/2014/main" id="{0E7484DE-A636-4DE8-8B5C-533B93518C9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9956713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26689-AF73-4326-9FF7-0115F4DF0F20}"/>
              </a:ext>
            </a:extLst>
          </p:cNvPr>
          <p:cNvSpPr>
            <a:spLocks noGrp="1"/>
          </p:cNvSpPr>
          <p:nvPr>
            <p:ph type="title"/>
          </p:nvPr>
        </p:nvSpPr>
        <p:spPr/>
        <p:txBody>
          <a:bodyPr/>
          <a:lstStyle/>
          <a:p>
            <a:r>
              <a:rPr lang="en-US" dirty="0"/>
              <a:t>Fold</a:t>
            </a:r>
          </a:p>
        </p:txBody>
      </p:sp>
      <p:sp>
        <p:nvSpPr>
          <p:cNvPr id="6" name="Text Placeholder 5">
            <a:extLst>
              <a:ext uri="{FF2B5EF4-FFF2-40B4-BE49-F238E27FC236}">
                <a16:creationId xmlns:a16="http://schemas.microsoft.com/office/drawing/2014/main" id="{F6DBA421-BA4B-418F-A404-4E4E3022477A}"/>
              </a:ext>
            </a:extLst>
          </p:cNvPr>
          <p:cNvSpPr>
            <a:spLocks noGrp="1"/>
          </p:cNvSpPr>
          <p:nvPr>
            <p:ph type="body" sz="quarter" idx="10"/>
          </p:nvPr>
        </p:nvSpPr>
        <p:spPr/>
        <p:txBody>
          <a:bodyPr/>
          <a:lstStyle/>
          <a:p>
            <a:r>
              <a:rPr lang="en-US" dirty="0"/>
              <a:t>Higher-order function that applies a given function argument to a set of elements to accumulate a result.</a:t>
            </a:r>
          </a:p>
        </p:txBody>
      </p:sp>
      <p:sp>
        <p:nvSpPr>
          <p:cNvPr id="7" name="Text Placeholder 6">
            <a:extLst>
              <a:ext uri="{FF2B5EF4-FFF2-40B4-BE49-F238E27FC236}">
                <a16:creationId xmlns:a16="http://schemas.microsoft.com/office/drawing/2014/main" id="{0E7484DE-A636-4DE8-8B5C-533B93518C9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71764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64413" y="2907296"/>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new console -n fsharp1 -o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src</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/fsharp1 -lang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p>
        </p:txBody>
      </p:sp>
      <p:pic>
        <p:nvPicPr>
          <p:cNvPr id="4" name="Picture 3">
            <a:extLst>
              <a:ext uri="{FF2B5EF4-FFF2-40B4-BE49-F238E27FC236}">
                <a16:creationId xmlns:a16="http://schemas.microsoft.com/office/drawing/2014/main" id="{F0E51846-405E-42C3-A72B-9D0F39564DF5}"/>
              </a:ext>
            </a:extLst>
          </p:cNvPr>
          <p:cNvPicPr>
            <a:picLocks noChangeAspect="1"/>
          </p:cNvPicPr>
          <p:nvPr/>
        </p:nvPicPr>
        <p:blipFill>
          <a:blip r:embed="rId2"/>
          <a:stretch>
            <a:fillRect/>
          </a:stretch>
        </p:blipFill>
        <p:spPr>
          <a:xfrm>
            <a:off x="3609115" y="3429000"/>
            <a:ext cx="4973771" cy="1949285"/>
          </a:xfrm>
          <a:prstGeom prst="rect">
            <a:avLst/>
          </a:prstGeom>
        </p:spPr>
      </p:pic>
    </p:spTree>
    <p:extLst>
      <p:ext uri="{BB962C8B-B14F-4D97-AF65-F5344CB8AC3E}">
        <p14:creationId xmlns:p14="http://schemas.microsoft.com/office/powerpoint/2010/main" val="45972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Folds</a:t>
            </a:r>
          </a:p>
        </p:txBody>
      </p:sp>
    </p:spTree>
    <p:extLst>
      <p:ext uri="{BB962C8B-B14F-4D97-AF65-F5344CB8AC3E}">
        <p14:creationId xmlns:p14="http://schemas.microsoft.com/office/powerpoint/2010/main" val="73427965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Fold</a:t>
            </a:r>
          </a:p>
        </p:txBody>
      </p:sp>
      <p:sp>
        <p:nvSpPr>
          <p:cNvPr id="2" name="Text Placeholder 1"/>
          <p:cNvSpPr>
            <a:spLocks noGrp="1"/>
          </p:cNvSpPr>
          <p:nvPr>
            <p:ph type="body" sz="quarter" idx="10"/>
          </p:nvPr>
        </p:nvSpPr>
        <p:spPr/>
        <p:txBody>
          <a:bodyPr/>
          <a:lstStyle/>
          <a:p>
            <a:r>
              <a:rPr lang="en-US" dirty="0"/>
              <a:t>A class of higher order functions that analyze a recursive data structure through the use of a combining operation, recombine the results of recursively processing its constituent parts, building up a return value.</a:t>
            </a:r>
          </a:p>
        </p:txBody>
      </p:sp>
      <p:sp>
        <p:nvSpPr>
          <p:cNvPr id="5" name="Text Placeholder 4"/>
          <p:cNvSpPr>
            <a:spLocks noGrp="1"/>
          </p:cNvSpPr>
          <p:nvPr>
            <p:ph type="body" sz="quarter" idx="12"/>
          </p:nvPr>
        </p:nvSpPr>
        <p:spPr>
          <a:xfrm>
            <a:off x="1077384" y="6309360"/>
            <a:ext cx="10037657" cy="425450"/>
          </a:xfrm>
        </p:spPr>
        <p:txBody>
          <a:bodyPr/>
          <a:lstStyle/>
          <a:p>
            <a:r>
              <a:rPr lang="en-US" dirty="0">
                <a:hlinkClick r:id="rId2"/>
              </a:rPr>
              <a:t>Fold (higher-order function) - Wikipedia</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8088873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Folds</a:t>
            </a:r>
          </a:p>
        </p:txBody>
      </p:sp>
      <p:sp>
        <p:nvSpPr>
          <p:cNvPr id="3" name="Text Placeholder 2"/>
          <p:cNvSpPr>
            <a:spLocks noGrp="1"/>
          </p:cNvSpPr>
          <p:nvPr>
            <p:ph type="body" sz="quarter" idx="12"/>
          </p:nvPr>
        </p:nvSpPr>
        <p:spPr/>
        <p:txBody>
          <a:bodyPr/>
          <a:lstStyle/>
          <a:p>
            <a:r>
              <a:rPr lang="en-US" dirty="0"/>
              <a:t>Aggregate computation on a collection that requires an accumulator to calculate</a:t>
            </a:r>
          </a:p>
        </p:txBody>
      </p:sp>
      <p:pic>
        <p:nvPicPr>
          <p:cNvPr id="15362" name="Picture 2">
            <a:extLst>
              <a:ext uri="{FF2B5EF4-FFF2-40B4-BE49-F238E27FC236}">
                <a16:creationId xmlns:a16="http://schemas.microsoft.com/office/drawing/2014/main" id="{C66F7507-41EF-4AAC-8CDC-8A14EE602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129" y="864349"/>
            <a:ext cx="3069045" cy="256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9949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Folds</a:t>
            </a:r>
          </a:p>
        </p:txBody>
      </p:sp>
      <p:sp>
        <p:nvSpPr>
          <p:cNvPr id="2" name="Text Placeholder 1"/>
          <p:cNvSpPr>
            <a:spLocks noGrp="1"/>
          </p:cNvSpPr>
          <p:nvPr>
            <p:ph type="body" sz="quarter" idx="10"/>
          </p:nvPr>
        </p:nvSpPr>
        <p:spPr>
          <a:prstGeom prst="rect">
            <a:avLst/>
          </a:prstGeom>
        </p:spPr>
        <p:txBody>
          <a:bodyPr/>
          <a:lstStyle/>
          <a:p>
            <a:r>
              <a:rPr lang="en-US" dirty="0"/>
              <a:t>Initialize an accumulator</a:t>
            </a:r>
          </a:p>
          <a:p>
            <a:r>
              <a:rPr lang="en-US" dirty="0"/>
              <a:t>Iterate across items in a collection</a:t>
            </a:r>
          </a:p>
          <a:p>
            <a:r>
              <a:rPr lang="en-US" dirty="0"/>
              <a:t>Modify accumulator based on each item</a:t>
            </a:r>
          </a:p>
          <a:p>
            <a:r>
              <a:rPr lang="en-US" dirty="0"/>
              <a:t>Return the accumulator as a result</a:t>
            </a:r>
          </a:p>
        </p:txBody>
      </p:sp>
      <p:pic>
        <p:nvPicPr>
          <p:cNvPr id="13314" name="Picture 2">
            <a:extLst>
              <a:ext uri="{FF2B5EF4-FFF2-40B4-BE49-F238E27FC236}">
                <a16:creationId xmlns:a16="http://schemas.microsoft.com/office/drawing/2014/main" id="{68F79BF7-1581-472A-9EFE-54D44D3B329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440036"/>
            <a:ext cx="3497263" cy="292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65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0ECBC2-509D-416F-9603-BDDDF4E7FC05}"/>
              </a:ext>
            </a:extLst>
          </p:cNvPr>
          <p:cNvSpPr>
            <a:spLocks noGrp="1"/>
          </p:cNvSpPr>
          <p:nvPr>
            <p:ph type="title"/>
          </p:nvPr>
        </p:nvSpPr>
        <p:spPr/>
        <p:txBody>
          <a:bodyPr/>
          <a:lstStyle/>
          <a:p>
            <a:r>
              <a:rPr lang="en-US" dirty="0"/>
              <a:t>Example Folds</a:t>
            </a:r>
          </a:p>
        </p:txBody>
      </p:sp>
      <p:sp>
        <p:nvSpPr>
          <p:cNvPr id="7" name="Content Placeholder 6">
            <a:extLst>
              <a:ext uri="{FF2B5EF4-FFF2-40B4-BE49-F238E27FC236}">
                <a16:creationId xmlns:a16="http://schemas.microsoft.com/office/drawing/2014/main" id="{C4083AA9-E0F9-4B50-9343-ED3BB8A8E210}"/>
              </a:ext>
            </a:extLst>
          </p:cNvPr>
          <p:cNvSpPr>
            <a:spLocks noGrp="1"/>
          </p:cNvSpPr>
          <p:nvPr>
            <p:ph sz="quarter" idx="11"/>
          </p:nvPr>
        </p:nvSpPr>
        <p:spPr/>
        <p:txBody>
          <a:bodyPr/>
          <a:lstStyle/>
          <a:p>
            <a:r>
              <a:rPr lang="en-US" dirty="0"/>
              <a:t>Average</a:t>
            </a:r>
          </a:p>
        </p:txBody>
      </p:sp>
      <p:sp>
        <p:nvSpPr>
          <p:cNvPr id="6" name="Content Placeholder 5">
            <a:extLst>
              <a:ext uri="{FF2B5EF4-FFF2-40B4-BE49-F238E27FC236}">
                <a16:creationId xmlns:a16="http://schemas.microsoft.com/office/drawing/2014/main" id="{DABFEBF4-2A75-4530-A6A1-E1D3E56B7582}"/>
              </a:ext>
            </a:extLst>
          </p:cNvPr>
          <p:cNvSpPr>
            <a:spLocks noGrp="1"/>
          </p:cNvSpPr>
          <p:nvPr>
            <p:ph sz="quarter" idx="10"/>
          </p:nvPr>
        </p:nvSpPr>
        <p:spPr/>
        <p:txBody>
          <a:bodyPr/>
          <a:lstStyle/>
          <a:p>
            <a:r>
              <a:rPr lang="en-US" dirty="0"/>
              <a:t>Sum</a:t>
            </a:r>
          </a:p>
        </p:txBody>
      </p:sp>
      <p:sp>
        <p:nvSpPr>
          <p:cNvPr id="9" name="Content Placeholder 8">
            <a:extLst>
              <a:ext uri="{FF2B5EF4-FFF2-40B4-BE49-F238E27FC236}">
                <a16:creationId xmlns:a16="http://schemas.microsoft.com/office/drawing/2014/main" id="{40960F16-9083-4908-8EF6-BCC33A75E822}"/>
              </a:ext>
            </a:extLst>
          </p:cNvPr>
          <p:cNvSpPr>
            <a:spLocks noGrp="1"/>
          </p:cNvSpPr>
          <p:nvPr>
            <p:ph sz="quarter" idx="12"/>
          </p:nvPr>
        </p:nvSpPr>
        <p:spPr/>
        <p:txBody>
          <a:bodyPr/>
          <a:lstStyle/>
          <a:p>
            <a:r>
              <a:rPr lang="en-US" dirty="0"/>
              <a:t>Count</a:t>
            </a:r>
          </a:p>
        </p:txBody>
      </p:sp>
    </p:spTree>
    <p:extLst>
      <p:ext uri="{BB962C8B-B14F-4D97-AF65-F5344CB8AC3E}">
        <p14:creationId xmlns:p14="http://schemas.microsoft.com/office/powerpoint/2010/main" val="326662753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Imperative sum “fold”</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Works fine</a:t>
            </a:r>
          </a:p>
          <a:p>
            <a:pPr>
              <a:spcAft>
                <a:spcPts val="600"/>
              </a:spcAft>
            </a:pPr>
            <a:r>
              <a:rPr lang="en-US" dirty="0"/>
              <a:t>But we can do better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sumImperative</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 mutable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 </a:t>
            </a:r>
            <a:r>
              <a:rPr lang="en-US" b="0" dirty="0">
                <a:solidFill>
                  <a:schemeClr val="bg2">
                    <a:lumMod val="90000"/>
                  </a:schemeClr>
                </a:solidFill>
                <a:effectLst/>
                <a:latin typeface="Roboto Mono" panose="00000009000000000000" pitchFamily="49" charset="0"/>
                <a:ea typeface="Roboto Mono" panose="00000009000000000000" pitchFamily="49" charset="0"/>
              </a:rPr>
              <a:t>// empty accumulator</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item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items </a:t>
            </a:r>
            <a:r>
              <a:rPr lang="en-US" b="0" i="1" dirty="0">
                <a:solidFill>
                  <a:srgbClr val="89DDFF"/>
                </a:solidFill>
                <a:effectLst/>
                <a:latin typeface="Roboto Mono" panose="00000009000000000000" pitchFamily="49" charset="0"/>
                <a:ea typeface="Roboto Mono" panose="00000009000000000000" pitchFamily="49" charset="0"/>
              </a:rPr>
              <a:t>do</a:t>
            </a:r>
            <a:r>
              <a:rPr lang="en-US" b="0" dirty="0">
                <a:solidFill>
                  <a:srgbClr val="EEFFFF"/>
                </a:solidFill>
                <a:effectLst/>
                <a:latin typeface="Roboto Mono" panose="00000009000000000000" pitchFamily="49" charset="0"/>
                <a:ea typeface="Roboto Mono" panose="00000009000000000000" pitchFamily="49" charset="0"/>
              </a:rPr>
              <a:t> // go through every item</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item // update accumulator</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EEFFFF"/>
                </a:solidFill>
                <a:effectLst/>
                <a:latin typeface="Roboto Mono" panose="00000009000000000000" pitchFamily="49" charset="0"/>
                <a:ea typeface="Roboto Mono" panose="00000009000000000000" pitchFamily="49" charset="0"/>
              </a:rPr>
              <a:t> // return accumulator</a:t>
            </a:r>
          </a:p>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sumImperative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55</a:t>
            </a:r>
          </a:p>
        </p:txBody>
      </p:sp>
    </p:spTree>
    <p:extLst>
      <p:ext uri="{BB962C8B-B14F-4D97-AF65-F5344CB8AC3E}">
        <p14:creationId xmlns:p14="http://schemas.microsoft.com/office/powerpoint/2010/main" val="380108222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Recursive sum “fold”</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Is a nice derivation</a:t>
            </a:r>
          </a:p>
          <a:p>
            <a:pPr>
              <a:spcAft>
                <a:spcPts val="600"/>
              </a:spcAft>
            </a:pPr>
            <a:r>
              <a:rPr lang="en-US" dirty="0"/>
              <a:t>But subject to error: must remember to pass 0 as the initial accumulator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sum</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err="1">
                <a:solidFill>
                  <a:srgbClr val="FF5370"/>
                </a:solidFill>
                <a:effectLst/>
                <a:latin typeface="Roboto Mono" panose="00000009000000000000" pitchFamily="49" charset="0"/>
                <a:ea typeface="Roboto Mono" panose="00000009000000000000" pitchFamily="49" charset="0"/>
              </a:rPr>
              <a:t>accum</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items </a:t>
            </a:r>
            <a:r>
              <a:rPr lang="en-US" b="0" i="1" dirty="0">
                <a:solidFill>
                  <a:srgbClr val="89DDFF"/>
                </a:solidFill>
                <a:effectLst/>
                <a:latin typeface="Roboto Mono" panose="00000009000000000000" pitchFamily="49" charset="0"/>
                <a:ea typeface="Roboto Mono" panose="00000009000000000000" pitchFamily="49" charset="0"/>
              </a:rPr>
              <a:t>with</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sum 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sum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55</a:t>
            </a:r>
          </a:p>
        </p:txBody>
      </p:sp>
    </p:spTree>
    <p:extLst>
      <p:ext uri="{BB962C8B-B14F-4D97-AF65-F5344CB8AC3E}">
        <p14:creationId xmlns:p14="http://schemas.microsoft.com/office/powerpoint/2010/main" val="15910030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Better recursive sum “fold”</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r>
              <a:rPr lang="en-US" dirty="0"/>
              <a:t>Better signature as there is no need to pass an initial accumulator</a:t>
            </a:r>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sum</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 rec</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internalRecursiveSum</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err="1">
                <a:solidFill>
                  <a:srgbClr val="FF5370"/>
                </a:solidFill>
                <a:effectLst/>
                <a:latin typeface="Roboto Mono" panose="00000009000000000000" pitchFamily="49" charset="0"/>
                <a:ea typeface="Roboto Mono" panose="00000009000000000000" pitchFamily="49" charset="0"/>
              </a:rPr>
              <a:t>accum</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items </a:t>
            </a:r>
            <a:r>
              <a:rPr lang="en-US" b="0" i="1" dirty="0">
                <a:solidFill>
                  <a:srgbClr val="89DDFF"/>
                </a:solidFill>
                <a:effectLst/>
                <a:latin typeface="Roboto Mono" panose="00000009000000000000" pitchFamily="49" charset="0"/>
                <a:ea typeface="Roboto Mono" panose="00000009000000000000" pitchFamily="49" charset="0"/>
              </a:rPr>
              <a:t>with</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internalRecursiveSum</a:t>
            </a:r>
            <a:r>
              <a:rPr lang="en-US" b="0" dirty="0">
                <a:solidFill>
                  <a:srgbClr val="EEFFFF"/>
                </a:solidFill>
                <a:effectLst/>
                <a:latin typeface="Roboto Mono" panose="00000009000000000000" pitchFamily="49" charset="0"/>
                <a:ea typeface="Roboto Mono" panose="00000009000000000000" pitchFamily="49" charset="0"/>
              </a:rPr>
              <a:t> 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accum</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internalRecursiveSum</a:t>
            </a:r>
            <a:r>
              <a:rPr lang="en-US" b="0" dirty="0">
                <a:solidFill>
                  <a:srgbClr val="EEFFFF"/>
                </a:solidFill>
                <a:effectLst/>
                <a:latin typeface="Roboto Mono" panose="00000009000000000000" pitchFamily="49" charset="0"/>
                <a:ea typeface="Roboto Mono" panose="00000009000000000000" pitchFamily="49" charset="0"/>
              </a:rPr>
              <a:t> items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sum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dirty="0">
              <a:solidFill>
                <a:srgbClr val="EEFFFF"/>
              </a:solidFill>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55</a:t>
            </a:r>
          </a:p>
        </p:txBody>
      </p:sp>
    </p:spTree>
    <p:extLst>
      <p:ext uri="{BB962C8B-B14F-4D97-AF65-F5344CB8AC3E}">
        <p14:creationId xmlns:p14="http://schemas.microsoft.com/office/powerpoint/2010/main" val="13469037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563CDA-B994-426D-9109-600C9102D10E}"/>
              </a:ext>
            </a:extLst>
          </p:cNvPr>
          <p:cNvSpPr>
            <a:spLocks noGrp="1"/>
          </p:cNvSpPr>
          <p:nvPr>
            <p:ph type="title"/>
          </p:nvPr>
        </p:nvSpPr>
        <p:spPr/>
        <p:txBody>
          <a:bodyPr/>
          <a:lstStyle/>
          <a:p>
            <a:r>
              <a:rPr lang="en-US" dirty="0"/>
              <a:t>F# gives us a better way</a:t>
            </a:r>
          </a:p>
        </p:txBody>
      </p:sp>
    </p:spTree>
    <p:extLst>
      <p:ext uri="{BB962C8B-B14F-4D97-AF65-F5344CB8AC3E}">
        <p14:creationId xmlns:p14="http://schemas.microsoft.com/office/powerpoint/2010/main" val="39038944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E25BE7-A8E9-4BE6-B9D8-F1E5C240ADEA}"/>
              </a:ext>
            </a:extLst>
          </p:cNvPr>
          <p:cNvSpPr>
            <a:spLocks noGrp="1"/>
          </p:cNvSpPr>
          <p:nvPr>
            <p:ph type="body" sz="quarter" idx="10"/>
          </p:nvPr>
        </p:nvSpPr>
        <p:spPr/>
        <p:txBody>
          <a:bodyPr/>
          <a:lstStyle/>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sum</a:t>
            </a:r>
            <a:r>
              <a:rPr lang="en-US" b="0" dirty="0">
                <a:solidFill>
                  <a:srgbClr val="FF5370"/>
                </a:solidFill>
                <a:effectLst/>
                <a:latin typeface="Consolas" panose="020B0609020204030204" pitchFamily="49" charset="0"/>
              </a:rPr>
              <a:t> items </a:t>
            </a:r>
            <a:r>
              <a:rPr lang="en-US" b="0" dirty="0">
                <a:solidFill>
                  <a:srgbClr val="C792EA"/>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Seq.fold</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(fun</a:t>
            </a:r>
            <a:r>
              <a:rPr lang="en-US" b="0" dirty="0">
                <a:solidFill>
                  <a:srgbClr val="FF5370"/>
                </a:solidFill>
                <a:effectLst/>
                <a:latin typeface="Consolas" panose="020B0609020204030204" pitchFamily="49" charset="0"/>
              </a:rPr>
              <a:t> state item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state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item</a:t>
            </a:r>
            <a:r>
              <a:rPr lang="en-US" b="0" dirty="0">
                <a:solidFill>
                  <a:srgbClr val="C792EA"/>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0</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items</a:t>
            </a:r>
          </a:p>
          <a:p>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sum</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a:t>
            </a:r>
            <a:r>
              <a:rPr lang="en-US" b="0" dirty="0">
                <a:solidFill>
                  <a:srgbClr val="F78C6C"/>
                </a:solidFill>
                <a:effectLst/>
                <a:latin typeface="Consolas" panose="020B0609020204030204" pitchFamily="49" charset="0"/>
              </a:rPr>
              <a:t>10</a:t>
            </a:r>
            <a:r>
              <a:rPr lang="en-US" b="0" dirty="0">
                <a:solidFill>
                  <a:srgbClr val="C792EA"/>
                </a:solidFill>
                <a:effectLst/>
                <a:latin typeface="Consolas" panose="020B0609020204030204" pitchFamily="49" charset="0"/>
              </a:rPr>
              <a:t>]</a:t>
            </a:r>
          </a:p>
          <a:p>
            <a:r>
              <a:rPr lang="en-US" b="0" dirty="0" err="1">
                <a:solidFill>
                  <a:srgbClr val="EEFFFF"/>
                </a:solidFill>
                <a:effectLst/>
                <a:latin typeface="Consolas" panose="020B0609020204030204" pitchFamily="49" charset="0"/>
              </a:rPr>
              <a:t>val</a:t>
            </a:r>
            <a:r>
              <a:rPr lang="en-US" b="0" dirty="0">
                <a:solidFill>
                  <a:srgbClr val="EEFFFF"/>
                </a:solidFill>
                <a:effectLst/>
                <a:latin typeface="Consolas" panose="020B0609020204030204" pitchFamily="49" charset="0"/>
              </a:rPr>
              <a:t> it: int = 55</a:t>
            </a:r>
          </a:p>
          <a:p>
            <a:endParaRPr lang="en-US" dirty="0"/>
          </a:p>
        </p:txBody>
      </p:sp>
      <p:sp>
        <p:nvSpPr>
          <p:cNvPr id="4" name="Text Placeholder 3">
            <a:extLst>
              <a:ext uri="{FF2B5EF4-FFF2-40B4-BE49-F238E27FC236}">
                <a16:creationId xmlns:a16="http://schemas.microsoft.com/office/drawing/2014/main" id="{F866B589-B9C6-4232-B670-941325EEA6A0}"/>
              </a:ext>
            </a:extLst>
          </p:cNvPr>
          <p:cNvSpPr>
            <a:spLocks noGrp="1"/>
          </p:cNvSpPr>
          <p:nvPr>
            <p:ph type="body" sz="quarter" idx="18"/>
          </p:nvPr>
        </p:nvSpPr>
        <p:spPr/>
        <p:txBody>
          <a:bodyPr/>
          <a:lstStyle/>
          <a:p>
            <a:endParaRPr lang="en-US" sz="900" dirty="0"/>
          </a:p>
          <a:p>
            <a:r>
              <a:rPr lang="en-US" dirty="0"/>
              <a:t>Start a fold</a:t>
            </a:r>
          </a:p>
          <a:p>
            <a:r>
              <a:rPr lang="en-US" dirty="0"/>
              <a:t>Receives current state and the next item</a:t>
            </a:r>
          </a:p>
          <a:p>
            <a:r>
              <a:rPr lang="en-US" dirty="0"/>
              <a:t>Initial state</a:t>
            </a:r>
          </a:p>
          <a:p>
            <a:r>
              <a:rPr lang="en-US" dirty="0"/>
              <a:t>Input collection</a:t>
            </a:r>
          </a:p>
        </p:txBody>
      </p:sp>
    </p:spTree>
    <p:extLst>
      <p:ext uri="{BB962C8B-B14F-4D97-AF65-F5344CB8AC3E}">
        <p14:creationId xmlns:p14="http://schemas.microsoft.com/office/powerpoint/2010/main" val="384979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spTree>
    <p:extLst>
      <p:ext uri="{BB962C8B-B14F-4D97-AF65-F5344CB8AC3E}">
        <p14:creationId xmlns:p14="http://schemas.microsoft.com/office/powerpoint/2010/main" val="4058063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 Project Structure</a:t>
            </a:r>
          </a:p>
        </p:txBody>
      </p:sp>
      <p:pic>
        <p:nvPicPr>
          <p:cNvPr id="6" name="Picture 5">
            <a:extLst>
              <a:ext uri="{FF2B5EF4-FFF2-40B4-BE49-F238E27FC236}">
                <a16:creationId xmlns:a16="http://schemas.microsoft.com/office/drawing/2014/main" id="{EAC5CBA7-F47A-4612-8641-858C91949858}"/>
              </a:ext>
            </a:extLst>
          </p:cNvPr>
          <p:cNvPicPr>
            <a:picLocks noChangeAspect="1"/>
          </p:cNvPicPr>
          <p:nvPr/>
        </p:nvPicPr>
        <p:blipFill>
          <a:blip r:embed="rId2"/>
          <a:stretch>
            <a:fillRect/>
          </a:stretch>
        </p:blipFill>
        <p:spPr>
          <a:xfrm>
            <a:off x="3347044" y="2568087"/>
            <a:ext cx="5497912" cy="1721827"/>
          </a:xfrm>
          <a:prstGeom prst="rect">
            <a:avLst/>
          </a:prstGeom>
        </p:spPr>
      </p:pic>
    </p:spTree>
    <p:extLst>
      <p:ext uri="{BB962C8B-B14F-4D97-AF65-F5344CB8AC3E}">
        <p14:creationId xmlns:p14="http://schemas.microsoft.com/office/powerpoint/2010/main" val="25361157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306B01-4BA8-4851-BABE-726460D9DF80}"/>
              </a:ext>
            </a:extLst>
          </p:cNvPr>
          <p:cNvSpPr>
            <a:spLocks noGrp="1"/>
          </p:cNvSpPr>
          <p:nvPr>
            <p:ph type="title"/>
          </p:nvPr>
        </p:nvSpPr>
        <p:spPr/>
        <p:txBody>
          <a:bodyPr/>
          <a:lstStyle/>
          <a:p>
            <a:r>
              <a:rPr lang="en-US" dirty="0"/>
              <a:t>Fold Calculating a Sum</a:t>
            </a:r>
          </a:p>
        </p:txBody>
      </p:sp>
      <p:sp>
        <p:nvSpPr>
          <p:cNvPr id="3" name="Text Placeholder 2">
            <a:extLst>
              <a:ext uri="{FF2B5EF4-FFF2-40B4-BE49-F238E27FC236}">
                <a16:creationId xmlns:a16="http://schemas.microsoft.com/office/drawing/2014/main" id="{52E25BE7-A8E9-4BE6-B9D8-F1E5C240ADEA}"/>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Seq.fold</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state item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newState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state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item</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Current state: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C3E88D"/>
                </a:solidFill>
                <a:effectLst/>
                <a:latin typeface="Roboto Mono" panose="00000009000000000000" pitchFamily="49" charset="0"/>
                <a:ea typeface="Roboto Mono" panose="00000009000000000000" pitchFamily="49" charset="0"/>
              </a:rPr>
              <a:t>, item: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C3E88D"/>
                </a:solidFill>
                <a:effectLst/>
                <a:latin typeface="Roboto Mono" panose="00000009000000000000" pitchFamily="49" charset="0"/>
                <a:ea typeface="Roboto Mono" panose="00000009000000000000" pitchFamily="49" charset="0"/>
              </a:rPr>
              <a:t>, new state: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chemeClr val="bg1">
                    <a:lumMod val="95000"/>
                  </a:schemeClr>
                </a:solidFill>
                <a:effectLst/>
                <a:latin typeface="Roboto Mono" panose="00000009000000000000" pitchFamily="49" charset="0"/>
                <a:ea typeface="Roboto Mono" panose="00000009000000000000" pitchFamily="49" charset="0"/>
              </a:rPr>
              <a:t>state item </a:t>
            </a:r>
            <a:r>
              <a:rPr lang="en-US" b="0" dirty="0" err="1">
                <a:solidFill>
                  <a:schemeClr val="bg1">
                    <a:lumMod val="95000"/>
                  </a:schemeClr>
                </a:solidFill>
                <a:effectLst/>
                <a:latin typeface="Roboto Mono" panose="00000009000000000000" pitchFamily="49" charset="0"/>
                <a:ea typeface="Roboto Mono" panose="00000009000000000000" pitchFamily="49" charset="0"/>
              </a:rPr>
              <a:t>newState</a:t>
            </a:r>
            <a:endParaRPr lang="en-US" b="0" dirty="0">
              <a:solidFill>
                <a:schemeClr val="bg1">
                  <a:lumMod val="95000"/>
                </a:schemeClr>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newState</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items</a:t>
            </a:r>
          </a:p>
          <a:p>
            <a:r>
              <a:rPr lang="en-US" b="0" dirty="0">
                <a:solidFill>
                  <a:srgbClr val="EEFFFF"/>
                </a:solidFill>
                <a:effectLst/>
                <a:latin typeface="Roboto Mono" panose="00000009000000000000" pitchFamily="49" charset="0"/>
                <a:ea typeface="Roboto Mono" panose="00000009000000000000" pitchFamily="49" charset="0"/>
              </a:rPr>
              <a:t>sum</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Current state: 0, item: 1, new state: 1</a:t>
            </a:r>
          </a:p>
          <a:p>
            <a:r>
              <a:rPr lang="en-US" dirty="0">
                <a:latin typeface="Roboto Mono" panose="00000009000000000000" pitchFamily="49" charset="0"/>
                <a:ea typeface="Roboto Mono" panose="00000009000000000000" pitchFamily="49" charset="0"/>
              </a:rPr>
              <a:t>Current state: 1, item: 2, new state: 3</a:t>
            </a:r>
          </a:p>
          <a:p>
            <a:r>
              <a:rPr lang="en-US" dirty="0">
                <a:latin typeface="Roboto Mono" panose="00000009000000000000" pitchFamily="49" charset="0"/>
                <a:ea typeface="Roboto Mono" panose="00000009000000000000" pitchFamily="49" charset="0"/>
              </a:rPr>
              <a:t>Current state: 3, item: 3, new state: 6</a:t>
            </a:r>
          </a:p>
          <a:p>
            <a:r>
              <a:rPr lang="en-US" dirty="0">
                <a:latin typeface="Roboto Mono" panose="00000009000000000000" pitchFamily="49" charset="0"/>
                <a:ea typeface="Roboto Mono" panose="00000009000000000000" pitchFamily="49" charset="0"/>
              </a:rPr>
              <a:t>Current state: 6, item: 4, new state: 10</a:t>
            </a:r>
          </a:p>
          <a:p>
            <a:r>
              <a:rPr lang="en-US" dirty="0">
                <a:latin typeface="Roboto Mono" panose="00000009000000000000" pitchFamily="49" charset="0"/>
                <a:ea typeface="Roboto Mono" panose="00000009000000000000" pitchFamily="49" charset="0"/>
              </a:rPr>
              <a:t>Current state: 10, item: 5, new state: 15</a:t>
            </a:r>
          </a:p>
          <a:p>
            <a:r>
              <a:rPr lang="en-US" dirty="0" err="1">
                <a:latin typeface="Roboto Mono" panose="00000009000000000000" pitchFamily="49" charset="0"/>
                <a:ea typeface="Roboto Mono" panose="00000009000000000000" pitchFamily="49" charset="0"/>
              </a:rPr>
              <a:t>val</a:t>
            </a:r>
            <a:r>
              <a:rPr lang="en-US" dirty="0">
                <a:latin typeface="Roboto Mono" panose="00000009000000000000" pitchFamily="49" charset="0"/>
                <a:ea typeface="Roboto Mono" panose="00000009000000000000" pitchFamily="49" charset="0"/>
              </a:rPr>
              <a:t> it: int = 15</a:t>
            </a:r>
          </a:p>
        </p:txBody>
      </p:sp>
    </p:spTree>
    <p:extLst>
      <p:ext uri="{BB962C8B-B14F-4D97-AF65-F5344CB8AC3E}">
        <p14:creationId xmlns:p14="http://schemas.microsoft.com/office/powerpoint/2010/main" val="11541709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C7C-DA6A-4FD4-AC4E-EF704A6E693A}"/>
              </a:ext>
            </a:extLst>
          </p:cNvPr>
          <p:cNvSpPr>
            <a:spLocks noGrp="1"/>
          </p:cNvSpPr>
          <p:nvPr>
            <p:ph type="title"/>
          </p:nvPr>
        </p:nvSpPr>
        <p:spPr/>
        <p:txBody>
          <a:bodyPr/>
          <a:lstStyle/>
          <a:p>
            <a:r>
              <a:rPr lang="en-US" dirty="0"/>
              <a:t>fold and </a:t>
            </a:r>
            <a:r>
              <a:rPr lang="en-US" dirty="0" err="1"/>
              <a:t>foldBack</a:t>
            </a:r>
            <a:r>
              <a:rPr lang="en-US" dirty="0"/>
              <a:t> (with arrays)</a:t>
            </a:r>
          </a:p>
        </p:txBody>
      </p:sp>
      <p:sp>
        <p:nvSpPr>
          <p:cNvPr id="3" name="Text Placeholder 2">
            <a:extLst>
              <a:ext uri="{FF2B5EF4-FFF2-40B4-BE49-F238E27FC236}">
                <a16:creationId xmlns:a16="http://schemas.microsoft.com/office/drawing/2014/main" id="{F0DBF244-182E-43DB-879E-7C6D98F9689D}"/>
              </a:ext>
            </a:extLst>
          </p:cNvPr>
          <p:cNvSpPr>
            <a:spLocks noGrp="1"/>
          </p:cNvSpPr>
          <p:nvPr>
            <p:ph type="body" sz="quarter" idx="18"/>
          </p:nvPr>
        </p:nvSpPr>
        <p:spPr/>
        <p:txBody>
          <a:bodyPr/>
          <a:lstStyle/>
          <a:p>
            <a:pPr>
              <a:spcAft>
                <a:spcPts val="600"/>
              </a:spcAft>
            </a:pPr>
            <a:endParaRPr lang="en-US" dirty="0"/>
          </a:p>
        </p:txBody>
      </p:sp>
      <p:sp>
        <p:nvSpPr>
          <p:cNvPr id="4" name="Text Placeholder 3">
            <a:extLst>
              <a:ext uri="{FF2B5EF4-FFF2-40B4-BE49-F238E27FC236}">
                <a16:creationId xmlns:a16="http://schemas.microsoft.com/office/drawing/2014/main" id="{E9A0A4C9-67AE-4414-9C20-63C2F6FE56D9}"/>
              </a:ext>
            </a:extLst>
          </p:cNvPr>
          <p:cNvSpPr>
            <a:spLocks noGrp="1"/>
          </p:cNvSpPr>
          <p:nvPr>
            <p:ph type="body" sz="quarter" idx="10"/>
          </p:nvPr>
        </p:nvSpPr>
        <p:spPr/>
        <p:txBody>
          <a:bodyPr/>
          <a:lstStyle/>
          <a:p>
            <a:r>
              <a:rPr lang="en-US" b="0" dirty="0">
                <a:solidFill>
                  <a:schemeClr val="bg1">
                    <a:lumMod val="95000"/>
                  </a:schemeClr>
                </a:solidFill>
                <a:effectLst/>
                <a:latin typeface="Roboto Mono" panose="00000009000000000000" pitchFamily="49" charset="0"/>
                <a:ea typeface="Roboto Mono" panose="00000009000000000000" pitchFamily="49" charset="0"/>
              </a:rPr>
              <a:t>// using infix plus operator, forward through collection</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a:t>
            </a:r>
            <a:r>
              <a:rPr lang="en-US" b="0" dirty="0">
                <a:solidFill>
                  <a:srgbClr val="FF5370"/>
                </a:solidFill>
                <a:effectLst/>
                <a:latin typeface="Roboto Mono" panose="00000009000000000000" pitchFamily="49" charset="0"/>
                <a:ea typeface="Roboto Mono" panose="00000009000000000000" pitchFamily="49" charset="0"/>
              </a:rPr>
              <a:t> items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Array.fold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 items</a:t>
            </a:r>
          </a:p>
          <a:p>
            <a:r>
              <a:rPr lang="en-US" b="0" dirty="0">
                <a:solidFill>
                  <a:srgbClr val="EEFFFF"/>
                </a:solidFill>
                <a:effectLst/>
                <a:latin typeface="Roboto Mono" panose="00000009000000000000" pitchFamily="49" charset="0"/>
                <a:ea typeface="Roboto Mono" panose="00000009000000000000" pitchFamily="49" charset="0"/>
              </a:rPr>
              <a:t>sum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 55</a:t>
            </a:r>
            <a:br>
              <a:rPr lang="en-US" b="0" dirty="0">
                <a:solidFill>
                  <a:srgbClr val="EEFFFF"/>
                </a:solidFill>
                <a:effectLst/>
                <a:latin typeface="Roboto Mono" panose="00000009000000000000" pitchFamily="49" charset="0"/>
                <a:ea typeface="Roboto Mono" panose="00000009000000000000" pitchFamily="49" charset="0"/>
              </a:rPr>
            </a:b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chemeClr val="bg1">
                    <a:lumMod val="95000"/>
                  </a:schemeClr>
                </a:solidFill>
                <a:effectLst/>
                <a:latin typeface="Roboto Mono" panose="00000009000000000000" pitchFamily="49" charset="0"/>
                <a:ea typeface="Roboto Mono" panose="00000009000000000000" pitchFamily="49" charset="0"/>
              </a:rPr>
              <a:t>// array to list, but walking from end to from</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toList</a:t>
            </a:r>
            <a:r>
              <a:rPr lang="en-US" b="0" dirty="0">
                <a:solidFill>
                  <a:srgbClr val="FF5370"/>
                </a:solidFill>
                <a:effectLst/>
                <a:latin typeface="Roboto Mono" panose="00000009000000000000" pitchFamily="49" charset="0"/>
                <a:ea typeface="Roboto Mono" panose="00000009000000000000" pitchFamily="49" charset="0"/>
              </a:rPr>
              <a:t> array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Array.foldBack</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(fun</a:t>
            </a:r>
            <a:r>
              <a:rPr lang="en-US" b="0" dirty="0">
                <a:solidFill>
                  <a:srgbClr val="FF5370"/>
                </a:solidFill>
                <a:effectLst/>
                <a:latin typeface="Roboto Mono" panose="00000009000000000000" pitchFamily="49" charset="0"/>
                <a:ea typeface="Roboto Mono" panose="00000009000000000000" pitchFamily="49" charset="0"/>
              </a:rPr>
              <a:t> h 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h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array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toList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endParaRPr lang="en-US" dirty="0">
              <a:solidFill>
                <a:srgbClr val="EEFFFF"/>
              </a:solidFill>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int list = [1; 2; 3; 4; 5; 6; 7; 8; 9; 10]</a:t>
            </a:r>
          </a:p>
        </p:txBody>
      </p:sp>
    </p:spTree>
    <p:extLst>
      <p:ext uri="{BB962C8B-B14F-4D97-AF65-F5344CB8AC3E}">
        <p14:creationId xmlns:p14="http://schemas.microsoft.com/office/powerpoint/2010/main" val="244869688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40827819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a:t>
            </a:r>
          </a:p>
        </p:txBody>
      </p:sp>
      <p:sp>
        <p:nvSpPr>
          <p:cNvPr id="2" name="Text Placeholder 1"/>
          <p:cNvSpPr>
            <a:spLocks noGrp="1"/>
          </p:cNvSpPr>
          <p:nvPr>
            <p:ph type="body" sz="quarter" idx="10"/>
          </p:nvPr>
        </p:nvSpPr>
        <p:spPr>
          <a:xfrm>
            <a:off x="5073227" y="1615091"/>
            <a:ext cx="6509173" cy="4551364"/>
          </a:xfrm>
          <a:prstGeom prst="rect">
            <a:avLst/>
          </a:prstGeom>
        </p:spPr>
        <p:txBody>
          <a:bodyPr/>
          <a:lstStyle/>
          <a:p>
            <a:r>
              <a:rPr lang="en-US" dirty="0"/>
              <a:t>Alternative to throwing exceptions</a:t>
            </a:r>
          </a:p>
          <a:p>
            <a:r>
              <a:rPr lang="en-US" dirty="0"/>
              <a:t>Result allows returning either</a:t>
            </a:r>
          </a:p>
          <a:p>
            <a:pPr lvl="1"/>
            <a:r>
              <a:rPr lang="en-US" dirty="0"/>
              <a:t>The result value, or</a:t>
            </a:r>
          </a:p>
          <a:p>
            <a:pPr lvl="1"/>
            <a:r>
              <a:rPr lang="en-US" dirty="0"/>
              <a:t>Failure information</a:t>
            </a:r>
          </a:p>
          <a:p>
            <a:r>
              <a:rPr lang="en-US" dirty="0"/>
              <a:t>Exception tend to break composition</a:t>
            </a:r>
          </a:p>
          <a:p>
            <a:r>
              <a:rPr lang="en-US" dirty="0"/>
              <a:t>Makes explicit:</a:t>
            </a:r>
          </a:p>
          <a:p>
            <a:pPr lvl="1"/>
            <a:r>
              <a:rPr lang="en-US" dirty="0"/>
              <a:t>That a function can fail, and</a:t>
            </a:r>
          </a:p>
          <a:p>
            <a:pPr lvl="1"/>
            <a:r>
              <a:rPr lang="en-US" dirty="0"/>
              <a:t>Matching makes sure you handle both</a:t>
            </a:r>
          </a:p>
          <a:p>
            <a:r>
              <a:rPr lang="en-US" dirty="0"/>
              <a:t>Basis for a form of function composition called </a:t>
            </a:r>
            <a:r>
              <a:rPr lang="en-US" i="1" dirty="0"/>
              <a:t>railway oriented programming</a:t>
            </a:r>
          </a:p>
          <a:p>
            <a:pPr marL="0" indent="0">
              <a:buNone/>
            </a:pPr>
            <a:endParaRPr lang="en-US" dirty="0"/>
          </a:p>
        </p:txBody>
      </p:sp>
      <p:sp>
        <p:nvSpPr>
          <p:cNvPr id="4" name="Rectangle 3">
            <a:extLst>
              <a:ext uri="{FF2B5EF4-FFF2-40B4-BE49-F238E27FC236}">
                <a16:creationId xmlns:a16="http://schemas.microsoft.com/office/drawing/2014/main" id="{CDCC0851-5B48-48A3-9065-79924D3CAEFE}"/>
              </a:ext>
            </a:extLst>
          </p:cNvPr>
          <p:cNvSpPr/>
          <p:nvPr/>
        </p:nvSpPr>
        <p:spPr>
          <a:xfrm>
            <a:off x="230819" y="1625601"/>
            <a:ext cx="4305670" cy="4551364"/>
          </a:xfrm>
          <a:prstGeom prst="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4FCFE08C-5A5F-433C-8B9E-1CAE866EEC0A}"/>
              </a:ext>
            </a:extLst>
          </p:cNvPr>
          <p:cNvSpPr txBox="1">
            <a:spLocks/>
          </p:cNvSpPr>
          <p:nvPr/>
        </p:nvSpPr>
        <p:spPr>
          <a:xfrm>
            <a:off x="365662" y="1545167"/>
            <a:ext cx="4090928" cy="4551365"/>
          </a:xfrm>
          <a:prstGeom prst="rect">
            <a:avLst/>
          </a:prstGeom>
        </p:spPr>
        <p:txBody>
          <a:bodyPr vert="horz" lIns="0" tIns="45720" rIns="91440" bIns="45720" rtlCol="0" anchor="ctr">
            <a:noAutofit/>
          </a:bodyPr>
          <a:lst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267" b="0" i="0" kern="1200" baseline="0">
                <a:solidFill>
                  <a:schemeClr val="accent1"/>
                </a:solidFill>
                <a:latin typeface="+mn-lt"/>
                <a:ea typeface="PS TT Commons DemiBold" charset="0"/>
                <a:cs typeface="PS TT Commons DemiBold" charset="0"/>
              </a:defRPr>
            </a:lvl1pPr>
            <a:lvl2pPr marL="586017" marR="0" indent="-288937" algn="l" defTabSz="586017" rtl="0" eaLnBrk="1" fontAlgn="auto" latinLnBrk="0" hangingPunct="1">
              <a:lnSpc>
                <a:spcPct val="100000"/>
              </a:lnSpc>
              <a:spcBef>
                <a:spcPts val="600"/>
              </a:spcBef>
              <a:spcAft>
                <a:spcPts val="0"/>
              </a:spcAft>
              <a:buClrTx/>
              <a:buSzPct val="100000"/>
              <a:buFont typeface="Lucida Grande"/>
              <a:buChar char="-"/>
              <a:tabLst/>
              <a:defRPr sz="2267" b="0" i="0" kern="1200" baseline="0">
                <a:solidFill>
                  <a:schemeClr val="accent1"/>
                </a:solidFill>
                <a:latin typeface="PS TT Commons" charset="0"/>
                <a:ea typeface="PS TT Commons" charset="0"/>
                <a:cs typeface="PS TT Commons" charset="0"/>
              </a:defRPr>
            </a:lvl2pPr>
            <a:lvl3pPr marL="804374" marR="0" indent="-208502" algn="l" defTabSz="586017" rtl="0" eaLnBrk="1" fontAlgn="auto" latinLnBrk="0" hangingPunct="1">
              <a:lnSpc>
                <a:spcPct val="100000"/>
              </a:lnSpc>
              <a:spcBef>
                <a:spcPts val="600"/>
              </a:spcBef>
              <a:spcAft>
                <a:spcPts val="0"/>
              </a:spcAft>
              <a:buClrTx/>
              <a:buSzPct val="75000"/>
              <a:buFont typeface="Lucida Grande"/>
              <a:buChar char="•"/>
              <a:tabLst/>
              <a:defRPr sz="2267" b="0" i="0" kern="1200">
                <a:solidFill>
                  <a:schemeClr val="accent1"/>
                </a:solidFill>
                <a:latin typeface="PS TT Commons" charset="0"/>
                <a:ea typeface="PS TT Commons" charset="0"/>
                <a:cs typeface="PS TT Commons" charset="0"/>
              </a:defRPr>
            </a:lvl3pPr>
            <a:lvl4pPr marL="1072146" marR="0" indent="-189451"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267" b="0" i="0" kern="1200">
                <a:solidFill>
                  <a:schemeClr val="accent1"/>
                </a:solidFill>
                <a:latin typeface="PS TT Commons" charset="0"/>
                <a:ea typeface="PS TT Commons" charset="0"/>
                <a:cs typeface="PS TT Commons" charset="0"/>
              </a:defRPr>
            </a:lvl4pPr>
            <a:lvl5pPr marL="1270064" marR="0" indent="-173575"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267" b="0" i="0" kern="1200">
                <a:solidFill>
                  <a:schemeClr val="accent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Bef>
                <a:spcPts val="600"/>
              </a:spcBef>
            </a:pPr>
            <a:r>
              <a:rPr lang="en-US" sz="1400" b="0" dirty="0">
                <a:solidFill>
                  <a:srgbClr val="C792EA"/>
                </a:solidFill>
                <a:effectLst/>
                <a:latin typeface="Roboto Mono" panose="00000009000000000000" pitchFamily="49" charset="0"/>
                <a:ea typeface="Roboto Mono" panose="00000009000000000000" pitchFamily="49" charset="0"/>
              </a:rPr>
              <a:t>type</a:t>
            </a: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a:solidFill>
                  <a:srgbClr val="FFCB6B"/>
                </a:solidFill>
                <a:effectLst/>
                <a:latin typeface="Roboto Mono" panose="00000009000000000000" pitchFamily="49" charset="0"/>
                <a:ea typeface="Roboto Mono" panose="00000009000000000000" pitchFamily="49" charset="0"/>
              </a:rPr>
              <a:t>Result</a:t>
            </a:r>
            <a:r>
              <a:rPr lang="en-US" sz="1400" b="0" dirty="0">
                <a:solidFill>
                  <a:srgbClr val="C792EA"/>
                </a:solidFill>
                <a:effectLst/>
                <a:latin typeface="Roboto Mono" panose="00000009000000000000" pitchFamily="49" charset="0"/>
                <a:ea typeface="Roboto Mono" panose="00000009000000000000" pitchFamily="49" charset="0"/>
              </a:rPr>
              <a:t>&lt;</a:t>
            </a:r>
            <a:r>
              <a:rPr lang="en-US" sz="1400" b="0" dirty="0">
                <a:solidFill>
                  <a:srgbClr val="FFCB6B"/>
                </a:solidFill>
                <a:effectLst/>
                <a:latin typeface="Roboto Mono" panose="00000009000000000000" pitchFamily="49" charset="0"/>
                <a:ea typeface="Roboto Mono" panose="00000009000000000000" pitchFamily="49" charset="0"/>
              </a:rPr>
              <a:t>'T</a:t>
            </a:r>
            <a:r>
              <a:rPr lang="en-US" sz="1400" b="0" dirty="0">
                <a:solidFill>
                  <a:srgbClr val="C792EA"/>
                </a:solidFill>
                <a:effectLst/>
                <a:latin typeface="Roboto Mono" panose="00000009000000000000" pitchFamily="49" charset="0"/>
                <a:ea typeface="Roboto Mono" panose="00000009000000000000" pitchFamily="49" charset="0"/>
              </a:rPr>
              <a:t>,</a:t>
            </a:r>
            <a:r>
              <a:rPr lang="en-US" sz="1400" b="0" dirty="0">
                <a:solidFill>
                  <a:srgbClr val="FFCB6B"/>
                </a:solidFill>
                <a:effectLst/>
                <a:latin typeface="Roboto Mono" panose="00000009000000000000" pitchFamily="49" charset="0"/>
                <a:ea typeface="Roboto Mono" panose="00000009000000000000" pitchFamily="49" charset="0"/>
              </a:rPr>
              <a:t>'</a:t>
            </a:r>
            <a:r>
              <a:rPr lang="en-US" sz="1400" b="0" dirty="0" err="1">
                <a:solidFill>
                  <a:srgbClr val="FFCB6B"/>
                </a:solidFill>
                <a:effectLst/>
                <a:latin typeface="Roboto Mono" panose="00000009000000000000" pitchFamily="49" charset="0"/>
                <a:ea typeface="Roboto Mono" panose="00000009000000000000" pitchFamily="49" charset="0"/>
              </a:rPr>
              <a:t>TError</a:t>
            </a:r>
            <a:r>
              <a:rPr lang="en-US" sz="1400" b="0" dirty="0">
                <a:solidFill>
                  <a:srgbClr val="C792EA"/>
                </a:solidFill>
                <a:effectLst/>
                <a:latin typeface="Roboto Mono" panose="00000009000000000000" pitchFamily="49" charset="0"/>
                <a:ea typeface="Roboto Mono" panose="00000009000000000000" pitchFamily="49" charset="0"/>
              </a:rPr>
              <a:t>&gt;</a:t>
            </a: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a:solidFill>
                  <a:srgbClr val="C792EA"/>
                </a:solidFill>
                <a:effectLst/>
                <a:latin typeface="Roboto Mono" panose="00000009000000000000" pitchFamily="49" charset="0"/>
                <a:ea typeface="Roboto Mono" panose="00000009000000000000" pitchFamily="49" charset="0"/>
              </a:rPr>
              <a:t>=</a:t>
            </a:r>
            <a:endParaRPr lang="en-US" sz="1400" b="0" dirty="0">
              <a:solidFill>
                <a:srgbClr val="EEFFFF"/>
              </a:solidFill>
              <a:effectLst/>
              <a:latin typeface="Roboto Mono" panose="00000009000000000000" pitchFamily="49" charset="0"/>
              <a:ea typeface="Roboto Mono" panose="00000009000000000000" pitchFamily="49" charset="0"/>
            </a:endParaRPr>
          </a:p>
          <a:p>
            <a:pPr>
              <a:spcBef>
                <a:spcPts val="600"/>
              </a:spcBef>
            </a:pP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a:solidFill>
                  <a:srgbClr val="C792EA"/>
                </a:solidFill>
                <a:effectLst/>
                <a:latin typeface="Roboto Mono" panose="00000009000000000000" pitchFamily="49" charset="0"/>
                <a:ea typeface="Roboto Mono" panose="00000009000000000000" pitchFamily="49" charset="0"/>
              </a:rPr>
              <a:t>|</a:t>
            </a:r>
            <a:r>
              <a:rPr lang="en-US" sz="1400" b="0" dirty="0">
                <a:solidFill>
                  <a:srgbClr val="EEFFFF"/>
                </a:solidFill>
                <a:effectLst/>
                <a:latin typeface="Roboto Mono" panose="00000009000000000000" pitchFamily="49" charset="0"/>
                <a:ea typeface="Roboto Mono" panose="00000009000000000000" pitchFamily="49" charset="0"/>
              </a:rPr>
              <a:t> Ok </a:t>
            </a:r>
            <a:r>
              <a:rPr lang="en-US" sz="1400" b="0" dirty="0">
                <a:solidFill>
                  <a:srgbClr val="C792EA"/>
                </a:solidFill>
                <a:effectLst/>
                <a:latin typeface="Roboto Mono" panose="00000009000000000000" pitchFamily="49" charset="0"/>
                <a:ea typeface="Roboto Mono" panose="00000009000000000000" pitchFamily="49" charset="0"/>
              </a:rPr>
              <a:t>of</a:t>
            </a: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err="1">
                <a:solidFill>
                  <a:srgbClr val="FF5370"/>
                </a:solidFill>
                <a:effectLst/>
                <a:latin typeface="Roboto Mono" panose="00000009000000000000" pitchFamily="49" charset="0"/>
                <a:ea typeface="Roboto Mono" panose="00000009000000000000" pitchFamily="49" charset="0"/>
              </a:rPr>
              <a:t>ResultValue</a:t>
            </a:r>
            <a:r>
              <a:rPr lang="en-US" sz="1400" b="0" dirty="0">
                <a:solidFill>
                  <a:srgbClr val="C792EA"/>
                </a:solidFill>
                <a:effectLst/>
                <a:latin typeface="Roboto Mono" panose="00000009000000000000" pitchFamily="49" charset="0"/>
                <a:ea typeface="Roboto Mono" panose="00000009000000000000" pitchFamily="49" charset="0"/>
              </a:rPr>
              <a:t>:</a:t>
            </a:r>
            <a:r>
              <a:rPr lang="en-US" sz="1400" b="0" dirty="0">
                <a:solidFill>
                  <a:srgbClr val="FFCB6B"/>
                </a:solidFill>
                <a:effectLst/>
                <a:latin typeface="Roboto Mono" panose="00000009000000000000" pitchFamily="49" charset="0"/>
                <a:ea typeface="Roboto Mono" panose="00000009000000000000" pitchFamily="49" charset="0"/>
              </a:rPr>
              <a:t>'T</a:t>
            </a:r>
            <a:endParaRPr lang="en-US" sz="1400" b="0" dirty="0">
              <a:solidFill>
                <a:srgbClr val="EEFFFF"/>
              </a:solidFill>
              <a:effectLst/>
              <a:latin typeface="Roboto Mono" panose="00000009000000000000" pitchFamily="49" charset="0"/>
              <a:ea typeface="Roboto Mono" panose="00000009000000000000" pitchFamily="49" charset="0"/>
            </a:endParaRPr>
          </a:p>
          <a:p>
            <a:pPr>
              <a:spcBef>
                <a:spcPts val="600"/>
              </a:spcBef>
            </a:pP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a:solidFill>
                  <a:srgbClr val="C792EA"/>
                </a:solidFill>
                <a:effectLst/>
                <a:latin typeface="Roboto Mono" panose="00000009000000000000" pitchFamily="49" charset="0"/>
                <a:ea typeface="Roboto Mono" panose="00000009000000000000" pitchFamily="49" charset="0"/>
              </a:rPr>
              <a:t>|</a:t>
            </a:r>
            <a:r>
              <a:rPr lang="en-US" sz="1400" b="0" dirty="0">
                <a:solidFill>
                  <a:srgbClr val="EEFFFF"/>
                </a:solidFill>
                <a:effectLst/>
                <a:latin typeface="Roboto Mono" panose="00000009000000000000" pitchFamily="49" charset="0"/>
                <a:ea typeface="Roboto Mono" panose="00000009000000000000" pitchFamily="49" charset="0"/>
              </a:rPr>
              <a:t> Error </a:t>
            </a:r>
            <a:r>
              <a:rPr lang="en-US" sz="1400" b="0" dirty="0">
                <a:solidFill>
                  <a:srgbClr val="C792EA"/>
                </a:solidFill>
                <a:effectLst/>
                <a:latin typeface="Roboto Mono" panose="00000009000000000000" pitchFamily="49" charset="0"/>
                <a:ea typeface="Roboto Mono" panose="00000009000000000000" pitchFamily="49" charset="0"/>
              </a:rPr>
              <a:t>of</a:t>
            </a:r>
            <a:r>
              <a:rPr lang="en-US" sz="1400" b="0" dirty="0">
                <a:solidFill>
                  <a:srgbClr val="EEFFFF"/>
                </a:solidFill>
                <a:effectLst/>
                <a:latin typeface="Roboto Mono" panose="00000009000000000000" pitchFamily="49" charset="0"/>
                <a:ea typeface="Roboto Mono" panose="00000009000000000000" pitchFamily="49" charset="0"/>
              </a:rPr>
              <a:t> </a:t>
            </a:r>
            <a:r>
              <a:rPr lang="en-US" sz="1400" b="0" dirty="0" err="1">
                <a:solidFill>
                  <a:srgbClr val="FF5370"/>
                </a:solidFill>
                <a:effectLst/>
                <a:latin typeface="Roboto Mono" panose="00000009000000000000" pitchFamily="49" charset="0"/>
                <a:ea typeface="Roboto Mono" panose="00000009000000000000" pitchFamily="49" charset="0"/>
              </a:rPr>
              <a:t>ErrorValue</a:t>
            </a:r>
            <a:r>
              <a:rPr lang="en-US" sz="1400" b="0" dirty="0">
                <a:solidFill>
                  <a:srgbClr val="C792EA"/>
                </a:solidFill>
                <a:effectLst/>
                <a:latin typeface="Roboto Mono" panose="00000009000000000000" pitchFamily="49" charset="0"/>
                <a:ea typeface="Roboto Mono" panose="00000009000000000000" pitchFamily="49" charset="0"/>
              </a:rPr>
              <a:t>:</a:t>
            </a:r>
            <a:r>
              <a:rPr lang="en-US" sz="1400" b="0" dirty="0">
                <a:solidFill>
                  <a:srgbClr val="FFCB6B"/>
                </a:solidFill>
                <a:effectLst/>
                <a:latin typeface="Roboto Mono" panose="00000009000000000000" pitchFamily="49" charset="0"/>
                <a:ea typeface="Roboto Mono" panose="00000009000000000000" pitchFamily="49" charset="0"/>
              </a:rPr>
              <a:t>'</a:t>
            </a:r>
            <a:r>
              <a:rPr lang="en-US" sz="1400" b="0" dirty="0" err="1">
                <a:solidFill>
                  <a:srgbClr val="FFCB6B"/>
                </a:solidFill>
                <a:effectLst/>
                <a:latin typeface="Roboto Mono" panose="00000009000000000000" pitchFamily="49" charset="0"/>
                <a:ea typeface="Roboto Mono" panose="00000009000000000000" pitchFamily="49" charset="0"/>
              </a:rPr>
              <a:t>TError</a:t>
            </a:r>
            <a:endParaRPr lang="en-US" sz="1400"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40132383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D90E10-345C-4684-BD30-F9008E1D140B}"/>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Request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Email</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validateName</a:t>
            </a:r>
            <a:r>
              <a:rPr lang="en-US" b="0" dirty="0">
                <a:solidFill>
                  <a:srgbClr val="FF5370"/>
                </a:solidFill>
                <a:effectLst/>
                <a:latin typeface="Roboto Mono" panose="00000009000000000000" pitchFamily="49" charset="0"/>
                <a:ea typeface="Roboto Mono" panose="00000009000000000000" pitchFamily="49" charset="0"/>
              </a:rPr>
              <a:t> request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request.Name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Error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Name is empty</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Ok request</a:t>
            </a: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validateEmail</a:t>
            </a:r>
            <a:r>
              <a:rPr lang="en-US" b="0" dirty="0">
                <a:solidFill>
                  <a:srgbClr val="FF5370"/>
                </a:solidFill>
                <a:effectLst/>
                <a:latin typeface="Roboto Mono" panose="00000009000000000000" pitchFamily="49" charset="0"/>
                <a:ea typeface="Roboto Mono" panose="00000009000000000000" pitchFamily="49" charset="0"/>
              </a:rPr>
              <a:t> request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request.Name</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Error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Email is empty</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Ok request</a:t>
            </a:r>
          </a:p>
          <a:p>
            <a:endParaRPr lang="en-US" dirty="0">
              <a:latin typeface="Roboto Mono" panose="00000009000000000000" pitchFamily="49" charset="0"/>
              <a:ea typeface="Roboto Mono" panose="00000009000000000000" pitchFamily="49" charset="0"/>
            </a:endParaRPr>
          </a:p>
        </p:txBody>
      </p:sp>
      <p:sp>
        <p:nvSpPr>
          <p:cNvPr id="5" name="Text Placeholder 4">
            <a:extLst>
              <a:ext uri="{FF2B5EF4-FFF2-40B4-BE49-F238E27FC236}">
                <a16:creationId xmlns:a16="http://schemas.microsoft.com/office/drawing/2014/main" id="{225D296F-4A51-492E-BE8E-2A9D47837726}"/>
              </a:ext>
            </a:extLst>
          </p:cNvPr>
          <p:cNvSpPr>
            <a:spLocks noGrp="1"/>
          </p:cNvSpPr>
          <p:nvPr>
            <p:ph type="body" sz="quarter" idx="18"/>
          </p:nvPr>
        </p:nvSpPr>
        <p:spPr/>
        <p:txBody>
          <a:bodyPr/>
          <a:lstStyle/>
          <a:p>
            <a:r>
              <a:rPr lang="en-US" dirty="0"/>
              <a:t>The item we are validating and running through the railroad</a:t>
            </a:r>
          </a:p>
          <a:p>
            <a:endParaRPr lang="en-US" dirty="0"/>
          </a:p>
          <a:p>
            <a:endParaRPr lang="en-US" dirty="0"/>
          </a:p>
          <a:p>
            <a:r>
              <a:rPr lang="en-US" dirty="0"/>
              <a:t>Validation #1</a:t>
            </a:r>
          </a:p>
          <a:p>
            <a:endParaRPr lang="en-US" dirty="0"/>
          </a:p>
          <a:p>
            <a:endParaRPr lang="en-US" dirty="0"/>
          </a:p>
          <a:p>
            <a:endParaRPr lang="en-US" dirty="0"/>
          </a:p>
          <a:p>
            <a:endParaRPr lang="en-US" sz="800" dirty="0"/>
          </a:p>
          <a:p>
            <a:r>
              <a:rPr lang="en-US" dirty="0"/>
              <a:t>Validation #2</a:t>
            </a:r>
          </a:p>
        </p:txBody>
      </p:sp>
    </p:spTree>
    <p:extLst>
      <p:ext uri="{BB962C8B-B14F-4D97-AF65-F5344CB8AC3E}">
        <p14:creationId xmlns:p14="http://schemas.microsoft.com/office/powerpoint/2010/main" val="15609821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41BD-AAD0-4C83-AB08-CA1E4BEF7D8B}"/>
              </a:ext>
            </a:extLst>
          </p:cNvPr>
          <p:cNvSpPr>
            <a:spLocks noGrp="1"/>
          </p:cNvSpPr>
          <p:nvPr>
            <p:ph type="title"/>
          </p:nvPr>
        </p:nvSpPr>
        <p:spPr/>
        <p:txBody>
          <a:bodyPr/>
          <a:lstStyle/>
          <a:p>
            <a:r>
              <a:rPr lang="en-US" dirty="0"/>
              <a:t>Result Functions (Railway Switches)</a:t>
            </a:r>
          </a:p>
        </p:txBody>
      </p:sp>
      <p:sp>
        <p:nvSpPr>
          <p:cNvPr id="5" name="Text Placeholder 4">
            <a:extLst>
              <a:ext uri="{FF2B5EF4-FFF2-40B4-BE49-F238E27FC236}">
                <a16:creationId xmlns:a16="http://schemas.microsoft.com/office/drawing/2014/main" id="{5DEB8953-3C0D-461B-B502-388FA9E13D0B}"/>
              </a:ext>
            </a:extLst>
          </p:cNvPr>
          <p:cNvSpPr>
            <a:spLocks noGrp="1"/>
          </p:cNvSpPr>
          <p:nvPr>
            <p:ph type="body" sz="quarter" idx="10"/>
          </p:nvPr>
        </p:nvSpPr>
        <p:spPr/>
        <p:txBody>
          <a:bodyPr/>
          <a:lstStyle/>
          <a:p>
            <a:r>
              <a:rPr lang="en-US" dirty="0"/>
              <a:t>Function</a:t>
            </a:r>
          </a:p>
        </p:txBody>
      </p:sp>
      <p:sp>
        <p:nvSpPr>
          <p:cNvPr id="6" name="Text Placeholder 5">
            <a:extLst>
              <a:ext uri="{FF2B5EF4-FFF2-40B4-BE49-F238E27FC236}">
                <a16:creationId xmlns:a16="http://schemas.microsoft.com/office/drawing/2014/main" id="{7BFB8924-2296-4D5A-95F1-3C9B4590D7DC}"/>
              </a:ext>
            </a:extLst>
          </p:cNvPr>
          <p:cNvSpPr>
            <a:spLocks noGrp="1"/>
          </p:cNvSpPr>
          <p:nvPr>
            <p:ph type="body" sz="quarter" idx="15"/>
          </p:nvPr>
        </p:nvSpPr>
        <p:spPr/>
        <p:txBody>
          <a:bodyPr/>
          <a:lstStyle/>
          <a:p>
            <a:r>
              <a:rPr lang="en-US" dirty="0"/>
              <a:t>bind</a:t>
            </a:r>
          </a:p>
          <a:p>
            <a:r>
              <a:rPr lang="en-US" dirty="0"/>
              <a:t>map</a:t>
            </a:r>
          </a:p>
          <a:p>
            <a:r>
              <a:rPr lang="en-US" dirty="0" err="1"/>
              <a:t>mapError</a:t>
            </a:r>
            <a:endParaRPr lang="en-US" dirty="0"/>
          </a:p>
        </p:txBody>
      </p:sp>
      <p:sp>
        <p:nvSpPr>
          <p:cNvPr id="7" name="Text Placeholder 6">
            <a:extLst>
              <a:ext uri="{FF2B5EF4-FFF2-40B4-BE49-F238E27FC236}">
                <a16:creationId xmlns:a16="http://schemas.microsoft.com/office/drawing/2014/main" id="{9B926E68-ABA8-406A-88A6-FE399ADF07FE}"/>
              </a:ext>
            </a:extLst>
          </p:cNvPr>
          <p:cNvSpPr>
            <a:spLocks noGrp="1"/>
          </p:cNvSpPr>
          <p:nvPr>
            <p:ph type="body" sz="quarter" idx="16"/>
          </p:nvPr>
        </p:nvSpPr>
        <p:spPr/>
        <p:txBody>
          <a:bodyPr/>
          <a:lstStyle/>
          <a:p>
            <a:r>
              <a:rPr lang="en-US" dirty="0"/>
              <a:t>Purpose</a:t>
            </a:r>
          </a:p>
        </p:txBody>
      </p:sp>
      <p:sp>
        <p:nvSpPr>
          <p:cNvPr id="8" name="Text Placeholder 7">
            <a:extLst>
              <a:ext uri="{FF2B5EF4-FFF2-40B4-BE49-F238E27FC236}">
                <a16:creationId xmlns:a16="http://schemas.microsoft.com/office/drawing/2014/main" id="{23E3F1AE-3C9A-4841-998D-81DB945335D3}"/>
              </a:ext>
            </a:extLst>
          </p:cNvPr>
          <p:cNvSpPr>
            <a:spLocks noGrp="1"/>
          </p:cNvSpPr>
          <p:nvPr>
            <p:ph type="body" sz="quarter" idx="17"/>
          </p:nvPr>
        </p:nvSpPr>
        <p:spPr/>
        <p:txBody>
          <a:bodyPr/>
          <a:lstStyle/>
          <a:p>
            <a:r>
              <a:rPr lang="en-US" dirty="0"/>
              <a:t>Forwards the result to another function</a:t>
            </a:r>
          </a:p>
          <a:p>
            <a:r>
              <a:rPr lang="en-US" dirty="0"/>
              <a:t>Applies a function to the Ok portion</a:t>
            </a:r>
          </a:p>
          <a:p>
            <a:r>
              <a:rPr lang="en-US" dirty="0"/>
              <a:t>Applies a function to the Error portion</a:t>
            </a:r>
          </a:p>
        </p:txBody>
      </p:sp>
    </p:spTree>
    <p:extLst>
      <p:ext uri="{BB962C8B-B14F-4D97-AF65-F5344CB8AC3E}">
        <p14:creationId xmlns:p14="http://schemas.microsoft.com/office/powerpoint/2010/main" val="96886565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1EA7126-C4DA-4941-A03D-3DF2DCD47906}"/>
              </a:ext>
            </a:extLst>
          </p:cNvPr>
          <p:cNvSpPr>
            <a:spLocks noGrp="1"/>
          </p:cNvSpPr>
          <p:nvPr>
            <p:ph type="body" sz="quarter" idx="10"/>
          </p:nvPr>
        </p:nvSpPr>
        <p:spPr/>
        <p:txBody>
          <a:bodyPr/>
          <a:lstStyle/>
          <a:p>
            <a:r>
              <a:rPr lang="en-US" dirty="0"/>
              <a:t>Railway programming (in a nutshell)</a:t>
            </a:r>
          </a:p>
          <a:p>
            <a:pPr lvl="1"/>
            <a:r>
              <a:rPr lang="en-US" dirty="0"/>
              <a:t>Send both Ok and Error to a function</a:t>
            </a:r>
          </a:p>
          <a:p>
            <a:pPr lvl="1"/>
            <a:r>
              <a:rPr lang="en-US" dirty="0"/>
              <a:t>Send only Ok along the happy path</a:t>
            </a:r>
          </a:p>
          <a:p>
            <a:pPr lvl="1"/>
            <a:r>
              <a:rPr lang="en-US" dirty="0"/>
              <a:t>Send only Error along an alternate path</a:t>
            </a:r>
          </a:p>
          <a:p>
            <a:r>
              <a:rPr lang="en-US" dirty="0"/>
              <a:t>Wire all the paths together at the start</a:t>
            </a:r>
          </a:p>
          <a:p>
            <a:r>
              <a:rPr lang="en-US" dirty="0"/>
              <a:t>Creates a type of data flow network</a:t>
            </a:r>
          </a:p>
          <a:p>
            <a:r>
              <a:rPr lang="en-US" dirty="0"/>
              <a:t>Extremely easy to:</a:t>
            </a:r>
          </a:p>
          <a:p>
            <a:pPr lvl="1"/>
            <a:r>
              <a:rPr lang="en-US" dirty="0"/>
              <a:t>Reason about</a:t>
            </a:r>
          </a:p>
          <a:p>
            <a:pPr lvl="1"/>
            <a:r>
              <a:rPr lang="en-US" dirty="0"/>
              <a:t>Guarantee expected results</a:t>
            </a:r>
          </a:p>
        </p:txBody>
      </p:sp>
      <p:pic>
        <p:nvPicPr>
          <p:cNvPr id="13314" name="Picture 2" descr="An infographic illustrating the railway oriented programming philosophy.">
            <a:extLst>
              <a:ext uri="{FF2B5EF4-FFF2-40B4-BE49-F238E27FC236}">
                <a16:creationId xmlns:a16="http://schemas.microsoft.com/office/drawing/2014/main" id="{415C259F-7C60-4592-AF2E-A620B78334F7}"/>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55625" y="2036337"/>
            <a:ext cx="3589338" cy="278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3007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D90E10-345C-4684-BD30-F9008E1D140B}"/>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validateRequest</a:t>
            </a:r>
            <a:r>
              <a:rPr lang="en-US" b="0" dirty="0">
                <a:solidFill>
                  <a:srgbClr val="FF5370"/>
                </a:solidFill>
                <a:effectLst/>
                <a:latin typeface="Roboto Mono" panose="00000009000000000000" pitchFamily="49" charset="0"/>
                <a:ea typeface="Roboto Mono" panose="00000009000000000000" pitchFamily="49" charset="0"/>
              </a:rPr>
              <a:t> request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validateResult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Ok request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Result.bind</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validateName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Result.bind</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validateEmail</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match</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validateResult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with</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Ok req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Validated</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Error e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“E</a:t>
            </a:r>
            <a:r>
              <a:rPr lang="en-US" b="0" dirty="0">
                <a:solidFill>
                  <a:srgbClr val="C3E88D"/>
                </a:solidFill>
                <a:effectLst/>
                <a:latin typeface="Roboto Mono" panose="00000009000000000000" pitchFamily="49" charset="0"/>
                <a:ea typeface="Roboto Mono" panose="00000009000000000000" pitchFamily="49" charset="0"/>
              </a:rPr>
              <a:t>rror: {e}</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validateRequest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succeeds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Email</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john@foo.bar</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err="1">
                <a:solidFill>
                  <a:srgbClr val="EEFFFF"/>
                </a:solidFill>
                <a:effectLst/>
                <a:latin typeface="Roboto Mono" panose="00000009000000000000" pitchFamily="49" charset="0"/>
                <a:ea typeface="Roboto Mono" panose="00000009000000000000" pitchFamily="49" charset="0"/>
              </a:rPr>
              <a:t>validateRequest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fails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Email</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5" name="Text Placeholder 4">
            <a:extLst>
              <a:ext uri="{FF2B5EF4-FFF2-40B4-BE49-F238E27FC236}">
                <a16:creationId xmlns:a16="http://schemas.microsoft.com/office/drawing/2014/main" id="{225D296F-4A51-492E-BE8E-2A9D47837726}"/>
              </a:ext>
            </a:extLst>
          </p:cNvPr>
          <p:cNvSpPr>
            <a:spLocks noGrp="1"/>
          </p:cNvSpPr>
          <p:nvPr>
            <p:ph type="body" sz="quarter" idx="18"/>
          </p:nvPr>
        </p:nvSpPr>
        <p:spPr/>
        <p:txBody>
          <a:bodyPr/>
          <a:lstStyle/>
          <a:p>
            <a:r>
              <a:rPr lang="en-US" dirty="0"/>
              <a:t>Define the railway</a:t>
            </a:r>
          </a:p>
          <a:p>
            <a:endParaRPr lang="en-US" sz="1050" dirty="0"/>
          </a:p>
          <a:p>
            <a:r>
              <a:rPr lang="en-US" dirty="0"/>
              <a:t>Start off with an Ok result</a:t>
            </a:r>
          </a:p>
          <a:p>
            <a:r>
              <a:rPr lang="en-US" dirty="0"/>
              <a:t>Send Ok and Error to </a:t>
            </a:r>
            <a:r>
              <a:rPr lang="en-US" dirty="0" err="1"/>
              <a:t>validateName</a:t>
            </a:r>
            <a:endParaRPr lang="en-US" dirty="0"/>
          </a:p>
          <a:p>
            <a:r>
              <a:rPr lang="en-US" dirty="0"/>
              <a:t>Send Ok and Error to </a:t>
            </a:r>
            <a:r>
              <a:rPr lang="en-US" dirty="0" err="1"/>
              <a:t>validateEmail</a:t>
            </a:r>
            <a:endParaRPr lang="en-US" dirty="0"/>
          </a:p>
          <a:p>
            <a:endParaRPr lang="en-US" sz="1050" dirty="0"/>
          </a:p>
          <a:p>
            <a:r>
              <a:rPr lang="en-US" dirty="0"/>
              <a:t>Handle results in one place</a:t>
            </a:r>
          </a:p>
          <a:p>
            <a:endParaRPr lang="en-US" dirty="0"/>
          </a:p>
          <a:p>
            <a:endParaRPr lang="en-US" dirty="0"/>
          </a:p>
          <a:p>
            <a:endParaRPr lang="en-US" dirty="0"/>
          </a:p>
          <a:p>
            <a:endParaRPr lang="en-US" sz="800" dirty="0"/>
          </a:p>
          <a:p>
            <a:endParaRPr lang="en-US" sz="1200" dirty="0"/>
          </a:p>
          <a:p>
            <a:r>
              <a:rPr lang="en-US" dirty="0"/>
              <a:t>Validation #1 - succeeds</a:t>
            </a:r>
          </a:p>
          <a:p>
            <a:endParaRPr lang="en-US" dirty="0"/>
          </a:p>
          <a:p>
            <a:endParaRPr lang="en-US" dirty="0"/>
          </a:p>
          <a:p>
            <a:endParaRPr lang="en-US" dirty="0"/>
          </a:p>
          <a:p>
            <a:endParaRPr lang="en-US" sz="1100" dirty="0"/>
          </a:p>
          <a:p>
            <a:r>
              <a:rPr lang="en-US" dirty="0"/>
              <a:t>Validation #2 - fails</a:t>
            </a:r>
          </a:p>
        </p:txBody>
      </p:sp>
    </p:spTree>
    <p:extLst>
      <p:ext uri="{BB962C8B-B14F-4D97-AF65-F5344CB8AC3E}">
        <p14:creationId xmlns:p14="http://schemas.microsoft.com/office/powerpoint/2010/main" val="27498338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2EB3002-40CF-4AB3-9025-10639628ED2E}"/>
              </a:ext>
            </a:extLst>
          </p:cNvPr>
          <p:cNvSpPr>
            <a:spLocks noGrp="1"/>
          </p:cNvSpPr>
          <p:nvPr>
            <p:ph type="title"/>
          </p:nvPr>
        </p:nvSpPr>
        <p:spPr/>
        <p:txBody>
          <a:bodyPr/>
          <a:lstStyle/>
          <a:p>
            <a:r>
              <a:rPr lang="en-US" dirty="0"/>
              <a:t>Rule of thumb: Use exceptions when you don’t want to reason about the error.  Results are for when you want to do something depending on success or failure</a:t>
            </a:r>
          </a:p>
        </p:txBody>
      </p:sp>
    </p:spTree>
    <p:extLst>
      <p:ext uri="{BB962C8B-B14F-4D97-AF65-F5344CB8AC3E}">
        <p14:creationId xmlns:p14="http://schemas.microsoft.com/office/powerpoint/2010/main" val="25533329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 as Functions</a:t>
            </a:r>
          </a:p>
        </p:txBody>
      </p:sp>
    </p:spTree>
    <p:extLst>
      <p:ext uri="{BB962C8B-B14F-4D97-AF65-F5344CB8AC3E}">
        <p14:creationId xmlns:p14="http://schemas.microsoft.com/office/powerpoint/2010/main" val="2094785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41C1-2FF0-4943-95FF-98F07C0F0772}"/>
              </a:ext>
            </a:extLst>
          </p:cNvPr>
          <p:cNvSpPr>
            <a:spLocks noGrp="1"/>
          </p:cNvSpPr>
          <p:nvPr>
            <p:ph type="title"/>
          </p:nvPr>
        </p:nvSpPr>
        <p:spPr/>
        <p:txBody>
          <a:bodyPr/>
          <a:lstStyle/>
          <a:p>
            <a:r>
              <a:rPr lang="en-US" dirty="0"/>
              <a:t>.NET 6.0 Default Application</a:t>
            </a:r>
          </a:p>
        </p:txBody>
      </p:sp>
      <p:pic>
        <p:nvPicPr>
          <p:cNvPr id="9" name="Picture 8">
            <a:extLst>
              <a:ext uri="{FF2B5EF4-FFF2-40B4-BE49-F238E27FC236}">
                <a16:creationId xmlns:a16="http://schemas.microsoft.com/office/drawing/2014/main" id="{9D80DCA7-E072-433A-B253-A656A04D72B0}"/>
              </a:ext>
            </a:extLst>
          </p:cNvPr>
          <p:cNvPicPr>
            <a:picLocks noChangeAspect="1"/>
          </p:cNvPicPr>
          <p:nvPr/>
        </p:nvPicPr>
        <p:blipFill>
          <a:blip r:embed="rId2"/>
          <a:stretch>
            <a:fillRect/>
          </a:stretch>
        </p:blipFill>
        <p:spPr>
          <a:xfrm>
            <a:off x="2597068" y="2964951"/>
            <a:ext cx="6997865" cy="928099"/>
          </a:xfrm>
          <a:prstGeom prst="rect">
            <a:avLst/>
          </a:prstGeom>
        </p:spPr>
      </p:pic>
    </p:spTree>
    <p:extLst>
      <p:ext uri="{BB962C8B-B14F-4D97-AF65-F5344CB8AC3E}">
        <p14:creationId xmlns:p14="http://schemas.microsoft.com/office/powerpoint/2010/main" val="364139657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Dependency Injection</a:t>
            </a:r>
          </a:p>
        </p:txBody>
      </p:sp>
      <p:sp>
        <p:nvSpPr>
          <p:cNvPr id="3" name="Text Placeholder 2"/>
          <p:cNvSpPr>
            <a:spLocks noGrp="1"/>
          </p:cNvSpPr>
          <p:nvPr>
            <p:ph type="body" sz="quarter" idx="12"/>
          </p:nvPr>
        </p:nvSpPr>
        <p:spPr/>
        <p:txBody>
          <a:bodyPr/>
          <a:lstStyle/>
          <a:p>
            <a:r>
              <a:rPr lang="en-US" dirty="0"/>
              <a:t>Inverting Control with Function Parameters</a:t>
            </a:r>
          </a:p>
        </p:txBody>
      </p:sp>
      <p:pic>
        <p:nvPicPr>
          <p:cNvPr id="6146" name="Picture 2">
            <a:extLst>
              <a:ext uri="{FF2B5EF4-FFF2-40B4-BE49-F238E27FC236}">
                <a16:creationId xmlns:a16="http://schemas.microsoft.com/office/drawing/2014/main" id="{F112EC3F-11AD-4426-A089-5007DA7F5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895" y="471054"/>
            <a:ext cx="3266209" cy="32662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529DF3C-3089-417F-805F-F91A7CEF6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93" y="319088"/>
            <a:ext cx="3228310" cy="265502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E353CFE-BF01-4ED8-A841-ACE46C031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93" y="3281780"/>
            <a:ext cx="3007302" cy="309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59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Inversion</a:t>
            </a:r>
          </a:p>
        </p:txBody>
      </p:sp>
      <p:sp>
        <p:nvSpPr>
          <p:cNvPr id="2" name="Text Placeholder 1"/>
          <p:cNvSpPr>
            <a:spLocks noGrp="1"/>
          </p:cNvSpPr>
          <p:nvPr>
            <p:ph type="body" sz="quarter" idx="10"/>
          </p:nvPr>
        </p:nvSpPr>
        <p:spPr/>
        <p:txBody>
          <a:bodyPr/>
          <a:lstStyle/>
          <a:p>
            <a:r>
              <a:rPr lang="en-US" dirty="0"/>
              <a:t>Here is where you put the definition. This is one of the few places where complete sentences are appropriate. Be sure to cite your source.</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395179397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Inversion of Control</a:t>
            </a:r>
          </a:p>
        </p:txBody>
      </p:sp>
      <p:sp>
        <p:nvSpPr>
          <p:cNvPr id="2" name="Text Placeholder 1"/>
          <p:cNvSpPr>
            <a:spLocks noGrp="1"/>
          </p:cNvSpPr>
          <p:nvPr>
            <p:ph type="body" sz="quarter" idx="10"/>
          </p:nvPr>
        </p:nvSpPr>
        <p:spPr/>
        <p:txBody>
          <a:bodyPr/>
          <a:lstStyle/>
          <a:p>
            <a:r>
              <a:rPr lang="en-US" dirty="0"/>
              <a:t>Here is where you put the definition. This is one of the few places where complete sentences are appropriate. Be sure to cite your source.</a:t>
            </a:r>
          </a:p>
        </p:txBody>
      </p:sp>
      <p:sp>
        <p:nvSpPr>
          <p:cNvPr id="5" name="Text Placeholder 4"/>
          <p:cNvSpPr>
            <a:spLocks noGrp="1"/>
          </p:cNvSpPr>
          <p:nvPr>
            <p:ph type="body" sz="quarter" idx="12"/>
          </p:nvPr>
        </p:nvSpPr>
        <p:spPr>
          <a:xfrm>
            <a:off x="1077384" y="6309360"/>
            <a:ext cx="10037657" cy="425450"/>
          </a:xfrm>
        </p:spPr>
        <p:txBody>
          <a:bodyPr/>
          <a:lstStyle/>
          <a:p>
            <a:r>
              <a:rPr lang="en-US" dirty="0">
                <a:latin typeface="PS TT Commons" charset="0"/>
                <a:ea typeface="PS TT Commons" charset="0"/>
                <a:cs typeface="PS TT Commons" charset="0"/>
              </a:rPr>
              <a:t>Citation: Author/Source, Title, Link/Short </a:t>
            </a:r>
            <a:r>
              <a:rPr lang="en-US" dirty="0" err="1">
                <a:latin typeface="PS TT Commons" charset="0"/>
                <a:ea typeface="PS TT Commons" charset="0"/>
                <a:cs typeface="PS TT Commons" charset="0"/>
              </a:rPr>
              <a:t>URL</a:t>
            </a:r>
            <a:endParaRPr lang="en-US" dirty="0">
              <a:latin typeface="PS TT Commons" charset="0"/>
              <a:ea typeface="PS TT Commons" charset="0"/>
              <a:cs typeface="PS TT Commons" charset="0"/>
            </a:endParaRPr>
          </a:p>
        </p:txBody>
      </p:sp>
    </p:spTree>
    <p:extLst>
      <p:ext uri="{BB962C8B-B14F-4D97-AF65-F5344CB8AC3E}">
        <p14:creationId xmlns:p14="http://schemas.microsoft.com/office/powerpoint/2010/main" val="406035880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State</a:t>
            </a:r>
          </a:p>
        </p:txBody>
      </p:sp>
    </p:spTree>
    <p:extLst>
      <p:ext uri="{BB962C8B-B14F-4D97-AF65-F5344CB8AC3E}">
        <p14:creationId xmlns:p14="http://schemas.microsoft.com/office/powerpoint/2010/main" val="287914559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Mutable State</a:t>
            </a:r>
          </a:p>
        </p:txBody>
      </p:sp>
      <p:sp>
        <p:nvSpPr>
          <p:cNvPr id="2" name="Text Placeholder 1"/>
          <p:cNvSpPr>
            <a:spLocks noGrp="1"/>
          </p:cNvSpPr>
          <p:nvPr>
            <p:ph type="body" sz="quarter" idx="10"/>
          </p:nvPr>
        </p:nvSpPr>
        <p:spPr/>
        <p:txBody>
          <a:bodyPr/>
          <a:lstStyle/>
          <a:p>
            <a:endParaRPr lang="en-US" dirty="0">
              <a:solidFill>
                <a:srgbClr val="C792EA"/>
              </a:solidFill>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array3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for</a:t>
            </a:r>
            <a:r>
              <a:rPr lang="en-US" b="0" dirty="0">
                <a:solidFill>
                  <a:srgbClr val="EEFFFF"/>
                </a:solidFill>
                <a:effectLst/>
                <a:latin typeface="Consolas" panose="020B0609020204030204" pitchFamily="49" charset="0"/>
              </a:rPr>
              <a:t> i </a:t>
            </a:r>
            <a:r>
              <a:rPr lang="en-US" b="0" i="1" dirty="0">
                <a:solidFill>
                  <a:srgbClr val="89DDFF"/>
                </a:solidFill>
                <a:effectLst/>
                <a:latin typeface="Consolas" panose="020B0609020204030204" pitchFamily="49" charset="0"/>
              </a:rPr>
              <a:t>in</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p>
          <a:p>
            <a:endParaRPr lang="en-US" dirty="0">
              <a:solidFill>
                <a:srgbClr val="C792EA"/>
              </a:solidFill>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array4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a:t>
            </a:r>
            <a:r>
              <a:rPr lang="en-US" b="0" dirty="0">
                <a:solidFill>
                  <a:srgbClr val="F78C6C"/>
                </a:solidFill>
                <a:effectLst/>
                <a:latin typeface="Consolas" panose="020B0609020204030204" pitchFamily="49" charset="0"/>
              </a:rPr>
              <a:t>3</a:t>
            </a:r>
            <a:r>
              <a:rPr lang="en-US" b="0" dirty="0">
                <a:solidFill>
                  <a:srgbClr val="C792EA"/>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arrayOfFiveZeroes</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array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Array.zeroCreate</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endParaRPr lang="en-US" b="0" dirty="0">
              <a:solidFill>
                <a:srgbClr val="EEFFFF"/>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Let with identifiers in () with commas capture values in those positions</a:t>
            </a:r>
          </a:p>
          <a:p>
            <a:pPr>
              <a:spcAft>
                <a:spcPts val="600"/>
              </a:spcAft>
            </a:pPr>
            <a:r>
              <a:rPr lang="en-US" i="1" dirty="0"/>
              <a:t>match</a:t>
            </a:r>
            <a:r>
              <a:rPr lang="en-US" dirty="0"/>
              <a:t> expression also pattern matches, without </a:t>
            </a:r>
            <a:r>
              <a:rPr lang="en-US" i="1" dirty="0"/>
              <a:t>let</a:t>
            </a:r>
            <a:endParaRPr lang="en-US" dirty="0"/>
          </a:p>
        </p:txBody>
      </p:sp>
    </p:spTree>
    <p:extLst>
      <p:ext uri="{BB962C8B-B14F-4D97-AF65-F5344CB8AC3E}">
        <p14:creationId xmlns:p14="http://schemas.microsoft.com/office/powerpoint/2010/main" val="354839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Immutable State</a:t>
            </a:r>
          </a:p>
        </p:txBody>
      </p:sp>
      <p:sp>
        <p:nvSpPr>
          <p:cNvPr id="2" name="Text Placeholder 1"/>
          <p:cNvSpPr>
            <a:spLocks noGrp="1"/>
          </p:cNvSpPr>
          <p:nvPr>
            <p:ph type="body" sz="quarter" idx="10"/>
          </p:nvPr>
        </p:nvSpPr>
        <p:spPr/>
        <p:txBody>
          <a:bodyPr/>
          <a:lstStyle/>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array3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for</a:t>
            </a:r>
            <a:r>
              <a:rPr lang="en-US" b="0" dirty="0">
                <a:solidFill>
                  <a:srgbClr val="EEFFFF"/>
                </a:solidFill>
                <a:effectLst/>
                <a:latin typeface="Consolas" panose="020B0609020204030204" pitchFamily="49" charset="0"/>
              </a:rPr>
              <a:t> i </a:t>
            </a:r>
            <a:r>
              <a:rPr lang="en-US" b="0" i="1" dirty="0">
                <a:solidFill>
                  <a:srgbClr val="89DDFF"/>
                </a:solidFill>
                <a:effectLst/>
                <a:latin typeface="Consolas" panose="020B0609020204030204" pitchFamily="49" charset="0"/>
              </a:rPr>
              <a:t>in</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p>
          <a:p>
            <a:endParaRPr lang="en-US" dirty="0">
              <a:solidFill>
                <a:srgbClr val="C792EA"/>
              </a:solidFill>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array4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a:t>
            </a:r>
            <a:r>
              <a:rPr lang="en-US" b="0" dirty="0">
                <a:solidFill>
                  <a:srgbClr val="F78C6C"/>
                </a:solidFill>
                <a:effectLst/>
                <a:latin typeface="Consolas" panose="020B0609020204030204" pitchFamily="49" charset="0"/>
              </a:rPr>
              <a:t>3</a:t>
            </a:r>
            <a:r>
              <a:rPr lang="en-US" b="0" dirty="0">
                <a:solidFill>
                  <a:srgbClr val="C792EA"/>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arrayOfFiveZeroes</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array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Array.zeroCreate</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endParaRPr lang="en-US" b="0" dirty="0">
              <a:solidFill>
                <a:srgbClr val="EEFFFF"/>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6" name="Content Placeholder 2">
            <a:extLst>
              <a:ext uri="{FF2B5EF4-FFF2-40B4-BE49-F238E27FC236}">
                <a16:creationId xmlns:a16="http://schemas.microsoft.com/office/drawing/2014/main" id="{9D3C2E2B-A1D3-4E3E-B560-9A37B3DB98B2}"/>
              </a:ext>
            </a:extLst>
          </p:cNvPr>
          <p:cNvSpPr txBox="1">
            <a:spLocks/>
          </p:cNvSpPr>
          <p:nvPr/>
        </p:nvSpPr>
        <p:spPr>
          <a:xfrm>
            <a:off x="268187" y="5129598"/>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7" name="Content Placeholder 2">
            <a:extLst>
              <a:ext uri="{FF2B5EF4-FFF2-40B4-BE49-F238E27FC236}">
                <a16:creationId xmlns:a16="http://schemas.microsoft.com/office/drawing/2014/main" id="{E909F847-17A6-4DB3-804C-56071F2F1BB6}"/>
              </a:ext>
            </a:extLst>
          </p:cNvPr>
          <p:cNvSpPr txBox="1">
            <a:spLocks/>
          </p:cNvSpPr>
          <p:nvPr/>
        </p:nvSpPr>
        <p:spPr>
          <a:xfrm>
            <a:off x="268187" y="5098136"/>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endParaRPr lang="en-US" dirty="0"/>
          </a:p>
        </p:txBody>
      </p:sp>
      <p:sp>
        <p:nvSpPr>
          <p:cNvPr id="8" name="Content Placeholder 2">
            <a:extLst>
              <a:ext uri="{FF2B5EF4-FFF2-40B4-BE49-F238E27FC236}">
                <a16:creationId xmlns:a16="http://schemas.microsoft.com/office/drawing/2014/main" id="{25619376-3F3F-46E1-BFB4-8BE070D4D596}"/>
              </a:ext>
            </a:extLst>
          </p:cNvPr>
          <p:cNvSpPr txBox="1">
            <a:spLocks/>
          </p:cNvSpPr>
          <p:nvPr/>
        </p:nvSpPr>
        <p:spPr>
          <a:xfrm>
            <a:off x="275561" y="5121732"/>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a:spcAft>
                <a:spcPts val="600"/>
              </a:spcAft>
            </a:pPr>
            <a:r>
              <a:rPr lang="en-US" dirty="0"/>
              <a:t>Let with identifiers in () with commas capture values in those positions</a:t>
            </a:r>
          </a:p>
          <a:p>
            <a:pPr>
              <a:spcAft>
                <a:spcPts val="600"/>
              </a:spcAft>
            </a:pPr>
            <a:r>
              <a:rPr lang="en-US" i="1" dirty="0"/>
              <a:t>match</a:t>
            </a:r>
            <a:r>
              <a:rPr lang="en-US" dirty="0"/>
              <a:t> expression also pattern matches, without </a:t>
            </a:r>
            <a:r>
              <a:rPr lang="en-US" i="1" dirty="0"/>
              <a:t>let</a:t>
            </a:r>
            <a:endParaRPr lang="en-US" dirty="0"/>
          </a:p>
        </p:txBody>
      </p:sp>
      <p:sp>
        <p:nvSpPr>
          <p:cNvPr id="9" name="TextBox 8">
            <a:extLst>
              <a:ext uri="{FF2B5EF4-FFF2-40B4-BE49-F238E27FC236}">
                <a16:creationId xmlns:a16="http://schemas.microsoft.com/office/drawing/2014/main" id="{9B54D742-7228-42C1-AA7A-586A14D9F9A1}"/>
              </a:ext>
            </a:extLst>
          </p:cNvPr>
          <p:cNvSpPr txBox="1"/>
          <p:nvPr/>
        </p:nvSpPr>
        <p:spPr>
          <a:xfrm>
            <a:off x="3055717" y="2126467"/>
            <a:ext cx="6111432" cy="1754326"/>
          </a:xfrm>
          <a:prstGeom prst="rect">
            <a:avLst/>
          </a:prstGeom>
          <a:noFill/>
        </p:spPr>
        <p:txBody>
          <a:bodyPr wrap="square">
            <a:spAutoFit/>
          </a:bodyPr>
          <a:lstStyle/>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array3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for</a:t>
            </a:r>
            <a:r>
              <a:rPr lang="en-US" b="0" dirty="0">
                <a:solidFill>
                  <a:srgbClr val="EEFFFF"/>
                </a:solidFill>
                <a:effectLst/>
                <a:latin typeface="Consolas" panose="020B0609020204030204" pitchFamily="49" charset="0"/>
              </a:rPr>
              <a:t> i </a:t>
            </a:r>
            <a:r>
              <a:rPr lang="en-US" b="0" i="1" dirty="0">
                <a:solidFill>
                  <a:srgbClr val="89DDFF"/>
                </a:solidFill>
                <a:effectLst/>
                <a:latin typeface="Consolas" panose="020B0609020204030204" pitchFamily="49" charset="0"/>
              </a:rPr>
              <a:t>in</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-&gt;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i </a:t>
            </a:r>
            <a:r>
              <a:rPr lang="en-US" b="0" dirty="0">
                <a:solidFill>
                  <a:srgbClr val="C792EA"/>
                </a:solidFill>
                <a:effectLst/>
                <a:latin typeface="Consolas" panose="020B0609020204030204" pitchFamily="49" charset="0"/>
              </a:rPr>
              <a:t>|]</a:t>
            </a:r>
          </a:p>
          <a:p>
            <a:endParaRPr lang="en-US" dirty="0">
              <a:solidFill>
                <a:srgbClr val="C792EA"/>
              </a:solidFill>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array4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F78C6C"/>
                </a:solidFill>
                <a:effectLst/>
                <a:latin typeface="Consolas" panose="020B0609020204030204" pitchFamily="49" charset="0"/>
              </a:rPr>
              <a:t>1.</a:t>
            </a:r>
            <a:r>
              <a:rPr lang="en-US" b="0" dirty="0">
                <a:solidFill>
                  <a:srgbClr val="EEFFFF"/>
                </a:solidFill>
                <a:effectLst/>
                <a:latin typeface="Consolas" panose="020B0609020204030204" pitchFamily="49" charset="0"/>
              </a:rPr>
              <a:t>.</a:t>
            </a:r>
            <a:r>
              <a:rPr lang="en-US" b="0" dirty="0">
                <a:solidFill>
                  <a:srgbClr val="F78C6C"/>
                </a:solidFill>
                <a:effectLst/>
                <a:latin typeface="Consolas" panose="020B0609020204030204" pitchFamily="49" charset="0"/>
              </a:rPr>
              <a:t>3</a:t>
            </a:r>
            <a:r>
              <a:rPr lang="en-US" b="0" dirty="0">
                <a:solidFill>
                  <a:srgbClr val="C792EA"/>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endParaRPr lang="en-US" b="0" dirty="0">
              <a:solidFill>
                <a:srgbClr val="C792EA"/>
              </a:solidFill>
              <a:effectLst/>
              <a:latin typeface="Consolas" panose="020B0609020204030204" pitchFamily="49" charset="0"/>
            </a:endParaRP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arrayOfFiveZeroes</a:t>
            </a:r>
            <a:r>
              <a:rPr lang="en-US" b="0" dirty="0">
                <a:solidFill>
                  <a:srgbClr val="FF5370"/>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int array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Array.zeroCreate</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10</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22771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a:latin typeface="+mj-lt"/>
              </a:rPr>
              <a:t>Benefits of flowing state through function calls</a:t>
            </a:r>
          </a:p>
        </p:txBody>
      </p:sp>
      <p:sp>
        <p:nvSpPr>
          <p:cNvPr id="2" name="Text Placeholder 1"/>
          <p:cNvSpPr>
            <a:spLocks noGrp="1"/>
          </p:cNvSpPr>
          <p:nvPr>
            <p:ph type="body" sz="quarter" idx="10"/>
          </p:nvPr>
        </p:nvSpPr>
        <p:spPr>
          <a:prstGeom prst="rect">
            <a:avLst/>
          </a:prstGeom>
        </p:spPr>
        <p:txBody>
          <a:bodyPr/>
          <a:lstStyle/>
          <a:p>
            <a:r>
              <a:rPr lang="en-US" dirty="0"/>
              <a:t>You can reason about behavior much more easily</a:t>
            </a:r>
          </a:p>
          <a:p>
            <a:r>
              <a:rPr lang="en-US" dirty="0"/>
              <a:t>Function calls are repeatable</a:t>
            </a:r>
          </a:p>
        </p:txBody>
      </p:sp>
    </p:spTree>
    <p:extLst>
      <p:ext uri="{BB962C8B-B14F-4D97-AF65-F5344CB8AC3E}">
        <p14:creationId xmlns:p14="http://schemas.microsoft.com/office/powerpoint/2010/main" val="3907349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te transition diagram: Verified Email">
            <a:extLst>
              <a:ext uri="{FF2B5EF4-FFF2-40B4-BE49-F238E27FC236}">
                <a16:creationId xmlns:a16="http://schemas.microsoft.com/office/drawing/2014/main" id="{BF005D31-CD27-4901-9CCE-0EDBC1436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17" y="732064"/>
            <a:ext cx="45053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e transition diagram: Shopping Cart">
            <a:extLst>
              <a:ext uri="{FF2B5EF4-FFF2-40B4-BE49-F238E27FC236}">
                <a16:creationId xmlns:a16="http://schemas.microsoft.com/office/drawing/2014/main" id="{8C0C9494-7748-46CD-9213-762739702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848" y="2268992"/>
            <a:ext cx="57054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te transition diagram: Chess game">
            <a:extLst>
              <a:ext uri="{FF2B5EF4-FFF2-40B4-BE49-F238E27FC236}">
                <a16:creationId xmlns:a16="http://schemas.microsoft.com/office/drawing/2014/main" id="{3DF02F2D-DBDF-40F5-BD43-584D7EFCB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720" y="4322309"/>
            <a:ext cx="51339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17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a:latin typeface="+mj-lt"/>
              </a:rPr>
              <a:t>Reasons to use State Machines</a:t>
            </a:r>
          </a:p>
        </p:txBody>
      </p:sp>
      <p:sp>
        <p:nvSpPr>
          <p:cNvPr id="2" name="Text Placeholder 1"/>
          <p:cNvSpPr>
            <a:spLocks noGrp="1"/>
          </p:cNvSpPr>
          <p:nvPr>
            <p:ph type="body" sz="quarter" idx="10"/>
          </p:nvPr>
        </p:nvSpPr>
        <p:spPr>
          <a:prstGeom prst="rect">
            <a:avLst/>
          </a:prstGeom>
        </p:spPr>
        <p:txBody>
          <a:bodyPr/>
          <a:lstStyle/>
          <a:p>
            <a:r>
              <a:rPr lang="en-US" dirty="0"/>
              <a:t>Each state can have different allowable behavior</a:t>
            </a:r>
          </a:p>
          <a:p>
            <a:r>
              <a:rPr lang="en-US" dirty="0"/>
              <a:t>All the states are explicitly documented</a:t>
            </a:r>
          </a:p>
          <a:p>
            <a:r>
              <a:rPr lang="en-US" dirty="0"/>
              <a:t>They </a:t>
            </a:r>
            <a:r>
              <a:rPr lang="en-US" dirty="0" err="1"/>
              <a:t>mak</a:t>
            </a:r>
            <a:r>
              <a:rPr lang="en-US" dirty="0"/>
              <a:t> you think about every possibility</a:t>
            </a:r>
          </a:p>
        </p:txBody>
      </p:sp>
    </p:spTree>
    <p:extLst>
      <p:ext uri="{BB962C8B-B14F-4D97-AF65-F5344CB8AC3E}">
        <p14:creationId xmlns:p14="http://schemas.microsoft.com/office/powerpoint/2010/main" val="184840487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Topics in the module</a:t>
            </a:r>
          </a:p>
        </p:txBody>
      </p:sp>
    </p:spTree>
    <p:extLst>
      <p:ext uri="{BB962C8B-B14F-4D97-AF65-F5344CB8AC3E}">
        <p14:creationId xmlns:p14="http://schemas.microsoft.com/office/powerpoint/2010/main" val="2913485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41C1-2FF0-4943-95FF-98F07C0F0772}"/>
              </a:ext>
            </a:extLst>
          </p:cNvPr>
          <p:cNvSpPr>
            <a:spLocks noGrp="1"/>
          </p:cNvSpPr>
          <p:nvPr>
            <p:ph type="title"/>
          </p:nvPr>
        </p:nvSpPr>
        <p:spPr/>
        <p:txBody>
          <a:bodyPr/>
          <a:lstStyle/>
          <a:p>
            <a:r>
              <a:rPr lang="en-US" dirty="0"/>
              <a:t>.NET 5.0 Default Application</a:t>
            </a:r>
          </a:p>
        </p:txBody>
      </p:sp>
      <p:pic>
        <p:nvPicPr>
          <p:cNvPr id="7" name="Picture 6">
            <a:extLst>
              <a:ext uri="{FF2B5EF4-FFF2-40B4-BE49-F238E27FC236}">
                <a16:creationId xmlns:a16="http://schemas.microsoft.com/office/drawing/2014/main" id="{C06CFB60-5827-4C78-A65A-A2B2D1E0C436}"/>
              </a:ext>
            </a:extLst>
          </p:cNvPr>
          <p:cNvPicPr>
            <a:picLocks noChangeAspect="1"/>
          </p:cNvPicPr>
          <p:nvPr/>
        </p:nvPicPr>
        <p:blipFill>
          <a:blip r:embed="rId2"/>
          <a:stretch>
            <a:fillRect/>
          </a:stretch>
        </p:blipFill>
        <p:spPr>
          <a:xfrm>
            <a:off x="3008446" y="1936160"/>
            <a:ext cx="6175108" cy="2985681"/>
          </a:xfrm>
          <a:prstGeom prst="rect">
            <a:avLst/>
          </a:prstGeom>
        </p:spPr>
      </p:pic>
    </p:spTree>
    <p:extLst>
      <p:ext uri="{BB962C8B-B14F-4D97-AF65-F5344CB8AC3E}">
        <p14:creationId xmlns:p14="http://schemas.microsoft.com/office/powerpoint/2010/main" val="233104624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Next Steps in F#</a:t>
            </a:r>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52426956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Object-orientation</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p:txBody>
          <a:bodyPr/>
          <a:lstStyle/>
          <a:p>
            <a:pPr>
              <a:spcAft>
                <a:spcPts val="600"/>
              </a:spcAft>
            </a:pPr>
            <a:r>
              <a:rPr lang="en-US" dirty="0"/>
              <a:t>Full support for .NET style classes</a:t>
            </a:r>
          </a:p>
          <a:p>
            <a:pPr>
              <a:spcAft>
                <a:spcPts val="600"/>
              </a:spcAft>
            </a:pPr>
            <a:r>
              <a:rPr lang="en-US" dirty="0"/>
              <a:t>Some differing syntax for various OO constructs</a:t>
            </a:r>
          </a:p>
        </p:txBody>
      </p:sp>
      <p:pic>
        <p:nvPicPr>
          <p:cNvPr id="4102" name="Picture 6">
            <a:extLst>
              <a:ext uri="{FF2B5EF4-FFF2-40B4-BE49-F238E27FC236}">
                <a16:creationId xmlns:a16="http://schemas.microsoft.com/office/drawing/2014/main" id="{BECBC7AE-01EA-4099-958D-BA542DDB7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528" y="1546779"/>
            <a:ext cx="3901251" cy="376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9BB4798-869A-452D-9837-6B2AAD4D1AEE}"/>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Line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class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C792EA"/>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X1</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C792EA"/>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Y1</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C792EA"/>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X2</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C792EA"/>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Y2</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float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new</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x1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y1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x2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5370"/>
                </a:solidFill>
                <a:effectLst/>
                <a:latin typeface="Roboto Mono" panose="00000009000000000000" pitchFamily="49" charset="0"/>
                <a:ea typeface="Roboto Mono" panose="00000009000000000000" pitchFamily="49" charset="0"/>
              </a:rPr>
              <a:t>y2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as</a:t>
            </a:r>
            <a:r>
              <a:rPr lang="en-US" b="0" dirty="0">
                <a:solidFill>
                  <a:srgbClr val="EEFFFF"/>
                </a:solidFill>
                <a:effectLst/>
                <a:latin typeface="Roboto Mono" panose="00000009000000000000" pitchFamily="49" charset="0"/>
                <a:ea typeface="Roboto Mono" panose="00000009000000000000" pitchFamily="49" charset="0"/>
              </a:rPr>
              <a:t> this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Y2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y2</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 Creating Line: {(</a:t>
            </a:r>
            <a:r>
              <a:rPr lang="en-US" b="0" dirty="0">
                <a:solidFill>
                  <a:srgbClr val="C792EA"/>
                </a:solidFill>
                <a:effectLst/>
                <a:latin typeface="Roboto Mono" panose="00000009000000000000" pitchFamily="49" charset="0"/>
                <a:ea typeface="Roboto Mono" panose="00000009000000000000" pitchFamily="49" charset="0"/>
              </a:rPr>
              <a:t>%g</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a:t>
            </a:r>
            <a:r>
              <a:rPr lang="en-US" b="0" dirty="0">
                <a:solidFill>
                  <a:srgbClr val="C3E88D"/>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a:t>
            </a:r>
            <a:r>
              <a:rPr lang="en-US" b="0" dirty="0" err="1">
                <a:solidFill>
                  <a:srgbClr val="F78C6C"/>
                </a:solidFill>
                <a:effectLst/>
                <a:latin typeface="Roboto Mono" panose="00000009000000000000" pitchFamily="49" charset="0"/>
                <a:ea typeface="Roboto Mono" panose="00000009000000000000" pitchFamily="49" charset="0"/>
              </a:rPr>
              <a:t>n</a:t>
            </a:r>
            <a:r>
              <a:rPr lang="en-US" b="0" dirty="0" err="1">
                <a:solidFill>
                  <a:srgbClr val="C3E88D"/>
                </a:solidFill>
                <a:effectLst/>
                <a:latin typeface="Roboto Mono" panose="00000009000000000000" pitchFamily="49" charset="0"/>
                <a:ea typeface="Roboto Mono" panose="00000009000000000000" pitchFamily="49" charset="0"/>
              </a:rPr>
              <a:t>Length</a:t>
            </a:r>
            <a:r>
              <a:rPr lang="en-US" b="0" dirty="0">
                <a:solidFill>
                  <a:srgbClr val="C3E88D"/>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this.X1 this.Y1 this.X2 </a:t>
            </a:r>
          </a:p>
          <a:p>
            <a:r>
              <a:rPr lang="en-US" b="0" dirty="0">
                <a:solidFill>
                  <a:srgbClr val="EEFFFF"/>
                </a:solidFill>
                <a:effectLst/>
                <a:latin typeface="Roboto Mono" panose="00000009000000000000" pitchFamily="49" charset="0"/>
                <a:ea typeface="Roboto Mono" panose="00000009000000000000" pitchFamily="49" charset="0"/>
              </a:rPr>
              <a:t>            this.Y2 </a:t>
            </a:r>
            <a:r>
              <a:rPr lang="en-US" b="0" dirty="0" err="1">
                <a:solidFill>
                  <a:srgbClr val="EEFFFF"/>
                </a:solidFill>
                <a:effectLst/>
                <a:latin typeface="Roboto Mono" panose="00000009000000000000" pitchFamily="49" charset="0"/>
                <a:ea typeface="Roboto Mono" panose="00000009000000000000" pitchFamily="49" charset="0"/>
              </a:rPr>
              <a:t>this.Length</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x.Length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sqr</a:t>
            </a:r>
            <a:r>
              <a:rPr lang="en-US" b="0" dirty="0">
                <a:solidFill>
                  <a:srgbClr val="FF5370"/>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a:t>
            </a:r>
          </a:p>
          <a:p>
            <a:r>
              <a:rPr lang="en-US" b="0" dirty="0">
                <a:solidFill>
                  <a:srgbClr val="EEFFFF"/>
                </a:solidFill>
                <a:effectLst/>
                <a:latin typeface="Roboto Mono" panose="00000009000000000000" pitchFamily="49" charset="0"/>
                <a:ea typeface="Roboto Mono" panose="00000009000000000000" pitchFamily="49" charset="0"/>
              </a:rPr>
              <a:t>      sqrt</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sqr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x.X1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x.X2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sqr</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x.Y1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x.Y2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end</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aLine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new</a:t>
            </a:r>
            <a:r>
              <a:rPr lang="en-US" b="0" dirty="0">
                <a:solidFill>
                  <a:srgbClr val="EEFFFF"/>
                </a:solidFill>
                <a:effectLst/>
                <a:latin typeface="Roboto Mono" panose="00000009000000000000" pitchFamily="49" charset="0"/>
                <a:ea typeface="Roboto Mono" panose="00000009000000000000" pitchFamily="49" charset="0"/>
              </a:rPr>
              <a:t> Line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1.0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4.0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5.0</a:t>
            </a:r>
            <a:r>
              <a:rPr lang="en-US" b="0" dirty="0">
                <a:solidFill>
                  <a:srgbClr val="C792EA"/>
                </a:solidFill>
                <a:effectLst/>
                <a:latin typeface="Roboto Mono" panose="00000009000000000000" pitchFamily="49" charset="0"/>
                <a:ea typeface="Roboto Mono" panose="00000009000000000000" pitchFamily="49" charset="0"/>
              </a:rPr>
              <a:t>)</a:t>
            </a:r>
          </a:p>
          <a:p>
            <a:r>
              <a:rPr lang="en-US" b="0" dirty="0" err="1">
                <a:solidFill>
                  <a:srgbClr val="EEFFFF"/>
                </a:solidFill>
                <a:effectLst/>
                <a:latin typeface="Roboto Mono" panose="00000009000000000000" pitchFamily="49" charset="0"/>
                <a:ea typeface="Roboto Mono" panose="00000009000000000000" pitchFamily="49" charset="0"/>
              </a:rPr>
              <a:t>aLine.Length</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a:t>
            </a:r>
            <a:r>
              <a:rPr lang="en-US" b="0" dirty="0" err="1">
                <a:solidFill>
                  <a:schemeClr val="bg2">
                    <a:lumMod val="90000"/>
                  </a:schemeClr>
                </a:solidFill>
                <a:effectLst/>
                <a:latin typeface="Roboto Mono" panose="00000009000000000000" pitchFamily="49" charset="0"/>
                <a:ea typeface="Roboto Mono" panose="00000009000000000000" pitchFamily="49" charset="0"/>
              </a:rPr>
              <a:t>val</a:t>
            </a:r>
            <a:r>
              <a:rPr lang="en-US" b="0" dirty="0">
                <a:solidFill>
                  <a:schemeClr val="bg2">
                    <a:lumMod val="90000"/>
                  </a:schemeClr>
                </a:solidFill>
                <a:effectLst/>
                <a:latin typeface="Roboto Mono" panose="00000009000000000000" pitchFamily="49" charset="0"/>
                <a:ea typeface="Roboto Mono" panose="00000009000000000000" pitchFamily="49" charset="0"/>
              </a:rPr>
              <a:t> it: float = 5.0</a:t>
            </a:r>
          </a:p>
          <a:p>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9" name="Text Placeholder 8">
            <a:extLst>
              <a:ext uri="{FF2B5EF4-FFF2-40B4-BE49-F238E27FC236}">
                <a16:creationId xmlns:a16="http://schemas.microsoft.com/office/drawing/2014/main" id="{6B59E184-3F7A-4CCE-A577-B471142DA662}"/>
              </a:ext>
            </a:extLst>
          </p:cNvPr>
          <p:cNvSpPr>
            <a:spLocks noGrp="1"/>
          </p:cNvSpPr>
          <p:nvPr>
            <p:ph type="body" sz="quarter" idx="18"/>
          </p:nvPr>
        </p:nvSpPr>
        <p:spPr/>
        <p:txBody>
          <a:bodyPr/>
          <a:lstStyle/>
          <a:p>
            <a:r>
              <a:rPr lang="en-US" dirty="0"/>
              <a:t>Class definition</a:t>
            </a:r>
          </a:p>
          <a:p>
            <a:r>
              <a:rPr lang="en-US" dirty="0"/>
              <a:t>Fields</a:t>
            </a:r>
          </a:p>
          <a:p>
            <a:endParaRPr lang="en-US" dirty="0"/>
          </a:p>
          <a:p>
            <a:endParaRPr lang="en-US" dirty="0"/>
          </a:p>
          <a:p>
            <a:endParaRPr lang="en-US" dirty="0"/>
          </a:p>
          <a:p>
            <a:r>
              <a:rPr lang="en-US" dirty="0"/>
              <a:t>Constructor</a:t>
            </a:r>
          </a:p>
          <a:p>
            <a:r>
              <a:rPr lang="en-US" dirty="0"/>
              <a:t>Field initialization</a:t>
            </a:r>
          </a:p>
          <a:p>
            <a:r>
              <a:rPr lang="en-US" dirty="0"/>
              <a:t>Constructor code</a:t>
            </a:r>
          </a:p>
          <a:p>
            <a:endParaRPr lang="en-US" dirty="0"/>
          </a:p>
          <a:p>
            <a:endParaRPr lang="en-US" dirty="0"/>
          </a:p>
          <a:p>
            <a:endParaRPr lang="en-US" dirty="0"/>
          </a:p>
          <a:p>
            <a:endParaRPr lang="en-US" dirty="0"/>
          </a:p>
          <a:p>
            <a:r>
              <a:rPr lang="en-US" dirty="0"/>
              <a:t>Member function</a:t>
            </a:r>
          </a:p>
          <a:p>
            <a:endParaRPr lang="en-US" dirty="0"/>
          </a:p>
          <a:p>
            <a:endParaRPr lang="en-US" dirty="0"/>
          </a:p>
          <a:p>
            <a:r>
              <a:rPr lang="en-US" dirty="0"/>
              <a:t>End of class definition</a:t>
            </a:r>
          </a:p>
          <a:p>
            <a:r>
              <a:rPr lang="en-US" dirty="0"/>
              <a:t>Create a line</a:t>
            </a:r>
          </a:p>
          <a:p>
            <a:r>
              <a:rPr lang="en-US" dirty="0"/>
              <a:t>Get the lines length</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0716471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Databases</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p:txBody>
          <a:bodyPr/>
          <a:lstStyle/>
          <a:p>
            <a:pPr>
              <a:spcAft>
                <a:spcPts val="600"/>
              </a:spcAft>
            </a:pPr>
            <a:r>
              <a:rPr lang="en-US" dirty="0"/>
              <a:t>Access to most, if not all, database</a:t>
            </a:r>
          </a:p>
          <a:p>
            <a:pPr>
              <a:spcAft>
                <a:spcPts val="600"/>
              </a:spcAft>
            </a:pPr>
            <a:r>
              <a:rPr lang="en-US" dirty="0"/>
              <a:t>Entity Framework 6.0 support</a:t>
            </a:r>
          </a:p>
          <a:p>
            <a:pPr>
              <a:spcAft>
                <a:spcPts val="600"/>
              </a:spcAft>
            </a:pPr>
            <a:r>
              <a:rPr lang="en-US" dirty="0"/>
              <a:t>ADO.NET support</a:t>
            </a:r>
          </a:p>
          <a:p>
            <a:pPr>
              <a:spcAft>
                <a:spcPts val="600"/>
              </a:spcAft>
            </a:pPr>
            <a:r>
              <a:rPr lang="en-US" dirty="0"/>
              <a:t>If there is a .NET client, you can use it</a:t>
            </a:r>
          </a:p>
        </p:txBody>
      </p:sp>
      <p:pic>
        <p:nvPicPr>
          <p:cNvPr id="3080" name="Picture 8">
            <a:extLst>
              <a:ext uri="{FF2B5EF4-FFF2-40B4-BE49-F238E27FC236}">
                <a16:creationId xmlns:a16="http://schemas.microsoft.com/office/drawing/2014/main" id="{79CC439B-8D24-4683-BA84-E9306F49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92" y="1845658"/>
            <a:ext cx="3639107" cy="377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97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9BB4798-869A-452D-9837-6B2AAD4D1AEE}"/>
              </a:ext>
            </a:extLst>
          </p:cNvPr>
          <p:cNvSpPr>
            <a:spLocks noGrp="1"/>
          </p:cNvSpPr>
          <p:nvPr>
            <p:ph type="body" sz="quarter" idx="10"/>
          </p:nvPr>
        </p:nvSpPr>
        <p:spPr/>
        <p:txBody>
          <a:bodyPr/>
          <a:lstStyle/>
          <a:p>
            <a:r>
              <a:rPr lang="en-US" b="0" i="0" dirty="0">
                <a:solidFill>
                  <a:srgbClr val="ABB2BF"/>
                </a:solidFill>
                <a:effectLst/>
                <a:latin typeface="Roboto Mono" panose="00000009000000000000" pitchFamily="49" charset="0"/>
                <a:ea typeface="Roboto Mono" panose="00000009000000000000" pitchFamily="49" charset="0"/>
              </a:rPr>
              <a:t>[&lt;</a:t>
            </a:r>
            <a:r>
              <a:rPr lang="en-US" b="0" i="0" dirty="0" err="1">
                <a:solidFill>
                  <a:srgbClr val="61AEEE"/>
                </a:solidFill>
                <a:effectLst/>
                <a:latin typeface="Roboto Mono" panose="00000009000000000000" pitchFamily="49" charset="0"/>
                <a:ea typeface="Roboto Mono" panose="00000009000000000000" pitchFamily="49" charset="0"/>
              </a:rPr>
              <a:t>CLIMutable</a:t>
            </a:r>
            <a:r>
              <a:rPr lang="en-US" b="0" i="0" dirty="0">
                <a:solidFill>
                  <a:srgbClr val="ABB2BF"/>
                </a:solidFill>
                <a:effectLst/>
                <a:latin typeface="Roboto Mono" panose="00000009000000000000" pitchFamily="49" charset="0"/>
                <a:ea typeface="Roboto Mono" panose="00000009000000000000" pitchFamily="49" charset="0"/>
              </a:rPr>
              <a:t>&gt;] </a:t>
            </a:r>
          </a:p>
          <a:p>
            <a:r>
              <a:rPr lang="en-US" b="0" i="0" dirty="0">
                <a:solidFill>
                  <a:srgbClr val="C678DD"/>
                </a:solidFill>
                <a:effectLst/>
                <a:latin typeface="Roboto Mono" panose="00000009000000000000" pitchFamily="49" charset="0"/>
                <a:ea typeface="Roboto Mono" panose="00000009000000000000" pitchFamily="49" charset="0"/>
              </a:rPr>
              <a:t>type</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E6C07B"/>
                </a:solidFill>
                <a:effectLst/>
                <a:latin typeface="Roboto Mono" panose="00000009000000000000" pitchFamily="49" charset="0"/>
                <a:ea typeface="Roboto Mono" panose="00000009000000000000" pitchFamily="49" charset="0"/>
              </a:rPr>
              <a:t>Person</a:t>
            </a:r>
            <a:r>
              <a:rPr lang="en-US" b="0" i="0" dirty="0">
                <a:solidFill>
                  <a:srgbClr val="ABB2BF"/>
                </a:solidFill>
                <a:effectLst/>
                <a:latin typeface="Roboto Mono" panose="00000009000000000000" pitchFamily="49" charset="0"/>
                <a:ea typeface="Roboto Mono" panose="00000009000000000000" pitchFamily="49" charset="0"/>
              </a:rPr>
              <a:t> = </a:t>
            </a:r>
          </a:p>
          <a:p>
            <a:r>
              <a:rPr lang="en-US" b="0" i="0" dirty="0">
                <a:solidFill>
                  <a:srgbClr val="ABB2BF"/>
                </a:solidFill>
                <a:effectLst/>
                <a:latin typeface="Roboto Mono" panose="00000009000000000000" pitchFamily="49" charset="0"/>
                <a:ea typeface="Roboto Mono" panose="00000009000000000000" pitchFamily="49" charset="0"/>
              </a:rPr>
              <a:t>	{ </a:t>
            </a:r>
            <a:r>
              <a:rPr lang="en-US" b="0" i="0" dirty="0" err="1">
                <a:solidFill>
                  <a:srgbClr val="ABB2BF"/>
                </a:solidFill>
                <a:effectLst/>
                <a:latin typeface="Roboto Mono" panose="00000009000000000000" pitchFamily="49" charset="0"/>
                <a:ea typeface="Roboto Mono" panose="00000009000000000000" pitchFamily="49" charset="0"/>
              </a:rPr>
              <a:t>PersonId</a:t>
            </a:r>
            <a:r>
              <a:rPr lang="en-US" b="0" i="0" dirty="0">
                <a:solidFill>
                  <a:srgbClr val="ABB2BF"/>
                </a:solidFill>
                <a:effectLst/>
                <a:latin typeface="Roboto Mono" panose="00000009000000000000" pitchFamily="49" charset="0"/>
                <a:ea typeface="Roboto Mono" panose="00000009000000000000" pitchFamily="49" charset="0"/>
              </a:rPr>
              <a:t> : </a:t>
            </a:r>
            <a:r>
              <a:rPr lang="en-US" b="0" i="0" dirty="0">
                <a:solidFill>
                  <a:srgbClr val="D19A66"/>
                </a:solidFill>
                <a:effectLst/>
                <a:latin typeface="Roboto Mono" panose="00000009000000000000" pitchFamily="49" charset="0"/>
                <a:ea typeface="Roboto Mono" panose="00000009000000000000" pitchFamily="49" charset="0"/>
              </a:rPr>
              <a:t>int</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ABB2BF"/>
                </a:solidFill>
                <a:effectLst/>
                <a:latin typeface="Roboto Mono" panose="00000009000000000000" pitchFamily="49" charset="0"/>
                <a:ea typeface="Roboto Mono" panose="00000009000000000000" pitchFamily="49" charset="0"/>
              </a:rPr>
              <a:t>FirstName : </a:t>
            </a:r>
            <a:r>
              <a:rPr lang="en-US" b="0" i="0" dirty="0">
                <a:solidFill>
                  <a:srgbClr val="D19A66"/>
                </a:solidFill>
                <a:effectLst/>
                <a:latin typeface="Roboto Mono" panose="00000009000000000000" pitchFamily="49" charset="0"/>
                <a:ea typeface="Roboto Mono" panose="00000009000000000000" pitchFamily="49" charset="0"/>
              </a:rPr>
              <a:t>string</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err="1">
                <a:solidFill>
                  <a:srgbClr val="ABB2BF"/>
                </a:solidFill>
                <a:effectLst/>
                <a:latin typeface="Roboto Mono" panose="00000009000000000000" pitchFamily="49" charset="0"/>
                <a:ea typeface="Roboto Mono" panose="00000009000000000000" pitchFamily="49" charset="0"/>
              </a:rPr>
              <a:t>LastName</a:t>
            </a:r>
            <a:r>
              <a:rPr lang="en-US" b="0" i="0" dirty="0">
                <a:solidFill>
                  <a:srgbClr val="ABB2BF"/>
                </a:solidFill>
                <a:effectLst/>
                <a:latin typeface="Roboto Mono" panose="00000009000000000000" pitchFamily="49" charset="0"/>
                <a:ea typeface="Roboto Mono" panose="00000009000000000000" pitchFamily="49" charset="0"/>
              </a:rPr>
              <a:t> : </a:t>
            </a:r>
            <a:r>
              <a:rPr lang="en-US" b="0" i="0" dirty="0">
                <a:solidFill>
                  <a:srgbClr val="D19A66"/>
                </a:solidFill>
                <a:effectLst/>
                <a:latin typeface="Roboto Mono" panose="00000009000000000000" pitchFamily="49" charset="0"/>
                <a:ea typeface="Roboto Mono" panose="00000009000000000000" pitchFamily="49" charset="0"/>
              </a:rPr>
              <a:t>string</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ABB2BF"/>
                </a:solidFill>
                <a:effectLst/>
                <a:latin typeface="Roboto Mono" panose="00000009000000000000" pitchFamily="49" charset="0"/>
                <a:ea typeface="Roboto Mono" panose="00000009000000000000" pitchFamily="49" charset="0"/>
              </a:rPr>
              <a:t>Address : </a:t>
            </a:r>
            <a:r>
              <a:rPr lang="en-US" b="0" i="0" dirty="0">
                <a:solidFill>
                  <a:srgbClr val="D19A66"/>
                </a:solidFill>
                <a:effectLst/>
                <a:latin typeface="Roboto Mono" panose="00000009000000000000" pitchFamily="49" charset="0"/>
                <a:ea typeface="Roboto Mono" panose="00000009000000000000" pitchFamily="49" charset="0"/>
              </a:rPr>
              <a:t>string</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ABB2BF"/>
                </a:solidFill>
                <a:effectLst/>
                <a:latin typeface="Roboto Mono" panose="00000009000000000000" pitchFamily="49" charset="0"/>
                <a:ea typeface="Roboto Mono" panose="00000009000000000000" pitchFamily="49" charset="0"/>
              </a:rPr>
              <a:t>City : </a:t>
            </a:r>
            <a:r>
              <a:rPr lang="en-US" b="0" i="0" dirty="0">
                <a:solidFill>
                  <a:srgbClr val="D19A66"/>
                </a:solidFill>
                <a:effectLst/>
                <a:latin typeface="Roboto Mono" panose="00000009000000000000" pitchFamily="49" charset="0"/>
                <a:ea typeface="Roboto Mono" panose="00000009000000000000" pitchFamily="49" charset="0"/>
              </a:rPr>
              <a:t>string</a:t>
            </a:r>
          </a:p>
          <a:p>
            <a:r>
              <a:rPr lang="en-US" dirty="0">
                <a:solidFill>
                  <a:srgbClr val="D19A66"/>
                </a:solidFill>
                <a:latin typeface="Roboto Mono" panose="00000009000000000000" pitchFamily="49" charset="0"/>
                <a:ea typeface="Roboto Mono" panose="00000009000000000000" pitchFamily="49" charset="0"/>
              </a:rPr>
              <a:t>	</a:t>
            </a:r>
            <a:r>
              <a:rPr lang="en-US" b="0" i="0" dirty="0">
                <a:solidFill>
                  <a:srgbClr val="ABB2BF"/>
                </a:solidFill>
                <a:effectLst/>
                <a:latin typeface="Roboto Mono" panose="00000009000000000000" pitchFamily="49" charset="0"/>
                <a:ea typeface="Roboto Mono" panose="00000009000000000000" pitchFamily="49" charset="0"/>
              </a:rPr>
              <a:t>} </a:t>
            </a:r>
          </a:p>
          <a:p>
            <a:r>
              <a:rPr lang="en-US" b="0" i="0" dirty="0">
                <a:solidFill>
                  <a:srgbClr val="C678DD"/>
                </a:solidFill>
                <a:effectLst/>
                <a:latin typeface="Roboto Mono" panose="00000009000000000000" pitchFamily="49" charset="0"/>
                <a:ea typeface="Roboto Mono" panose="00000009000000000000" pitchFamily="49" charset="0"/>
              </a:rPr>
              <a:t>type</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err="1">
                <a:solidFill>
                  <a:srgbClr val="E6C07B"/>
                </a:solidFill>
                <a:effectLst/>
                <a:latin typeface="Roboto Mono" panose="00000009000000000000" pitchFamily="49" charset="0"/>
                <a:ea typeface="Roboto Mono" panose="00000009000000000000" pitchFamily="49" charset="0"/>
              </a:rPr>
              <a:t>PersonDataContext</a:t>
            </a:r>
            <a:r>
              <a:rPr lang="en-US" b="0" i="0" dirty="0">
                <a:solidFill>
                  <a:srgbClr val="ABB2BF"/>
                </a:solidFill>
                <a:effectLst/>
                <a:latin typeface="Roboto Mono" panose="00000009000000000000" pitchFamily="49" charset="0"/>
                <a:ea typeface="Roboto Mono" panose="00000009000000000000" pitchFamily="49" charset="0"/>
              </a:rPr>
              <a:t>() =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inherit</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err="1">
                <a:solidFill>
                  <a:srgbClr val="ABB2BF"/>
                </a:solidFill>
                <a:effectLst/>
                <a:latin typeface="Roboto Mono" panose="00000009000000000000" pitchFamily="49" charset="0"/>
                <a:ea typeface="Roboto Mono" panose="00000009000000000000" pitchFamily="49" charset="0"/>
              </a:rPr>
              <a:t>DbContext</a:t>
            </a:r>
            <a:r>
              <a:rPr lang="en-US" b="0" i="0" dirty="0">
                <a:solidFill>
                  <a:srgbClr val="ABB2BF"/>
                </a:solidFill>
                <a:effectLst/>
                <a:latin typeface="Roboto Mono" panose="00000009000000000000" pitchFamily="49" charset="0"/>
                <a:ea typeface="Roboto Mono" panose="00000009000000000000" pitchFamily="49" charset="0"/>
              </a:rPr>
              <a:t>() </a:t>
            </a:r>
          </a:p>
          <a:p>
            <a:endParaRPr lang="en-US" b="0" i="0" dirty="0">
              <a:solidFill>
                <a:srgbClr val="ABB2BF"/>
              </a:solidFill>
              <a:effectLst/>
              <a:latin typeface="Roboto Mono" panose="00000009000000000000" pitchFamily="49" charset="0"/>
              <a:ea typeface="Roboto Mono" panose="00000009000000000000" pitchFamily="49" charset="0"/>
            </a:endParaRPr>
          </a:p>
          <a:p>
            <a:r>
              <a:rPr lang="en-US" b="0" i="0" dirty="0">
                <a:solidFill>
                  <a:srgbClr val="ABB2BF"/>
                </a:solidFill>
                <a:effectLst/>
                <a:latin typeface="Roboto Mono" panose="00000009000000000000" pitchFamily="49" charset="0"/>
                <a:ea typeface="Roboto Mono" panose="00000009000000000000" pitchFamily="49" charset="0"/>
              </a:rPr>
              <a:t>	[&lt;</a:t>
            </a:r>
            <a:r>
              <a:rPr lang="en-US" b="0" i="0" dirty="0" err="1">
                <a:solidFill>
                  <a:srgbClr val="61AEEE"/>
                </a:solidFill>
                <a:effectLst/>
                <a:latin typeface="Roboto Mono" panose="00000009000000000000" pitchFamily="49" charset="0"/>
                <a:ea typeface="Roboto Mono" panose="00000009000000000000" pitchFamily="49" charset="0"/>
              </a:rPr>
              <a:t>DefaultValue</a:t>
            </a:r>
            <a:r>
              <a:rPr lang="en-US" b="0" i="0" dirty="0">
                <a:solidFill>
                  <a:srgbClr val="ABB2BF"/>
                </a:solidFill>
                <a:effectLst/>
                <a:latin typeface="Roboto Mono" panose="00000009000000000000" pitchFamily="49" charset="0"/>
                <a:ea typeface="Roboto Mono" panose="00000009000000000000" pitchFamily="49" charset="0"/>
              </a:rPr>
              <a:t>&gt;] </a:t>
            </a:r>
          </a:p>
          <a:p>
            <a:r>
              <a:rPr lang="en-US" b="0" i="0" dirty="0">
                <a:solidFill>
                  <a:srgbClr val="C678DD"/>
                </a:solidFill>
                <a:effectLst/>
                <a:latin typeface="Roboto Mono" panose="00000009000000000000" pitchFamily="49" charset="0"/>
                <a:ea typeface="Roboto Mono" panose="00000009000000000000" pitchFamily="49" charset="0"/>
              </a:rPr>
              <a:t>	</a:t>
            </a:r>
            <a:r>
              <a:rPr lang="en-US" b="0" i="0" dirty="0" err="1">
                <a:solidFill>
                  <a:srgbClr val="C678DD"/>
                </a:solidFill>
                <a:effectLst/>
                <a:latin typeface="Roboto Mono" panose="00000009000000000000" pitchFamily="49" charset="0"/>
                <a:ea typeface="Roboto Mono" panose="00000009000000000000" pitchFamily="49" charset="0"/>
              </a:rPr>
              <a:t>val</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mutable</a:t>
            </a:r>
            <a:r>
              <a:rPr lang="en-US" b="0" i="0" dirty="0">
                <a:solidFill>
                  <a:srgbClr val="ABB2BF"/>
                </a:solidFill>
                <a:effectLst/>
                <a:latin typeface="Roboto Mono" panose="00000009000000000000" pitchFamily="49" charset="0"/>
                <a:ea typeface="Roboto Mono" panose="00000009000000000000" pitchFamily="49" charset="0"/>
              </a:rPr>
              <a:t> persons : </a:t>
            </a:r>
            <a:r>
              <a:rPr lang="en-US" b="0" i="0" dirty="0" err="1">
                <a:solidFill>
                  <a:srgbClr val="ABB2BF"/>
                </a:solidFill>
                <a:effectLst/>
                <a:latin typeface="Roboto Mono" panose="00000009000000000000" pitchFamily="49" charset="0"/>
                <a:ea typeface="Roboto Mono" panose="00000009000000000000" pitchFamily="49" charset="0"/>
              </a:rPr>
              <a:t>DbSet</a:t>
            </a:r>
            <a:r>
              <a:rPr lang="en-US" b="0" i="0" dirty="0">
                <a:solidFill>
                  <a:srgbClr val="ABB2BF"/>
                </a:solidFill>
                <a:effectLst/>
                <a:latin typeface="Roboto Mono" panose="00000009000000000000" pitchFamily="49" charset="0"/>
                <a:ea typeface="Roboto Mono" panose="00000009000000000000" pitchFamily="49" charset="0"/>
              </a:rPr>
              <a:t>&lt;Person&gt; </a:t>
            </a:r>
          </a:p>
          <a:p>
            <a:endParaRPr lang="en-US" dirty="0">
              <a:solidFill>
                <a:srgbClr val="ABB2BF"/>
              </a:solidFill>
              <a:latin typeface="Roboto Mono" panose="00000009000000000000" pitchFamily="49" charset="0"/>
              <a:ea typeface="Roboto Mono" panose="00000009000000000000" pitchFamily="49" charset="0"/>
            </a:endParaRPr>
          </a:p>
          <a:p>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member</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public</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err="1">
                <a:solidFill>
                  <a:srgbClr val="ABB2BF"/>
                </a:solidFill>
                <a:effectLst/>
                <a:latin typeface="Roboto Mono" panose="00000009000000000000" pitchFamily="49" charset="0"/>
                <a:ea typeface="Roboto Mono" panose="00000009000000000000" pitchFamily="49" charset="0"/>
              </a:rPr>
              <a:t>this.Persons</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with</a:t>
            </a:r>
            <a:r>
              <a:rPr lang="en-US" b="0" i="0" dirty="0">
                <a:solidFill>
                  <a:srgbClr val="ABB2BF"/>
                </a:solidFill>
                <a:effectLst/>
                <a:latin typeface="Roboto Mono" panose="00000009000000000000" pitchFamily="49" charset="0"/>
                <a:ea typeface="Roboto Mono" panose="00000009000000000000" pitchFamily="49" charset="0"/>
              </a:rPr>
              <a:t> 	 	  get() = </a:t>
            </a:r>
            <a:r>
              <a:rPr lang="en-US" b="0" i="0" dirty="0" err="1">
                <a:solidFill>
                  <a:srgbClr val="ABB2BF"/>
                </a:solidFill>
                <a:effectLst/>
                <a:latin typeface="Roboto Mono" panose="00000009000000000000" pitchFamily="49" charset="0"/>
                <a:ea typeface="Roboto Mono" panose="00000009000000000000" pitchFamily="49" charset="0"/>
              </a:rPr>
              <a:t>this.persons</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a:solidFill>
                  <a:srgbClr val="C678DD"/>
                </a:solidFill>
                <a:effectLst/>
                <a:latin typeface="Roboto Mono" panose="00000009000000000000" pitchFamily="49" charset="0"/>
                <a:ea typeface="Roboto Mono" panose="00000009000000000000" pitchFamily="49" charset="0"/>
              </a:rPr>
              <a:t>and</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E6C07B"/>
                </a:solidFill>
                <a:effectLst/>
                <a:latin typeface="Roboto Mono" panose="00000009000000000000" pitchFamily="49" charset="0"/>
                <a:ea typeface="Roboto Mono" panose="00000009000000000000" pitchFamily="49" charset="0"/>
              </a:rPr>
              <a:t>set</a:t>
            </a:r>
            <a:r>
              <a:rPr lang="en-US" b="0" i="0" dirty="0">
                <a:solidFill>
                  <a:srgbClr val="ABB2BF"/>
                </a:solidFill>
                <a:effectLst/>
                <a:latin typeface="Roboto Mono" panose="00000009000000000000" pitchFamily="49" charset="0"/>
                <a:ea typeface="Roboto Mono" panose="00000009000000000000" pitchFamily="49" charset="0"/>
              </a:rPr>
              <a:t> p = </a:t>
            </a:r>
            <a:r>
              <a:rPr lang="en-US" b="0" i="0" dirty="0" err="1">
                <a:solidFill>
                  <a:srgbClr val="ABB2BF"/>
                </a:solidFill>
                <a:effectLst/>
                <a:latin typeface="Roboto Mono" panose="00000009000000000000" pitchFamily="49" charset="0"/>
                <a:ea typeface="Roboto Mono" panose="00000009000000000000" pitchFamily="49" charset="0"/>
              </a:rPr>
              <a:t>this.persons</a:t>
            </a:r>
            <a:r>
              <a:rPr lang="en-US" b="0" i="0" dirty="0">
                <a:solidFill>
                  <a:srgbClr val="ABB2BF"/>
                </a:solidFill>
                <a:effectLst/>
                <a:latin typeface="Roboto Mono" panose="00000009000000000000" pitchFamily="49" charset="0"/>
                <a:ea typeface="Roboto Mono" panose="00000009000000000000" pitchFamily="49" charset="0"/>
              </a:rPr>
              <a:t> &lt;- p</a:t>
            </a:r>
          </a:p>
          <a:p>
            <a:r>
              <a:rPr lang="en-US" b="0" i="0" dirty="0">
                <a:solidFill>
                  <a:srgbClr val="C678DD"/>
                </a:solidFill>
                <a:effectLst/>
                <a:latin typeface="Roboto Mono" panose="00000009000000000000" pitchFamily="49" charset="0"/>
                <a:ea typeface="Roboto Mono" panose="00000009000000000000" pitchFamily="49" charset="0"/>
              </a:rPr>
              <a:t>override</a:t>
            </a:r>
            <a:r>
              <a:rPr lang="en-US" b="0" i="0" dirty="0">
                <a:solidFill>
                  <a:srgbClr val="ABB2BF"/>
                </a:solidFill>
                <a:effectLst/>
                <a:latin typeface="Roboto Mono" panose="00000009000000000000" pitchFamily="49" charset="0"/>
                <a:ea typeface="Roboto Mono" panose="00000009000000000000" pitchFamily="49" charset="0"/>
              </a:rPr>
              <a:t> __.</a:t>
            </a:r>
            <a:r>
              <a:rPr lang="en-US" b="0" i="0" dirty="0" err="1">
                <a:solidFill>
                  <a:srgbClr val="ABB2BF"/>
                </a:solidFill>
                <a:effectLst/>
                <a:latin typeface="Roboto Mono" panose="00000009000000000000" pitchFamily="49" charset="0"/>
                <a:ea typeface="Roboto Mono" panose="00000009000000000000" pitchFamily="49" charset="0"/>
              </a:rPr>
              <a:t>OnConfiguring</a:t>
            </a:r>
            <a:r>
              <a:rPr lang="en-US" b="0" i="0" dirty="0">
                <a:solidFill>
                  <a:srgbClr val="ABB2BF"/>
                </a:solidFill>
                <a:effectLst/>
                <a:latin typeface="Roboto Mono" panose="00000009000000000000" pitchFamily="49" charset="0"/>
                <a:ea typeface="Roboto Mono" panose="00000009000000000000" pitchFamily="49" charset="0"/>
              </a:rPr>
              <a:t>(</a:t>
            </a:r>
            <a:r>
              <a:rPr lang="en-US" b="0" i="0" dirty="0" err="1">
                <a:solidFill>
                  <a:srgbClr val="ABB2BF"/>
                </a:solidFill>
                <a:effectLst/>
                <a:latin typeface="Roboto Mono" panose="00000009000000000000" pitchFamily="49" charset="0"/>
                <a:ea typeface="Roboto Mono" panose="00000009000000000000" pitchFamily="49" charset="0"/>
              </a:rPr>
              <a:t>optionsBuilder</a:t>
            </a:r>
            <a:r>
              <a:rPr lang="en-US" b="0" i="0" dirty="0">
                <a:solidFill>
                  <a:srgbClr val="ABB2BF"/>
                </a:solidFill>
                <a:effectLst/>
                <a:latin typeface="Roboto Mono" panose="00000009000000000000" pitchFamily="49" charset="0"/>
                <a:ea typeface="Roboto Mono" panose="00000009000000000000" pitchFamily="49" charset="0"/>
              </a:rPr>
              <a: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ABB2BF"/>
                </a:solidFill>
                <a:effectLst/>
                <a:latin typeface="Roboto Mono" panose="00000009000000000000" pitchFamily="49" charset="0"/>
                <a:ea typeface="Roboto Mono" panose="00000009000000000000" pitchFamily="49" charset="0"/>
              </a:rPr>
              <a:t>: </a:t>
            </a:r>
            <a:r>
              <a:rPr lang="en-US" b="0" i="0" dirty="0" err="1">
                <a:solidFill>
                  <a:srgbClr val="ABB2BF"/>
                </a:solidFill>
                <a:effectLst/>
                <a:latin typeface="Roboto Mono" panose="00000009000000000000" pitchFamily="49" charset="0"/>
                <a:ea typeface="Roboto Mono" panose="00000009000000000000" pitchFamily="49" charset="0"/>
              </a:rPr>
              <a:t>DbContextOptionsBuilder</a:t>
            </a:r>
            <a:r>
              <a:rPr lang="en-US" b="0" i="0" dirty="0">
                <a:solidFill>
                  <a:srgbClr val="ABB2BF"/>
                </a:solidFill>
                <a:effectLst/>
                <a:latin typeface="Roboto Mono" panose="00000009000000000000" pitchFamily="49" charset="0"/>
                <a:ea typeface="Roboto Mono" panose="00000009000000000000" pitchFamily="49" charset="0"/>
              </a:rPr>
              <a:t>) = 	</a:t>
            </a:r>
            <a:r>
              <a:rPr lang="en-US" b="0" i="0" dirty="0" err="1">
                <a:solidFill>
                  <a:srgbClr val="ABB2BF"/>
                </a:solidFill>
                <a:effectLst/>
                <a:latin typeface="Roboto Mono" panose="00000009000000000000" pitchFamily="49" charset="0"/>
                <a:ea typeface="Roboto Mono" panose="00000009000000000000" pitchFamily="49" charset="0"/>
              </a:rPr>
              <a:t>optionsBuilder.UseSqlServer</a:t>
            </a:r>
            <a:r>
              <a:rPr lang="en-US" b="0" i="0" dirty="0">
                <a:solidFill>
                  <a:srgbClr val="ABB2BF"/>
                </a:solidFill>
                <a:effectLst/>
                <a:latin typeface="Roboto Mono" panose="00000009000000000000" pitchFamily="49" charset="0"/>
                <a:ea typeface="Roboto Mono" panose="00000009000000000000" pitchFamily="49" charset="0"/>
              </a:rPr>
              <a:t>(</a:t>
            </a:r>
          </a:p>
          <a:p>
            <a:r>
              <a:rPr lang="en-US" b="0" i="0" dirty="0">
                <a:solidFill>
                  <a:srgbClr val="98C379"/>
                </a:solidFill>
                <a:effectLst/>
                <a:latin typeface="Roboto Mono" panose="00000009000000000000" pitchFamily="49" charset="0"/>
                <a:ea typeface="Roboto Mono" panose="00000009000000000000" pitchFamily="49" charset="0"/>
              </a:rPr>
              <a:t>		"YOUR CONNECTION STRING"</a:t>
            </a:r>
            <a:r>
              <a:rPr lang="en-US" b="0" i="0" dirty="0">
                <a:solidFill>
                  <a:srgbClr val="ABB2BF"/>
                </a:solidFill>
                <a:effectLst/>
                <a:latin typeface="Roboto Mono" panose="00000009000000000000" pitchFamily="49" charset="0"/>
                <a:ea typeface="Roboto Mono" panose="00000009000000000000" pitchFamily="49" charset="0"/>
              </a:rPr>
              <a:t>) |&gt; </a:t>
            </a:r>
          </a:p>
          <a:p>
            <a:r>
              <a:rPr lang="en-US" dirty="0">
                <a:solidFill>
                  <a:srgbClr val="ABB2BF"/>
                </a:solidFill>
                <a:latin typeface="Roboto Mono" panose="00000009000000000000" pitchFamily="49" charset="0"/>
                <a:ea typeface="Roboto Mono" panose="00000009000000000000" pitchFamily="49" charset="0"/>
              </a:rPr>
              <a:t>		</a:t>
            </a:r>
            <a:r>
              <a:rPr lang="en-US" b="0" i="0" dirty="0">
                <a:solidFill>
                  <a:srgbClr val="E6C07B"/>
                </a:solidFill>
                <a:effectLst/>
                <a:latin typeface="Roboto Mono" panose="00000009000000000000" pitchFamily="49" charset="0"/>
                <a:ea typeface="Roboto Mono" panose="00000009000000000000" pitchFamily="49" charset="0"/>
              </a:rPr>
              <a:t>ignore</a:t>
            </a:r>
            <a:endParaRPr lang="en-US" dirty="0">
              <a:latin typeface="Roboto Mono" panose="00000009000000000000" pitchFamily="49" charset="0"/>
              <a:ea typeface="Roboto Mono" panose="00000009000000000000" pitchFamily="49" charset="0"/>
            </a:endParaRPr>
          </a:p>
        </p:txBody>
      </p:sp>
      <p:sp>
        <p:nvSpPr>
          <p:cNvPr id="9" name="Text Placeholder 8">
            <a:extLst>
              <a:ext uri="{FF2B5EF4-FFF2-40B4-BE49-F238E27FC236}">
                <a16:creationId xmlns:a16="http://schemas.microsoft.com/office/drawing/2014/main" id="{6B59E184-3F7A-4CCE-A577-B471142DA662}"/>
              </a:ext>
            </a:extLst>
          </p:cNvPr>
          <p:cNvSpPr>
            <a:spLocks noGrp="1"/>
          </p:cNvSpPr>
          <p:nvPr>
            <p:ph type="body" sz="quarter" idx="18"/>
          </p:nvPr>
        </p:nvSpPr>
        <p:spPr/>
        <p:txBody>
          <a:bodyPr/>
          <a:lstStyle/>
          <a:p>
            <a:r>
              <a:rPr lang="en-US" dirty="0"/>
              <a:t>Entity as a CLI mutable object</a:t>
            </a:r>
          </a:p>
          <a:p>
            <a:endParaRPr lang="en-US" dirty="0"/>
          </a:p>
          <a:p>
            <a:endParaRPr lang="en-US" dirty="0"/>
          </a:p>
          <a:p>
            <a:endParaRPr lang="en-US" dirty="0"/>
          </a:p>
          <a:p>
            <a:endParaRPr lang="en-US" dirty="0"/>
          </a:p>
          <a:p>
            <a:endParaRPr lang="en-US" dirty="0"/>
          </a:p>
          <a:p>
            <a:endParaRPr lang="en-US" dirty="0"/>
          </a:p>
          <a:p>
            <a:r>
              <a:rPr lang="en-US" dirty="0"/>
              <a:t>DB Context</a:t>
            </a:r>
          </a:p>
          <a:p>
            <a:endParaRPr lang="en-US" dirty="0"/>
          </a:p>
          <a:p>
            <a:endParaRPr lang="en-US" dirty="0"/>
          </a:p>
          <a:p>
            <a:r>
              <a:rPr lang="en-US" dirty="0"/>
              <a:t>Person </a:t>
            </a:r>
            <a:r>
              <a:rPr lang="en-US" dirty="0" err="1"/>
              <a:t>DbSet</a:t>
            </a:r>
            <a:endParaRPr lang="en-US" dirty="0"/>
          </a:p>
          <a:p>
            <a:endParaRPr lang="en-US" dirty="0"/>
          </a:p>
          <a:p>
            <a:r>
              <a:rPr lang="en-US" dirty="0"/>
              <a:t>Property get/set for the Person </a:t>
            </a:r>
            <a:r>
              <a:rPr lang="en-US" dirty="0" err="1"/>
              <a:t>DBSet</a:t>
            </a:r>
            <a:endParaRPr lang="en-US" dirty="0"/>
          </a:p>
        </p:txBody>
      </p:sp>
    </p:spTree>
    <p:extLst>
      <p:ext uri="{BB962C8B-B14F-4D97-AF65-F5344CB8AC3E}">
        <p14:creationId xmlns:p14="http://schemas.microsoft.com/office/powerpoint/2010/main" val="20984212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of thumb: If you don’t have to use classes, then stick to the functional data types</a:t>
            </a:r>
          </a:p>
        </p:txBody>
      </p:sp>
    </p:spTree>
    <p:extLst>
      <p:ext uri="{BB962C8B-B14F-4D97-AF65-F5344CB8AC3E}">
        <p14:creationId xmlns:p14="http://schemas.microsoft.com/office/powerpoint/2010/main" val="3842656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Type Providers</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a:xfrm>
            <a:off x="5863167" y="3733339"/>
            <a:ext cx="5223111" cy="1733551"/>
          </a:xfrm>
        </p:spPr>
        <p:txBody>
          <a:bodyPr/>
          <a:lstStyle/>
          <a:p>
            <a:pPr>
              <a:spcAft>
                <a:spcPts val="600"/>
              </a:spcAft>
            </a:pPr>
            <a:r>
              <a:rPr lang="en-US" dirty="0"/>
              <a:t>Smart data access technique for F#</a:t>
            </a:r>
          </a:p>
          <a:p>
            <a:pPr>
              <a:spcAft>
                <a:spcPts val="600"/>
              </a:spcAft>
            </a:pPr>
            <a:r>
              <a:rPr lang="en-US" dirty="0"/>
              <a:t>Understand the underlying data and expose a functional data API</a:t>
            </a:r>
          </a:p>
          <a:p>
            <a:pPr>
              <a:spcAft>
                <a:spcPts val="600"/>
              </a:spcAft>
            </a:pPr>
            <a:r>
              <a:rPr lang="en-US" dirty="0"/>
              <a:t>Brings in </a:t>
            </a:r>
            <a:r>
              <a:rPr lang="en-US" dirty="0" err="1"/>
              <a:t>intellisense</a:t>
            </a:r>
            <a:r>
              <a:rPr lang="en-US" dirty="0"/>
              <a:t> base on the data</a:t>
            </a:r>
          </a:p>
        </p:txBody>
      </p:sp>
      <p:pic>
        <p:nvPicPr>
          <p:cNvPr id="5122" name="Picture 2">
            <a:extLst>
              <a:ext uri="{FF2B5EF4-FFF2-40B4-BE49-F238E27FC236}">
                <a16:creationId xmlns:a16="http://schemas.microsoft.com/office/drawing/2014/main" id="{AECAB8C3-9621-4DF7-A350-F018F3A01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722" y="1587062"/>
            <a:ext cx="3466512" cy="34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63530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CA61F0-DE63-4D8B-BEB7-B4081911F5F6}"/>
              </a:ext>
            </a:extLst>
          </p:cNvPr>
          <p:cNvSpPr>
            <a:spLocks noGrp="1"/>
          </p:cNvSpPr>
          <p:nvPr>
            <p:ph type="title"/>
          </p:nvPr>
        </p:nvSpPr>
        <p:spPr/>
        <p:txBody>
          <a:bodyPr/>
          <a:lstStyle/>
          <a:p>
            <a:r>
              <a:rPr lang="en-US" dirty="0"/>
              <a:t>Example Excel File</a:t>
            </a:r>
          </a:p>
        </p:txBody>
      </p:sp>
      <p:pic>
        <p:nvPicPr>
          <p:cNvPr id="12290" name="Picture 2" descr="alt text">
            <a:extLst>
              <a:ext uri="{FF2B5EF4-FFF2-40B4-BE49-F238E27FC236}">
                <a16:creationId xmlns:a16="http://schemas.microsoft.com/office/drawing/2014/main" id="{494960E8-C59E-4C4B-8B87-ADC18124A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75" y="1643063"/>
            <a:ext cx="565785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5F20EF-0294-4E8B-8E0A-6F5CDCAD0F30}"/>
              </a:ext>
            </a:extLst>
          </p:cNvPr>
          <p:cNvPicPr>
            <a:picLocks noChangeAspect="1"/>
          </p:cNvPicPr>
          <p:nvPr/>
        </p:nvPicPr>
        <p:blipFill>
          <a:blip r:embed="rId3"/>
          <a:stretch>
            <a:fillRect/>
          </a:stretch>
        </p:blipFill>
        <p:spPr>
          <a:xfrm>
            <a:off x="1038225" y="1363717"/>
            <a:ext cx="10115550" cy="4572000"/>
          </a:xfrm>
          <a:prstGeom prst="rect">
            <a:avLst/>
          </a:prstGeom>
        </p:spPr>
      </p:pic>
    </p:spTree>
    <p:extLst>
      <p:ext uri="{BB962C8B-B14F-4D97-AF65-F5344CB8AC3E}">
        <p14:creationId xmlns:p14="http://schemas.microsoft.com/office/powerpoint/2010/main" val="39101927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19626-7C34-43DA-BBA1-1CFF77271F7E}"/>
              </a:ext>
            </a:extLst>
          </p:cNvPr>
          <p:cNvSpPr>
            <a:spLocks noGrp="1"/>
          </p:cNvSpPr>
          <p:nvPr>
            <p:ph type="body" sz="quarter" idx="10"/>
          </p:nvPr>
        </p:nvSpPr>
        <p:spPr>
          <a:xfrm>
            <a:off x="215638" y="304799"/>
            <a:ext cx="6005477" cy="6187440"/>
          </a:xfrm>
        </p:spPr>
        <p:txBody>
          <a:bodyPr/>
          <a:lstStyle/>
          <a:p>
            <a:r>
              <a:rPr lang="en-US" b="0" dirty="0">
                <a:solidFill>
                  <a:srgbClr val="EEFFFF"/>
                </a:solidFill>
                <a:effectLst/>
                <a:latin typeface="Roboto Mono" panose="00000009000000000000" pitchFamily="49" charset="0"/>
                <a:ea typeface="Roboto Mono" panose="00000009000000000000" pitchFamily="49" charset="0"/>
              </a:rPr>
              <a:t>#r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nuget</a:t>
            </a:r>
            <a:r>
              <a:rPr lang="en-US" b="0" dirty="0">
                <a:solidFill>
                  <a:srgbClr val="C3E88D"/>
                </a:solidFill>
                <a:effectLst/>
                <a:latin typeface="Roboto Mono" panose="00000009000000000000" pitchFamily="49" charset="0"/>
                <a:ea typeface="Roboto Mono" panose="00000009000000000000" pitchFamily="49" charset="0"/>
              </a:rPr>
              <a:t>: </a:t>
            </a:r>
            <a:r>
              <a:rPr lang="en-US" b="0" dirty="0" err="1">
                <a:solidFill>
                  <a:srgbClr val="C3E88D"/>
                </a:solidFill>
                <a:effectLst/>
                <a:latin typeface="Roboto Mono" panose="00000009000000000000" pitchFamily="49" charset="0"/>
                <a:ea typeface="Roboto Mono" panose="00000009000000000000" pitchFamily="49" charset="0"/>
              </a:rPr>
              <a:t>ExcelProvider</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open</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FSharp</a:t>
            </a:r>
            <a:r>
              <a:rPr lang="en-US" b="0" dirty="0" err="1">
                <a:solidFill>
                  <a:srgbClr val="89DDFF"/>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Interop</a:t>
            </a:r>
            <a:r>
              <a:rPr lang="en-US" b="0" dirty="0" err="1">
                <a:solidFill>
                  <a:srgbClr val="89DDFF"/>
                </a:solidFill>
                <a:effectLst/>
                <a:latin typeface="Roboto Mono" panose="00000009000000000000" pitchFamily="49" charset="0"/>
                <a:ea typeface="Roboto Mono" panose="00000009000000000000" pitchFamily="49" charset="0"/>
              </a:rPr>
              <a:t>.</a:t>
            </a:r>
            <a:r>
              <a:rPr lang="en-US" b="0" dirty="0" err="1">
                <a:solidFill>
                  <a:srgbClr val="FFCB6B"/>
                </a:solidFill>
                <a:effectLst/>
                <a:latin typeface="Roboto Mono" panose="00000009000000000000" pitchFamily="49" charset="0"/>
                <a:ea typeface="Roboto Mono" panose="00000009000000000000" pitchFamily="49" charset="0"/>
              </a:rPr>
              <a:t>Excel</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MyExcelProvider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p>
          <a:p>
            <a:r>
              <a:rPr lang="en-US" dirty="0">
                <a:solidFill>
                  <a:srgbClr val="EEFFFF"/>
                </a:solidFill>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ExcelFile</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89DDFF"/>
                </a:solidFill>
                <a:effectLst/>
                <a:latin typeface="Roboto Mono" panose="00000009000000000000" pitchFamily="49" charset="0"/>
                <a:ea typeface="Roboto Mono" panose="00000009000000000000" pitchFamily="49" charset="0"/>
              </a:rPr>
              <a:t>“</a:t>
            </a:r>
            <a:r>
              <a:rPr lang="en-US" dirty="0">
                <a:solidFill>
                  <a:srgbClr val="C3E88D"/>
                </a:solidFill>
                <a:latin typeface="Roboto Mono" panose="00000009000000000000" pitchFamily="49" charset="0"/>
                <a:ea typeface="Roboto Mono" panose="00000009000000000000" pitchFamily="49" charset="0"/>
              </a:rPr>
              <a:t>data</a:t>
            </a:r>
            <a:r>
              <a:rPr lang="en-US" b="0" dirty="0">
                <a:solidFill>
                  <a:srgbClr val="C3E88D"/>
                </a:solidFill>
                <a:effectLst/>
                <a:latin typeface="Roboto Mono" panose="00000009000000000000" pitchFamily="49" charset="0"/>
                <a:ea typeface="Roboto Mono" panose="00000009000000000000" pitchFamily="49" charset="0"/>
              </a:rPr>
              <a:t>.xlsx</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file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new</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MyExcelProvider</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row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file.Data</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Seq.head</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a:t>
            </a:r>
            <a:r>
              <a:rPr lang="en-US" dirty="0" err="1">
                <a:solidFill>
                  <a:srgbClr val="EEFFFF"/>
                </a:solidFill>
                <a:latin typeface="Roboto Mono" panose="00000009000000000000" pitchFamily="49" charset="0"/>
                <a:ea typeface="Roboto Mono" panose="00000009000000000000" pitchFamily="49" charset="0"/>
              </a:rPr>
              <a:t>row.Date</a:t>
            </a:r>
            <a:r>
              <a:rPr lang="en-US" dirty="0">
                <a:solidFill>
                  <a:srgbClr val="EEFFFF"/>
                </a:solidFill>
                <a:latin typeface="Roboto Mono" panose="00000009000000000000" pitchFamily="49" charset="0"/>
                <a:ea typeface="Roboto Mono" panose="00000009000000000000" pitchFamily="49" charset="0"/>
              </a:rPr>
              <a:t>, </a:t>
            </a:r>
            <a:r>
              <a:rPr lang="en-US" dirty="0" err="1">
                <a:solidFill>
                  <a:srgbClr val="EEFFFF"/>
                </a:solidFill>
                <a:latin typeface="Roboto Mono" panose="00000009000000000000" pitchFamily="49" charset="0"/>
                <a:ea typeface="Roboto Mono" panose="00000009000000000000" pitchFamily="49" charset="0"/>
              </a:rPr>
              <a:t>row.Item</a:t>
            </a:r>
            <a:r>
              <a:rPr lang="en-US" dirty="0">
                <a:solidFill>
                  <a:srgbClr val="EEFFFF"/>
                </a:solidFill>
                <a:latin typeface="Roboto Mono" panose="00000009000000000000" pitchFamily="49" charset="0"/>
                <a:ea typeface="Roboto Mono" panose="00000009000000000000" pitchFamily="49" charset="0"/>
              </a:rPr>
              <a:t>)</a:t>
            </a:r>
          </a:p>
          <a:p>
            <a:r>
              <a:rPr lang="en-US" b="0" dirty="0" err="1">
                <a:solidFill>
                  <a:srgbClr val="EEFFFF"/>
                </a:solidFill>
                <a:effectLst/>
                <a:latin typeface="Roboto Mono" panose="00000009000000000000" pitchFamily="49" charset="0"/>
                <a:ea typeface="Roboto Mono" panose="00000009000000000000" pitchFamily="49" charset="0"/>
              </a:rPr>
              <a:t>val</a:t>
            </a:r>
            <a:r>
              <a:rPr lang="en-US" b="0" dirty="0">
                <a:solidFill>
                  <a:srgbClr val="EEFFFF"/>
                </a:solidFill>
                <a:effectLst/>
                <a:latin typeface="Roboto Mono" panose="00000009000000000000" pitchFamily="49" charset="0"/>
                <a:ea typeface="Roboto Mono" panose="00000009000000000000" pitchFamily="49" charset="0"/>
              </a:rPr>
              <a:t> it: </a:t>
            </a:r>
            <a:r>
              <a:rPr lang="en-US" b="0" dirty="0" err="1">
                <a:solidFill>
                  <a:srgbClr val="EEFFFF"/>
                </a:solidFill>
                <a:effectLst/>
                <a:latin typeface="Roboto Mono" panose="00000009000000000000" pitchFamily="49" charset="0"/>
                <a:ea typeface="Roboto Mono" panose="00000009000000000000" pitchFamily="49" charset="0"/>
              </a:rPr>
              <a:t>System.DateTime</a:t>
            </a:r>
            <a:r>
              <a:rPr lang="en-US" b="0" dirty="0">
                <a:solidFill>
                  <a:srgbClr val="EEFFFF"/>
                </a:solidFill>
                <a:effectLst/>
                <a:latin typeface="Roboto Mono" panose="00000009000000000000" pitchFamily="49" charset="0"/>
                <a:ea typeface="Roboto Mono" panose="00000009000000000000" pitchFamily="49" charset="0"/>
              </a:rPr>
              <a:t> * string = (4/1/2022 12:00:00 AM, "Learn F#!")</a:t>
            </a:r>
          </a:p>
        </p:txBody>
      </p:sp>
      <p:sp>
        <p:nvSpPr>
          <p:cNvPr id="8" name="Text Placeholder 7">
            <a:extLst>
              <a:ext uri="{FF2B5EF4-FFF2-40B4-BE49-F238E27FC236}">
                <a16:creationId xmlns:a16="http://schemas.microsoft.com/office/drawing/2014/main" id="{5051FFD2-4CC2-4FF6-BDEF-C0535B9FA750}"/>
              </a:ext>
            </a:extLst>
          </p:cNvPr>
          <p:cNvSpPr>
            <a:spLocks noGrp="1"/>
          </p:cNvSpPr>
          <p:nvPr>
            <p:ph type="body" sz="quarter" idx="18"/>
          </p:nvPr>
        </p:nvSpPr>
        <p:spPr/>
        <p:txBody>
          <a:bodyPr/>
          <a:lstStyle/>
          <a:p>
            <a:r>
              <a:rPr lang="en-US" dirty="0"/>
              <a:t>Reference the Excel type provider</a:t>
            </a:r>
          </a:p>
          <a:p>
            <a:endParaRPr lang="en-US" dirty="0"/>
          </a:p>
          <a:p>
            <a:endParaRPr lang="en-US" sz="900" dirty="0"/>
          </a:p>
          <a:p>
            <a:r>
              <a:rPr lang="en-US" dirty="0"/>
              <a:t>Define a type based on your Excel file</a:t>
            </a:r>
          </a:p>
          <a:p>
            <a:endParaRPr lang="en-US" sz="900" dirty="0"/>
          </a:p>
          <a:p>
            <a:r>
              <a:rPr lang="en-US" dirty="0"/>
              <a:t>Create an instance of the provider</a:t>
            </a:r>
          </a:p>
          <a:p>
            <a:r>
              <a:rPr lang="en-US" dirty="0"/>
              <a:t>Read in the file</a:t>
            </a:r>
          </a:p>
          <a:p>
            <a:endParaRPr lang="en-US" dirty="0"/>
          </a:p>
          <a:p>
            <a:r>
              <a:rPr lang="en-US" dirty="0"/>
              <a:t>Note that the properties exist for the columns!</a:t>
            </a:r>
          </a:p>
        </p:txBody>
      </p:sp>
    </p:spTree>
    <p:extLst>
      <p:ext uri="{BB962C8B-B14F-4D97-AF65-F5344CB8AC3E}">
        <p14:creationId xmlns:p14="http://schemas.microsoft.com/office/powerpoint/2010/main" val="40829725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Web Applications</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a:xfrm>
            <a:off x="5863167" y="3733339"/>
            <a:ext cx="5172695" cy="1733551"/>
          </a:xfrm>
        </p:spPr>
        <p:txBody>
          <a:bodyPr/>
          <a:lstStyle/>
          <a:p>
            <a:r>
              <a:rPr lang="en-US" dirty="0"/>
              <a:t>F# has a great ecosystem  for Web Apps</a:t>
            </a:r>
          </a:p>
          <a:p>
            <a:r>
              <a:rPr lang="en-US" dirty="0"/>
              <a:t>From both Microsoft and open source</a:t>
            </a:r>
          </a:p>
        </p:txBody>
      </p:sp>
      <p:pic>
        <p:nvPicPr>
          <p:cNvPr id="6146" name="Picture 2">
            <a:extLst>
              <a:ext uri="{FF2B5EF4-FFF2-40B4-BE49-F238E27FC236}">
                <a16:creationId xmlns:a16="http://schemas.microsoft.com/office/drawing/2014/main" id="{7C8BB7A5-75DB-4E0C-A74D-53186273F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623" y="1562330"/>
            <a:ext cx="3372104" cy="373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49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31588" y="2002665"/>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build</a:t>
            </a:r>
          </a:p>
        </p:txBody>
      </p:sp>
      <p:pic>
        <p:nvPicPr>
          <p:cNvPr id="4" name="Picture 3">
            <a:extLst>
              <a:ext uri="{FF2B5EF4-FFF2-40B4-BE49-F238E27FC236}">
                <a16:creationId xmlns:a16="http://schemas.microsoft.com/office/drawing/2014/main" id="{3B01DF57-FE6D-4FB9-9244-E90318C100A9}"/>
              </a:ext>
            </a:extLst>
          </p:cNvPr>
          <p:cNvPicPr>
            <a:picLocks noChangeAspect="1"/>
          </p:cNvPicPr>
          <p:nvPr/>
        </p:nvPicPr>
        <p:blipFill>
          <a:blip r:embed="rId2"/>
          <a:stretch>
            <a:fillRect/>
          </a:stretch>
        </p:blipFill>
        <p:spPr>
          <a:xfrm>
            <a:off x="3180805" y="2705583"/>
            <a:ext cx="5830694" cy="2812079"/>
          </a:xfrm>
          <a:prstGeom prst="rect">
            <a:avLst/>
          </a:prstGeom>
        </p:spPr>
      </p:pic>
    </p:spTree>
    <p:extLst>
      <p:ext uri="{BB962C8B-B14F-4D97-AF65-F5344CB8AC3E}">
        <p14:creationId xmlns:p14="http://schemas.microsoft.com/office/powerpoint/2010/main" val="17837354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F6D89-B29D-4E52-9F5D-D6F37F10C088}"/>
              </a:ext>
            </a:extLst>
          </p:cNvPr>
          <p:cNvSpPr>
            <a:spLocks noGrp="1"/>
          </p:cNvSpPr>
          <p:nvPr>
            <p:ph type="title"/>
          </p:nvPr>
        </p:nvSpPr>
        <p:spPr/>
        <p:txBody>
          <a:bodyPr/>
          <a:lstStyle/>
          <a:p>
            <a:r>
              <a:rPr lang="en-US" dirty="0"/>
              <a:t>F# Web Application Tools</a:t>
            </a:r>
          </a:p>
        </p:txBody>
      </p:sp>
      <p:sp>
        <p:nvSpPr>
          <p:cNvPr id="6" name="Content Placeholder 5">
            <a:extLst>
              <a:ext uri="{FF2B5EF4-FFF2-40B4-BE49-F238E27FC236}">
                <a16:creationId xmlns:a16="http://schemas.microsoft.com/office/drawing/2014/main" id="{1A2A7014-E815-4AF3-A8F6-8BC4AD450352}"/>
              </a:ext>
            </a:extLst>
          </p:cNvPr>
          <p:cNvSpPr>
            <a:spLocks noGrp="1"/>
          </p:cNvSpPr>
          <p:nvPr>
            <p:ph sz="quarter" idx="11"/>
          </p:nvPr>
        </p:nvSpPr>
        <p:spPr/>
        <p:txBody>
          <a:bodyPr/>
          <a:lstStyle/>
          <a:p>
            <a:r>
              <a:rPr lang="en-US" dirty="0"/>
              <a:t>Giraffe</a:t>
            </a:r>
          </a:p>
        </p:txBody>
      </p:sp>
      <p:sp>
        <p:nvSpPr>
          <p:cNvPr id="5" name="Content Placeholder 4">
            <a:extLst>
              <a:ext uri="{FF2B5EF4-FFF2-40B4-BE49-F238E27FC236}">
                <a16:creationId xmlns:a16="http://schemas.microsoft.com/office/drawing/2014/main" id="{6B0F80ED-BA36-4A2F-9D14-9138F5A6FD83}"/>
              </a:ext>
            </a:extLst>
          </p:cNvPr>
          <p:cNvSpPr>
            <a:spLocks noGrp="1"/>
          </p:cNvSpPr>
          <p:nvPr>
            <p:ph sz="quarter" idx="10"/>
          </p:nvPr>
        </p:nvSpPr>
        <p:spPr/>
        <p:txBody>
          <a:bodyPr/>
          <a:lstStyle/>
          <a:p>
            <a:r>
              <a:rPr lang="en-US" dirty="0"/>
              <a:t>ASP.NET Core / MVC</a:t>
            </a:r>
          </a:p>
        </p:txBody>
      </p:sp>
      <p:sp>
        <p:nvSpPr>
          <p:cNvPr id="7" name="Content Placeholder 6">
            <a:extLst>
              <a:ext uri="{FF2B5EF4-FFF2-40B4-BE49-F238E27FC236}">
                <a16:creationId xmlns:a16="http://schemas.microsoft.com/office/drawing/2014/main" id="{67FA8E44-5A00-4624-B920-1A699B31BF62}"/>
              </a:ext>
            </a:extLst>
          </p:cNvPr>
          <p:cNvSpPr>
            <a:spLocks noGrp="1"/>
          </p:cNvSpPr>
          <p:nvPr>
            <p:ph sz="quarter" idx="12"/>
          </p:nvPr>
        </p:nvSpPr>
        <p:spPr/>
        <p:txBody>
          <a:bodyPr/>
          <a:lstStyle/>
          <a:p>
            <a:r>
              <a:rPr lang="en-US" dirty="0"/>
              <a:t>Saturn</a:t>
            </a:r>
          </a:p>
        </p:txBody>
      </p:sp>
      <p:sp>
        <p:nvSpPr>
          <p:cNvPr id="8" name="Content Placeholder 7">
            <a:extLst>
              <a:ext uri="{FF2B5EF4-FFF2-40B4-BE49-F238E27FC236}">
                <a16:creationId xmlns:a16="http://schemas.microsoft.com/office/drawing/2014/main" id="{9D36945F-24BD-45E0-BF18-94B0B2C64003}"/>
              </a:ext>
            </a:extLst>
          </p:cNvPr>
          <p:cNvSpPr>
            <a:spLocks noGrp="1"/>
          </p:cNvSpPr>
          <p:nvPr>
            <p:ph sz="quarter" idx="13"/>
          </p:nvPr>
        </p:nvSpPr>
        <p:spPr/>
        <p:txBody>
          <a:bodyPr/>
          <a:lstStyle/>
          <a:p>
            <a:r>
              <a:rPr lang="en-US" dirty="0"/>
              <a:t>SAFE Stack (Saturn, Azure, Fable and </a:t>
            </a:r>
            <a:r>
              <a:rPr lang="en-US" dirty="0" err="1"/>
              <a:t>Elmish</a:t>
            </a:r>
            <a:r>
              <a:rPr lang="en-US" dirty="0"/>
              <a:t>)</a:t>
            </a:r>
          </a:p>
        </p:txBody>
      </p:sp>
      <p:sp>
        <p:nvSpPr>
          <p:cNvPr id="9" name="Content Placeholder 8">
            <a:extLst>
              <a:ext uri="{FF2B5EF4-FFF2-40B4-BE49-F238E27FC236}">
                <a16:creationId xmlns:a16="http://schemas.microsoft.com/office/drawing/2014/main" id="{1269AD21-8610-4CCE-B4E4-466505312CE1}"/>
              </a:ext>
            </a:extLst>
          </p:cNvPr>
          <p:cNvSpPr>
            <a:spLocks noGrp="1"/>
          </p:cNvSpPr>
          <p:nvPr>
            <p:ph sz="quarter" idx="14"/>
          </p:nvPr>
        </p:nvSpPr>
        <p:spPr/>
        <p:txBody>
          <a:bodyPr/>
          <a:lstStyle/>
          <a:p>
            <a:r>
              <a:rPr lang="en-US" dirty="0"/>
              <a:t>Fable</a:t>
            </a:r>
          </a:p>
        </p:txBody>
      </p:sp>
      <p:sp>
        <p:nvSpPr>
          <p:cNvPr id="10" name="Content Placeholder 9">
            <a:extLst>
              <a:ext uri="{FF2B5EF4-FFF2-40B4-BE49-F238E27FC236}">
                <a16:creationId xmlns:a16="http://schemas.microsoft.com/office/drawing/2014/main" id="{F484B318-5FDD-4B36-88DA-5F0B07BED40B}"/>
              </a:ext>
            </a:extLst>
          </p:cNvPr>
          <p:cNvSpPr>
            <a:spLocks noGrp="1"/>
          </p:cNvSpPr>
          <p:nvPr>
            <p:ph sz="quarter" idx="15"/>
          </p:nvPr>
        </p:nvSpPr>
        <p:spPr/>
        <p:txBody>
          <a:bodyPr/>
          <a:lstStyle/>
          <a:p>
            <a:r>
              <a:rPr lang="en-US" dirty="0" err="1"/>
              <a:t>WebSharper</a:t>
            </a:r>
            <a:endParaRPr lang="en-US" dirty="0"/>
          </a:p>
        </p:txBody>
      </p:sp>
    </p:spTree>
    <p:extLst>
      <p:ext uri="{BB962C8B-B14F-4D97-AF65-F5344CB8AC3E}">
        <p14:creationId xmlns:p14="http://schemas.microsoft.com/office/powerpoint/2010/main" val="45750257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19626-7C34-43DA-BBA1-1CFF77271F7E}"/>
              </a:ext>
            </a:extLst>
          </p:cNvPr>
          <p:cNvSpPr>
            <a:spLocks noGrp="1"/>
          </p:cNvSpPr>
          <p:nvPr>
            <p:ph type="body" sz="quarter" idx="10"/>
          </p:nvPr>
        </p:nvSpPr>
        <p:spPr>
          <a:xfrm>
            <a:off x="268189" y="304799"/>
            <a:ext cx="5554542" cy="6187440"/>
          </a:xfrm>
        </p:spPr>
        <p:txBody>
          <a:bodyPr/>
          <a:lstStyle/>
          <a:p>
            <a:r>
              <a:rPr lang="en-US" b="0" dirty="0">
                <a:solidFill>
                  <a:srgbClr val="C792EA"/>
                </a:solidFill>
                <a:effectLst/>
                <a:latin typeface="Roboto Mono" panose="00000009000000000000" pitchFamily="49" charset="0"/>
                <a:ea typeface="Roboto Mono" panose="00000009000000000000" pitchFamily="49" charset="0"/>
              </a:rPr>
              <a:t>module</a:t>
            </a:r>
            <a:r>
              <a:rPr lang="en-US" b="0" dirty="0">
                <a:solidFill>
                  <a:srgbClr val="FFCB6B"/>
                </a:solidFill>
                <a:effectLst/>
                <a:latin typeface="Roboto Mono" panose="00000009000000000000" pitchFamily="49" charset="0"/>
                <a:ea typeface="Roboto Mono" panose="00000009000000000000" pitchFamily="49" charset="0"/>
              </a:rPr>
              <a:t> Program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2AAFF"/>
                </a:solidFill>
                <a:effectLst/>
                <a:latin typeface="Roboto Mono" panose="00000009000000000000" pitchFamily="49" charset="0"/>
                <a:ea typeface="Roboto Mono" panose="00000009000000000000" pitchFamily="49" charset="0"/>
              </a:rPr>
              <a:t>[&lt;</a:t>
            </a:r>
            <a:r>
              <a:rPr lang="en-US" b="0" dirty="0" err="1">
                <a:solidFill>
                  <a:srgbClr val="82AAFF"/>
                </a:solidFill>
                <a:effectLst/>
                <a:latin typeface="Roboto Mono" panose="00000009000000000000" pitchFamily="49" charset="0"/>
                <a:ea typeface="Roboto Mono" panose="00000009000000000000" pitchFamily="49" charset="0"/>
              </a:rPr>
              <a:t>EntryPoint</a:t>
            </a:r>
            <a:r>
              <a:rPr lang="en-US" b="0" dirty="0">
                <a:solidFill>
                  <a:srgbClr val="82AA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main</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args</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builder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WebApplication</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CreateBuilder</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args</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builder.Services.AddControllers</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app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builder.Build</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app.UseHttpsRedirection</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app.UseAuthorization</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app.MapControllers</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app.Run</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5051FFD2-4CC2-4FF6-BDEF-C0535B9FA750}"/>
              </a:ext>
            </a:extLst>
          </p:cNvPr>
          <p:cNvSpPr>
            <a:spLocks noGrp="1"/>
          </p:cNvSpPr>
          <p:nvPr>
            <p:ph type="body" sz="quarter" idx="18"/>
          </p:nvPr>
        </p:nvSpPr>
        <p:spPr/>
        <p:txBody>
          <a:bodyPr/>
          <a:lstStyle/>
          <a:p>
            <a:r>
              <a:rPr lang="en-US" dirty="0"/>
              <a:t>Define module</a:t>
            </a:r>
          </a:p>
          <a:p>
            <a:r>
              <a:rPr lang="en-US" dirty="0"/>
              <a:t>This method is the entry point</a:t>
            </a:r>
          </a:p>
          <a:p>
            <a:endParaRPr lang="en-US" sz="800" dirty="0"/>
          </a:p>
          <a:p>
            <a:r>
              <a:rPr lang="en-US" dirty="0"/>
              <a:t>Create the web application builder</a:t>
            </a:r>
          </a:p>
          <a:p>
            <a:endParaRPr lang="en-US" dirty="0"/>
          </a:p>
          <a:p>
            <a:r>
              <a:rPr lang="en-US" dirty="0"/>
              <a:t>Use controllers as services</a:t>
            </a:r>
          </a:p>
          <a:p>
            <a:endParaRPr lang="en-US" sz="900" dirty="0"/>
          </a:p>
          <a:p>
            <a:r>
              <a:rPr lang="en-US" dirty="0"/>
              <a:t>Now build up the app</a:t>
            </a:r>
          </a:p>
          <a:p>
            <a:endParaRPr lang="en-US" dirty="0"/>
          </a:p>
          <a:p>
            <a:endParaRPr lang="en-US" dirty="0"/>
          </a:p>
          <a:p>
            <a:endParaRPr lang="en-US" sz="900" dirty="0"/>
          </a:p>
          <a:p>
            <a:r>
              <a:rPr lang="en-US" dirty="0"/>
              <a:t>And run the web app</a:t>
            </a:r>
          </a:p>
        </p:txBody>
      </p:sp>
    </p:spTree>
    <p:extLst>
      <p:ext uri="{BB962C8B-B14F-4D97-AF65-F5344CB8AC3E}">
        <p14:creationId xmlns:p14="http://schemas.microsoft.com/office/powerpoint/2010/main" val="3689093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19626-7C34-43DA-BBA1-1CFF77271F7E}"/>
              </a:ext>
            </a:extLst>
          </p:cNvPr>
          <p:cNvSpPr>
            <a:spLocks noGrp="1"/>
          </p:cNvSpPr>
          <p:nvPr>
            <p:ph type="body" sz="quarter" idx="10"/>
          </p:nvPr>
        </p:nvSpPr>
        <p:spPr>
          <a:xfrm>
            <a:off x="268189" y="304799"/>
            <a:ext cx="5650146" cy="6187440"/>
          </a:xfrm>
        </p:spPr>
        <p:txBody>
          <a:bodyPr/>
          <a:lstStyle/>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HomeController</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logger </a:t>
            </a:r>
            <a:r>
              <a:rPr lang="en-US" b="0" dirty="0">
                <a:solidFill>
                  <a:srgbClr val="C792EA"/>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ILogger</a:t>
            </a:r>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FFCB6B"/>
                </a:solidFill>
                <a:effectLst/>
                <a:latin typeface="Roboto Mono" panose="00000009000000000000" pitchFamily="49" charset="0"/>
                <a:ea typeface="Roboto Mono" panose="00000009000000000000" pitchFamily="49" charset="0"/>
              </a:rPr>
              <a:t>HomeController</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inherit</a:t>
            </a:r>
            <a:r>
              <a:rPr lang="en-US" b="0" dirty="0">
                <a:solidFill>
                  <a:srgbClr val="EEFFFF"/>
                </a:solidFill>
                <a:effectLst/>
                <a:latin typeface="Roboto Mono" panose="00000009000000000000" pitchFamily="49" charset="0"/>
                <a:ea typeface="Roboto Mono" panose="00000009000000000000" pitchFamily="49" charset="0"/>
              </a:rPr>
              <a:t> Controller</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this.Index</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this.View</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this.Privacy</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this.View</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2AAFF"/>
                </a:solidFill>
                <a:effectLst/>
                <a:latin typeface="Roboto Mono" panose="00000009000000000000" pitchFamily="49" charset="0"/>
                <a:ea typeface="Roboto Mono" panose="00000009000000000000" pitchFamily="49" charset="0"/>
              </a:rPr>
              <a:t>[&lt;</a:t>
            </a:r>
            <a:r>
              <a:rPr lang="en-US" b="0" dirty="0" err="1">
                <a:solidFill>
                  <a:srgbClr val="82AAFF"/>
                </a:solidFill>
                <a:effectLst/>
                <a:latin typeface="Roboto Mono" panose="00000009000000000000" pitchFamily="49" charset="0"/>
                <a:ea typeface="Roboto Mono" panose="00000009000000000000" pitchFamily="49" charset="0"/>
              </a:rPr>
              <a:t>ResponseCache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Duration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   Location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 </a:t>
            </a:r>
            <a:r>
              <a:rPr lang="en-US" b="0" dirty="0" err="1">
                <a:solidFill>
                  <a:srgbClr val="82AAFF"/>
                </a:solidFill>
                <a:effectLst/>
                <a:latin typeface="Roboto Mono" panose="00000009000000000000" pitchFamily="49" charset="0"/>
                <a:ea typeface="Roboto Mono" panose="00000009000000000000" pitchFamily="49" charset="0"/>
              </a:rPr>
              <a:t>ResponseCacheLocation.None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   </a:t>
            </a:r>
            <a:r>
              <a:rPr lang="en-US" b="0" dirty="0" err="1">
                <a:solidFill>
                  <a:srgbClr val="82AAFF"/>
                </a:solidFill>
                <a:effectLst/>
                <a:latin typeface="Roboto Mono" panose="00000009000000000000" pitchFamily="49" charset="0"/>
                <a:ea typeface="Roboto Mono" panose="00000009000000000000" pitchFamily="49" charset="0"/>
              </a:rPr>
              <a:t>NoStore</a:t>
            </a:r>
            <a:r>
              <a:rPr lang="en-US" b="0" dirty="0">
                <a:solidFill>
                  <a:srgbClr val="82AA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true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this.Error</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reqId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if</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isNull</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Activity.Current</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then</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this.HttpContext.TraceIdentifier</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else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Activity.Current.Id</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this.View</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RequestId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reqId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5051FFD2-4CC2-4FF6-BDEF-C0535B9FA750}"/>
              </a:ext>
            </a:extLst>
          </p:cNvPr>
          <p:cNvSpPr>
            <a:spLocks noGrp="1"/>
          </p:cNvSpPr>
          <p:nvPr>
            <p:ph type="body" sz="quarter" idx="18"/>
          </p:nvPr>
        </p:nvSpPr>
        <p:spPr/>
        <p:txBody>
          <a:bodyPr/>
          <a:lstStyle/>
          <a:p>
            <a:r>
              <a:rPr lang="en-US" dirty="0"/>
              <a:t>Controller definition with injected logger</a:t>
            </a:r>
          </a:p>
          <a:p>
            <a:endParaRPr lang="en-US" sz="900" dirty="0"/>
          </a:p>
          <a:p>
            <a:r>
              <a:rPr lang="en-US" dirty="0"/>
              <a:t>Inherit from controller</a:t>
            </a:r>
          </a:p>
          <a:p>
            <a:endParaRPr lang="en-US" sz="900" dirty="0"/>
          </a:p>
          <a:p>
            <a:r>
              <a:rPr lang="en-US" dirty="0"/>
              <a:t>Request handlers</a:t>
            </a:r>
          </a:p>
          <a:p>
            <a:endParaRPr lang="en-US" dirty="0"/>
          </a:p>
        </p:txBody>
      </p:sp>
    </p:spTree>
    <p:extLst>
      <p:ext uri="{BB962C8B-B14F-4D97-AF65-F5344CB8AC3E}">
        <p14:creationId xmlns:p14="http://schemas.microsoft.com/office/powerpoint/2010/main" val="30641140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 Web API’s</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a:xfrm>
            <a:off x="5863167" y="3733339"/>
            <a:ext cx="4994019" cy="1733551"/>
          </a:xfrm>
        </p:spPr>
        <p:txBody>
          <a:bodyPr/>
          <a:lstStyle/>
          <a:p>
            <a:r>
              <a:rPr lang="en-US" dirty="0"/>
              <a:t>Like web apps, F# is also great for API’s</a:t>
            </a:r>
          </a:p>
        </p:txBody>
      </p:sp>
      <p:pic>
        <p:nvPicPr>
          <p:cNvPr id="8194" name="Picture 2">
            <a:extLst>
              <a:ext uri="{FF2B5EF4-FFF2-40B4-BE49-F238E27FC236}">
                <a16:creationId xmlns:a16="http://schemas.microsoft.com/office/drawing/2014/main" id="{A976DDA9-0973-4500-91BD-1062CDD2A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494" y="3128964"/>
            <a:ext cx="2313672" cy="216004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6C1A73E-50BD-40DB-8773-7412D11F3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52" y="1381702"/>
            <a:ext cx="2827283" cy="282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29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19626-7C34-43DA-BBA1-1CFF77271F7E}"/>
              </a:ext>
            </a:extLst>
          </p:cNvPr>
          <p:cNvSpPr>
            <a:spLocks noGrp="1"/>
          </p:cNvSpPr>
          <p:nvPr>
            <p:ph type="body" sz="quarter" idx="10"/>
          </p:nvPr>
        </p:nvSpPr>
        <p:spPr>
          <a:xfrm>
            <a:off x="268189" y="304799"/>
            <a:ext cx="5650146" cy="6187440"/>
          </a:xfrm>
        </p:spPr>
        <p:txBody>
          <a:bodyPr/>
          <a:lstStyle/>
          <a:p>
            <a:r>
              <a:rPr lang="en-US" b="0" dirty="0">
                <a:solidFill>
                  <a:srgbClr val="82AAFF"/>
                </a:solidFill>
                <a:effectLst/>
                <a:latin typeface="Roboto Mono" panose="00000009000000000000" pitchFamily="49" charset="0"/>
                <a:ea typeface="Roboto Mono" panose="00000009000000000000" pitchFamily="49" charset="0"/>
              </a:rPr>
              <a:t>[&lt;</a:t>
            </a:r>
            <a:r>
              <a:rPr lang="en-US" b="0" dirty="0" err="1">
                <a:solidFill>
                  <a:srgbClr val="82AAFF"/>
                </a:solidFill>
                <a:effectLst/>
                <a:latin typeface="Roboto Mono" panose="00000009000000000000" pitchFamily="49" charset="0"/>
                <a:ea typeface="Roboto Mono" panose="00000009000000000000" pitchFamily="49" charset="0"/>
              </a:rPr>
              <a:t>ApiController</a:t>
            </a:r>
            <a:r>
              <a:rPr lang="en-US" b="0" dirty="0">
                <a:solidFill>
                  <a:srgbClr val="82AA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82AAFF"/>
                </a:solidFill>
                <a:effectLst/>
                <a:latin typeface="Roboto Mono" panose="00000009000000000000" pitchFamily="49" charset="0"/>
                <a:ea typeface="Roboto Mono" panose="00000009000000000000" pitchFamily="49" charset="0"/>
              </a:rPr>
              <a:t>[&lt;Route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[controller]</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2AA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WeatherForecastController</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F5370"/>
                </a:solidFill>
                <a:effectLst/>
                <a:latin typeface="Roboto Mono" panose="00000009000000000000" pitchFamily="49" charset="0"/>
                <a:ea typeface="Roboto Mono" panose="00000009000000000000" pitchFamily="49" charset="0"/>
              </a:rPr>
              <a:t>logger </a:t>
            </a:r>
            <a:r>
              <a:rPr lang="en-US" b="0" dirty="0">
                <a:solidFill>
                  <a:srgbClr val="C792EA"/>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ILogger</a:t>
            </a:r>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FFCB6B"/>
                </a:solidFill>
                <a:effectLst/>
                <a:latin typeface="Roboto Mono" panose="00000009000000000000" pitchFamily="49" charset="0"/>
                <a:ea typeface="Roboto Mono" panose="00000009000000000000" pitchFamily="49" charset="0"/>
              </a:rPr>
              <a:t>WeatherForecastController</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inherit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ControllerBase</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summaries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Freezing</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   </a:t>
            </a:r>
          </a:p>
          <a:p>
            <a:r>
              <a:rPr lang="en-US" dirty="0">
                <a:solidFill>
                  <a:srgbClr val="C792EA"/>
                </a:solidFill>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Bracing</a:t>
            </a:r>
            <a:r>
              <a:rPr lang="en-US" b="0" dirty="0">
                <a:solidFill>
                  <a:srgbClr val="89DDFF"/>
                </a:solidFill>
                <a:effectLst/>
                <a:latin typeface="Roboto Mono" panose="00000009000000000000" pitchFamily="49" charset="0"/>
                <a:ea typeface="Roboto Mono" panose="00000009000000000000" pitchFamily="49" charset="0"/>
              </a:rPr>
              <a:t>“; "</a:t>
            </a:r>
            <a:r>
              <a:rPr lang="en-US" b="0" dirty="0">
                <a:solidFill>
                  <a:srgbClr val="C3E88D"/>
                </a:solidFill>
                <a:effectLst/>
                <a:latin typeface="Roboto Mono" panose="00000009000000000000" pitchFamily="49" charset="0"/>
                <a:ea typeface="Roboto Mono" panose="00000009000000000000" pitchFamily="49" charset="0"/>
              </a:rPr>
              <a:t>Chilly</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Cool</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Mild</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Warm</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Balmy</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Hot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Sweltering</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Scorching</a:t>
            </a:r>
            <a:r>
              <a:rPr lang="en-US" b="0" dirty="0">
                <a:solidFill>
                  <a:srgbClr val="89DDFF"/>
                </a:solidFill>
                <a:effectLst/>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2AAFF"/>
                </a:solidFill>
                <a:effectLst/>
                <a:latin typeface="Roboto Mono" panose="00000009000000000000" pitchFamily="49" charset="0"/>
                <a:ea typeface="Roboto Mono" panose="00000009000000000000" pitchFamily="49" charset="0"/>
              </a:rPr>
              <a:t>[&lt;</a:t>
            </a:r>
            <a:r>
              <a:rPr lang="en-US" b="0" dirty="0" err="1">
                <a:solidFill>
                  <a:srgbClr val="82AAFF"/>
                </a:solidFill>
                <a:effectLst/>
                <a:latin typeface="Roboto Mono" panose="00000009000000000000" pitchFamily="49" charset="0"/>
                <a:ea typeface="Roboto Mono" panose="00000009000000000000" pitchFamily="49" charset="0"/>
              </a:rPr>
              <a:t>HttpGet</a:t>
            </a:r>
            <a:r>
              <a:rPr lang="en-US" b="0" dirty="0">
                <a:solidFill>
                  <a:srgbClr val="82AAFF"/>
                </a:solidFill>
                <a:effectLst/>
                <a:latin typeface="Roboto Mono" panose="00000009000000000000" pitchFamily="49" charset="0"/>
                <a:ea typeface="Roboto Mono" panose="00000009000000000000" pitchFamily="49" charset="0"/>
              </a:rPr>
              <a:t>&gt;] </a:t>
            </a:r>
            <a:r>
              <a:rPr lang="en-US" b="0" dirty="0">
                <a:solidFill>
                  <a:srgbClr val="C792EA"/>
                </a:solidFill>
                <a:effectLst/>
                <a:latin typeface="Roboto Mono" panose="00000009000000000000" pitchFamily="49" charset="0"/>
                <a:ea typeface="Roboto Mono" panose="00000009000000000000" pitchFamily="49" charset="0"/>
              </a:rPr>
              <a:t>member</a:t>
            </a:r>
            <a:r>
              <a:rPr lang="en-US" b="0" dirty="0">
                <a:solidFill>
                  <a:srgbClr val="EEFFFF"/>
                </a:solidFill>
                <a:effectLst/>
                <a:latin typeface="Roboto Mono" panose="00000009000000000000" pitchFamily="49" charset="0"/>
                <a:ea typeface="Roboto Mono" panose="00000009000000000000" pitchFamily="49" charset="0"/>
              </a:rPr>
              <a:t> _.Get</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rng</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System.Random</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 </a:t>
            </a:r>
            <a:r>
              <a:rPr lang="en-US" b="0" i="1" dirty="0">
                <a:solidFill>
                  <a:srgbClr val="89DDFF"/>
                </a:solidFill>
                <a:effectLst/>
                <a:latin typeface="Roboto Mono" panose="00000009000000000000" pitchFamily="49" charset="0"/>
                <a:ea typeface="Roboto Mono" panose="00000009000000000000" pitchFamily="49" charset="0"/>
              </a:rPr>
              <a:t>for</a:t>
            </a:r>
            <a:r>
              <a:rPr lang="en-US" b="0" dirty="0">
                <a:solidFill>
                  <a:srgbClr val="EEFFFF"/>
                </a:solidFill>
                <a:effectLst/>
                <a:latin typeface="Roboto Mono" panose="00000009000000000000" pitchFamily="49" charset="0"/>
                <a:ea typeface="Roboto Mono" panose="00000009000000000000" pitchFamily="49" charset="0"/>
              </a:rPr>
              <a:t> index </a:t>
            </a:r>
            <a:r>
              <a:rPr lang="en-US" b="0" i="1" dirty="0">
                <a:solidFill>
                  <a:srgbClr val="89DDFF"/>
                </a:solidFill>
                <a:effectLst/>
                <a:latin typeface="Roboto Mono" panose="00000009000000000000" pitchFamily="49" charset="0"/>
                <a:ea typeface="Roboto Mono" panose="00000009000000000000" pitchFamily="49" charset="0"/>
              </a:rPr>
              <a:t>in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4</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Date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DateTime.Now.AddDays</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float index</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TemperatureC</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rng.Next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20</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55</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EEFFFF"/>
                </a:solidFill>
                <a:effectLst/>
                <a:latin typeface="Roboto Mono" panose="00000009000000000000" pitchFamily="49" charset="0"/>
                <a:ea typeface="Roboto Mono" panose="00000009000000000000" pitchFamily="49" charset="0"/>
              </a:rPr>
              <a:t>Summary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summaries.</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rng.Next</a:t>
            </a:r>
            <a:r>
              <a:rPr lang="en-US" b="0" dirty="0">
                <a:solidFill>
                  <a:srgbClr val="C792EA"/>
                </a:solidFill>
                <a:effectLst/>
                <a:latin typeface="Roboto Mono" panose="00000009000000000000" pitchFamily="49" charset="0"/>
                <a:ea typeface="Roboto Mono" panose="00000009000000000000" pitchFamily="49" charset="0"/>
              </a:rPr>
              <a:t>(</a:t>
            </a:r>
            <a:r>
              <a:rPr lang="en-US" b="0" dirty="0" err="1">
                <a:solidFill>
                  <a:srgbClr val="EEFFFF"/>
                </a:solidFill>
                <a:effectLst/>
                <a:latin typeface="Roboto Mono" panose="00000009000000000000" pitchFamily="49" charset="0"/>
                <a:ea typeface="Roboto Mono" panose="00000009000000000000" pitchFamily="49" charset="0"/>
              </a:rPr>
              <a:t>summaries.Length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5051FFD2-4CC2-4FF6-BDEF-C0535B9FA750}"/>
              </a:ext>
            </a:extLst>
          </p:cNvPr>
          <p:cNvSpPr>
            <a:spLocks noGrp="1"/>
          </p:cNvSpPr>
          <p:nvPr>
            <p:ph type="body" sz="quarter" idx="18"/>
          </p:nvPr>
        </p:nvSpPr>
        <p:spPr/>
        <p:txBody>
          <a:bodyPr/>
          <a:lstStyle/>
          <a:p>
            <a:r>
              <a:rPr lang="en-US" dirty="0"/>
              <a:t>This is an API controller</a:t>
            </a:r>
          </a:p>
          <a:p>
            <a:r>
              <a:rPr lang="en-US" dirty="0"/>
              <a:t>The route specifier</a:t>
            </a:r>
          </a:p>
          <a:p>
            <a:r>
              <a:rPr lang="en-US" dirty="0"/>
              <a:t>Constructor with injected logger</a:t>
            </a:r>
          </a:p>
          <a:p>
            <a:r>
              <a:rPr lang="en-US" dirty="0"/>
              <a:t>Derives from </a:t>
            </a:r>
            <a:r>
              <a:rPr lang="en-US" dirty="0" err="1"/>
              <a:t>ControllerBase</a:t>
            </a:r>
            <a:endParaRPr lang="en-US" dirty="0"/>
          </a:p>
          <a:p>
            <a:endParaRPr lang="en-US" sz="900" dirty="0"/>
          </a:p>
          <a:p>
            <a:endParaRPr lang="en-US" dirty="0"/>
          </a:p>
          <a:p>
            <a:r>
              <a:rPr lang="en-US" dirty="0"/>
              <a:t>Static data</a:t>
            </a:r>
          </a:p>
          <a:p>
            <a:endParaRPr lang="en-US" sz="900" dirty="0"/>
          </a:p>
          <a:p>
            <a:endParaRPr lang="en-US" dirty="0"/>
          </a:p>
          <a:p>
            <a:endParaRPr lang="en-US" dirty="0"/>
          </a:p>
          <a:p>
            <a:r>
              <a:rPr lang="en-US" dirty="0"/>
              <a:t>GET verb handler</a:t>
            </a:r>
          </a:p>
          <a:p>
            <a:endParaRPr lang="en-US" dirty="0"/>
          </a:p>
        </p:txBody>
      </p:sp>
    </p:spTree>
    <p:extLst>
      <p:ext uri="{BB962C8B-B14F-4D97-AF65-F5344CB8AC3E}">
        <p14:creationId xmlns:p14="http://schemas.microsoft.com/office/powerpoint/2010/main" val="36420363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Microservices</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a:xfrm>
            <a:off x="5863167" y="3733339"/>
            <a:ext cx="5120143" cy="1733551"/>
          </a:xfrm>
        </p:spPr>
        <p:txBody>
          <a:bodyPr/>
          <a:lstStyle/>
          <a:p>
            <a:r>
              <a:rPr lang="en-US" dirty="0"/>
              <a:t>F# microservices are simple to create</a:t>
            </a:r>
          </a:p>
          <a:p>
            <a:r>
              <a:rPr lang="en-US" dirty="0"/>
              <a:t>Build on .NET 6</a:t>
            </a:r>
          </a:p>
          <a:p>
            <a:r>
              <a:rPr lang="en-US" dirty="0"/>
              <a:t>Write code as normal for a microservice</a:t>
            </a:r>
          </a:p>
          <a:p>
            <a:r>
              <a:rPr lang="en-US" dirty="0"/>
              <a:t>Run in a Linux container</a:t>
            </a:r>
          </a:p>
        </p:txBody>
      </p:sp>
      <p:pic>
        <p:nvPicPr>
          <p:cNvPr id="9218" name="Picture 2">
            <a:extLst>
              <a:ext uri="{FF2B5EF4-FFF2-40B4-BE49-F238E27FC236}">
                <a16:creationId xmlns:a16="http://schemas.microsoft.com/office/drawing/2014/main" id="{2E6FF7FA-D4C6-4542-8B3C-26210D4B8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09" y="2197118"/>
            <a:ext cx="4280501" cy="217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74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C# Interop</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a:xfrm>
            <a:off x="5863167" y="3733339"/>
            <a:ext cx="5530047" cy="1733551"/>
          </a:xfrm>
        </p:spPr>
        <p:txBody>
          <a:bodyPr/>
          <a:lstStyle/>
          <a:p>
            <a:r>
              <a:rPr lang="en-US" dirty="0"/>
              <a:t>F# easily utilizes C# assemblies</a:t>
            </a:r>
          </a:p>
          <a:p>
            <a:r>
              <a:rPr lang="en-US" dirty="0"/>
              <a:t>C# can utilize F# assemblies</a:t>
            </a:r>
          </a:p>
          <a:p>
            <a:r>
              <a:rPr lang="en-US" dirty="0"/>
              <a:t>Tuples and records feel natural in C#</a:t>
            </a:r>
          </a:p>
          <a:p>
            <a:r>
              <a:rPr lang="en-US" dirty="0"/>
              <a:t>Discriminated unions have a special syntax</a:t>
            </a:r>
          </a:p>
        </p:txBody>
      </p:sp>
      <p:pic>
        <p:nvPicPr>
          <p:cNvPr id="10244" name="Picture 4">
            <a:extLst>
              <a:ext uri="{FF2B5EF4-FFF2-40B4-BE49-F238E27FC236}">
                <a16:creationId xmlns:a16="http://schemas.microsoft.com/office/drawing/2014/main" id="{D7D807CE-AB30-43F1-B393-F6A9516CC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061" y="1308134"/>
            <a:ext cx="2701159" cy="424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19626-7C34-43DA-BBA1-1CFF77271F7E}"/>
              </a:ext>
            </a:extLst>
          </p:cNvPr>
          <p:cNvSpPr>
            <a:spLocks noGrp="1"/>
          </p:cNvSpPr>
          <p:nvPr>
            <p:ph type="body" sz="quarter" idx="10"/>
          </p:nvPr>
        </p:nvSpPr>
        <p:spPr>
          <a:xfrm>
            <a:off x="226148" y="304799"/>
            <a:ext cx="6122100" cy="6187440"/>
          </a:xfrm>
        </p:spPr>
        <p:txBody>
          <a:bodyPr/>
          <a:lstStyle/>
          <a:p>
            <a:r>
              <a:rPr lang="en-US" b="0" dirty="0">
                <a:solidFill>
                  <a:schemeClr val="bg2">
                    <a:lumMod val="90000"/>
                  </a:schemeClr>
                </a:solidFill>
                <a:effectLst/>
                <a:latin typeface="Roboto Mono" panose="00000009000000000000" pitchFamily="49" charset="0"/>
                <a:ea typeface="Roboto Mono" panose="00000009000000000000" pitchFamily="49" charset="0"/>
              </a:rPr>
              <a:t>// F#</a:t>
            </a:r>
          </a:p>
          <a:p>
            <a:r>
              <a:rPr lang="en-US" b="0" dirty="0">
                <a:solidFill>
                  <a:srgbClr val="C792EA"/>
                </a:solidFill>
                <a:effectLst/>
                <a:latin typeface="Roboto Mono" panose="00000009000000000000" pitchFamily="49" charset="0"/>
                <a:ea typeface="Roboto Mono" panose="00000009000000000000" pitchFamily="49" charset="0"/>
              </a:rPr>
              <a:t>namespace</a:t>
            </a:r>
            <a:r>
              <a:rPr lang="en-US" b="0" dirty="0">
                <a:solidFill>
                  <a:srgbClr val="FFCB6B"/>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MyFsharpLib</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Record</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Age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int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type</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FFCB6B"/>
                </a:solidFill>
                <a:effectLst/>
                <a:latin typeface="Roboto Mono" panose="00000009000000000000" pitchFamily="49" charset="0"/>
                <a:ea typeface="Roboto Mono" panose="00000009000000000000" pitchFamily="49" charset="0"/>
              </a:rPr>
              <a:t>Abc</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B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double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C </a:t>
            </a:r>
            <a:r>
              <a:rPr lang="en-US" b="0" dirty="0">
                <a:solidFill>
                  <a:srgbClr val="C792EA"/>
                </a:solidFill>
                <a:effectLst/>
                <a:latin typeface="Roboto Mono" panose="00000009000000000000" pitchFamily="49" charset="0"/>
                <a:ea typeface="Roboto Mono" panose="00000009000000000000" pitchFamily="49" charset="0"/>
              </a:rPr>
              <a:t>of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FCB6B"/>
                </a:solidFill>
                <a:effectLst/>
                <a:latin typeface="Roboto Mono" panose="00000009000000000000" pitchFamily="49" charset="0"/>
                <a:ea typeface="Roboto Mono" panose="00000009000000000000" pitchFamily="49" charset="0"/>
              </a:rPr>
              <a:t>Record</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endParaRPr lang="en-US" b="0" dirty="0">
              <a:solidFill>
                <a:srgbClr val="EEFFFF"/>
              </a:solidFill>
              <a:effectLst/>
              <a:latin typeface="Roboto Mono" panose="00000009000000000000" pitchFamily="49" charset="0"/>
              <a:ea typeface="Roboto Mono" panose="00000009000000000000" pitchFamily="49" charset="0"/>
            </a:endParaRPr>
          </a:p>
          <a:p>
            <a:r>
              <a:rPr lang="en-US" dirty="0">
                <a:solidFill>
                  <a:schemeClr val="bg2">
                    <a:lumMod val="90000"/>
                  </a:schemeClr>
                </a:solidFill>
                <a:latin typeface="Roboto Mono" panose="00000009000000000000" pitchFamily="49" charset="0"/>
                <a:ea typeface="Roboto Mono" panose="00000009000000000000" pitchFamily="49" charset="0"/>
              </a:rPr>
              <a:t>// C# using the above F#</a:t>
            </a:r>
            <a:endParaRPr lang="en-US" b="0" dirty="0">
              <a:solidFill>
                <a:schemeClr val="bg2">
                  <a:lumMod val="90000"/>
                </a:schemeClr>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using </a:t>
            </a:r>
            <a:r>
              <a:rPr lang="en-US" b="0" dirty="0" err="1">
                <a:solidFill>
                  <a:srgbClr val="EEFFFF"/>
                </a:solidFill>
                <a:effectLst/>
                <a:latin typeface="Roboto Mono" panose="00000009000000000000" pitchFamily="49" charset="0"/>
                <a:ea typeface="Roboto Mono" panose="00000009000000000000" pitchFamily="49" charset="0"/>
              </a:rPr>
              <a:t>MyFsharpLib</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var </a:t>
            </a:r>
            <a:r>
              <a:rPr lang="en-US" b="0" dirty="0" err="1">
                <a:solidFill>
                  <a:srgbClr val="EEFFFF"/>
                </a:solidFill>
                <a:effectLst/>
                <a:latin typeface="Roboto Mono" panose="00000009000000000000" pitchFamily="49" charset="0"/>
                <a:ea typeface="Roboto Mono" panose="00000009000000000000" pitchFamily="49" charset="0"/>
              </a:rPr>
              <a:t>aDU</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Abc.NewC</a:t>
            </a:r>
            <a:r>
              <a:rPr lang="en-US" b="0" dirty="0">
                <a:solidFill>
                  <a:srgbClr val="C792EA"/>
                </a:solidFill>
                <a:effectLst/>
                <a:latin typeface="Roboto Mono" panose="00000009000000000000" pitchFamily="49" charset="0"/>
                <a:ea typeface="Roboto Mono" panose="00000009000000000000" pitchFamily="49" charset="0"/>
              </a:rPr>
              <a:t>(new</a:t>
            </a:r>
            <a:r>
              <a:rPr lang="en-US" b="0" dirty="0">
                <a:solidFill>
                  <a:srgbClr val="EEFFFF"/>
                </a:solidFill>
                <a:effectLst/>
                <a:latin typeface="Roboto Mono" panose="00000009000000000000" pitchFamily="49" charset="0"/>
                <a:ea typeface="Roboto Mono" panose="00000009000000000000" pitchFamily="49" charset="0"/>
              </a:rPr>
              <a:t> Record</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John</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55</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EEFFFF"/>
                </a:solidFill>
                <a:effectLst/>
                <a:latin typeface="Roboto Mono" panose="00000009000000000000" pitchFamily="49" charset="0"/>
                <a:ea typeface="Roboto Mono" panose="00000009000000000000" pitchFamily="49" charset="0"/>
              </a:rPr>
              <a:t>var result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aDU</a:t>
            </a:r>
            <a:r>
              <a:rPr lang="en-US" b="0" dirty="0">
                <a:solidFill>
                  <a:srgbClr val="EEFFFF"/>
                </a:solidFill>
                <a:effectLst/>
                <a:latin typeface="Roboto Mono" panose="00000009000000000000" pitchFamily="49" charset="0"/>
                <a:ea typeface="Roboto Mono" panose="00000009000000000000" pitchFamily="49" charset="0"/>
              </a:rPr>
              <a:t> switch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Abc.B</a:t>
            </a:r>
            <a:r>
              <a:rPr lang="en-US" b="0" dirty="0">
                <a:solidFill>
                  <a:srgbClr val="EEFFFF"/>
                </a:solidFill>
                <a:effectLst/>
                <a:latin typeface="Roboto Mono" panose="00000009000000000000" pitchFamily="49" charset="0"/>
                <a:ea typeface="Roboto Mono" panose="00000009000000000000" pitchFamily="49" charset="0"/>
              </a:rPr>
              <a:t> v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{v}</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Abc.C</a:t>
            </a:r>
            <a:r>
              <a:rPr lang="en-US" b="0" dirty="0">
                <a:solidFill>
                  <a:srgbClr val="EEFFFF"/>
                </a:solidFill>
                <a:effectLst/>
                <a:latin typeface="Roboto Mono" panose="00000009000000000000" pitchFamily="49" charset="0"/>
                <a:ea typeface="Roboto Mono" panose="00000009000000000000" pitchFamily="49" charset="0"/>
              </a:rPr>
              <a:t> r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r.Item.Name</a:t>
            </a:r>
            <a:r>
              <a:rPr lang="en-US" b="0" dirty="0">
                <a:solidFill>
                  <a:srgbClr val="C3E88D"/>
                </a:solidFill>
                <a:effectLst/>
                <a:latin typeface="Roboto Mono" panose="00000009000000000000" pitchFamily="49" charset="0"/>
                <a:ea typeface="Roboto Mono" panose="00000009000000000000" pitchFamily="49" charset="0"/>
              </a:rPr>
              <a:t>} {</a:t>
            </a:r>
            <a:r>
              <a:rPr lang="en-US" b="0" dirty="0" err="1">
                <a:solidFill>
                  <a:srgbClr val="C3E88D"/>
                </a:solidFill>
                <a:effectLst/>
                <a:latin typeface="Roboto Mono" panose="00000009000000000000" pitchFamily="49" charset="0"/>
                <a:ea typeface="Roboto Mono" panose="00000009000000000000" pitchFamily="49" charset="0"/>
              </a:rPr>
              <a:t>r.Item.Age</a:t>
            </a:r>
            <a:r>
              <a:rPr lang="en-US" b="0" dirty="0">
                <a:solidFill>
                  <a:srgbClr val="C3E88D"/>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dirty="0">
                <a:solidFill>
                  <a:srgbClr val="C792EA"/>
                </a:solidFill>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_</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Is an A</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8" name="Text Placeholder 7">
            <a:extLst>
              <a:ext uri="{FF2B5EF4-FFF2-40B4-BE49-F238E27FC236}">
                <a16:creationId xmlns:a16="http://schemas.microsoft.com/office/drawing/2014/main" id="{5051FFD2-4CC2-4FF6-BDEF-C0535B9FA750}"/>
              </a:ext>
            </a:extLst>
          </p:cNvPr>
          <p:cNvSpPr>
            <a:spLocks noGrp="1"/>
          </p:cNvSpPr>
          <p:nvPr>
            <p:ph type="body" sz="quarter" idx="18"/>
          </p:nvPr>
        </p:nvSpPr>
        <p:spPr/>
        <p:txBody>
          <a:bodyPr/>
          <a:lstStyle/>
          <a:p>
            <a:endParaRPr lang="en-US" sz="900" dirty="0"/>
          </a:p>
          <a:p>
            <a:r>
              <a:rPr lang="en-US" dirty="0"/>
              <a:t>Define the namespace</a:t>
            </a:r>
          </a:p>
          <a:p>
            <a:r>
              <a:rPr lang="en-US" dirty="0"/>
              <a:t>And a record</a:t>
            </a:r>
          </a:p>
          <a:p>
            <a:r>
              <a:rPr lang="en-US" dirty="0"/>
              <a:t>And a discriminated unio</a:t>
            </a:r>
          </a:p>
          <a:p>
            <a:endParaRPr lang="en-US" sz="900" dirty="0"/>
          </a:p>
          <a:p>
            <a:endParaRPr lang="en-US" dirty="0"/>
          </a:p>
          <a:p>
            <a:endParaRPr lang="en-US" dirty="0"/>
          </a:p>
          <a:p>
            <a:endParaRPr lang="en-US" dirty="0"/>
          </a:p>
          <a:p>
            <a:endParaRPr lang="en-US" sz="900" dirty="0"/>
          </a:p>
          <a:p>
            <a:endParaRPr lang="en-US" dirty="0"/>
          </a:p>
          <a:p>
            <a:r>
              <a:rPr lang="en-US" dirty="0"/>
              <a:t>Use the F# namespace</a:t>
            </a:r>
          </a:p>
          <a:p>
            <a:r>
              <a:rPr lang="en-US" dirty="0"/>
              <a:t>Create a C version of the DU</a:t>
            </a:r>
          </a:p>
          <a:p>
            <a:endParaRPr lang="en-US" sz="900" dirty="0"/>
          </a:p>
          <a:p>
            <a:r>
              <a:rPr lang="en-US" dirty="0"/>
              <a:t>Use C# pattern matching to handle all cases</a:t>
            </a:r>
          </a:p>
          <a:p>
            <a:endParaRPr lang="en-US" dirty="0"/>
          </a:p>
          <a:p>
            <a:endParaRPr lang="en-US" sz="900" dirty="0"/>
          </a:p>
          <a:p>
            <a:r>
              <a:rPr lang="en-US" dirty="0"/>
              <a:t>Must handle all cases</a:t>
            </a:r>
          </a:p>
        </p:txBody>
      </p:sp>
    </p:spTree>
    <p:extLst>
      <p:ext uri="{BB962C8B-B14F-4D97-AF65-F5344CB8AC3E}">
        <p14:creationId xmlns:p14="http://schemas.microsoft.com/office/powerpoint/2010/main" val="11976544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pretty cool!</a:t>
            </a:r>
          </a:p>
        </p:txBody>
      </p:sp>
    </p:spTree>
    <p:extLst>
      <p:ext uri="{BB962C8B-B14F-4D97-AF65-F5344CB8AC3E}">
        <p14:creationId xmlns:p14="http://schemas.microsoft.com/office/powerpoint/2010/main" val="25735036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F780B6A-3B65-4CC9-B538-B3C457FAA417}"/>
              </a:ext>
            </a:extLst>
          </p:cNvPr>
          <p:cNvSpPr>
            <a:spLocks noGrp="1"/>
          </p:cNvSpPr>
          <p:nvPr>
            <p:ph type="body" sz="quarter" idx="10"/>
          </p:nvPr>
        </p:nvSpPr>
        <p:spPr/>
        <p:txBody>
          <a:bodyPr/>
          <a:lstStyle/>
          <a:p>
            <a:r>
              <a:rPr lang="en-US" dirty="0"/>
              <a:t>Concurrency</a:t>
            </a:r>
          </a:p>
        </p:txBody>
      </p:sp>
      <p:sp>
        <p:nvSpPr>
          <p:cNvPr id="9" name="Text Placeholder 8">
            <a:extLst>
              <a:ext uri="{FF2B5EF4-FFF2-40B4-BE49-F238E27FC236}">
                <a16:creationId xmlns:a16="http://schemas.microsoft.com/office/drawing/2014/main" id="{20C1B7BA-6252-4A2D-8C33-2866563BB8F7}"/>
              </a:ext>
            </a:extLst>
          </p:cNvPr>
          <p:cNvSpPr>
            <a:spLocks noGrp="1"/>
          </p:cNvSpPr>
          <p:nvPr>
            <p:ph type="body" sz="quarter" idx="13"/>
          </p:nvPr>
        </p:nvSpPr>
        <p:spPr/>
        <p:txBody>
          <a:bodyPr/>
          <a:lstStyle/>
          <a:p>
            <a:endParaRPr lang="en-US" dirty="0"/>
          </a:p>
          <a:p>
            <a:r>
              <a:rPr lang="en-US" dirty="0"/>
              <a:t>Ability to create async workflows</a:t>
            </a:r>
          </a:p>
        </p:txBody>
      </p:sp>
      <p:pic>
        <p:nvPicPr>
          <p:cNvPr id="11266" name="Picture 2">
            <a:extLst>
              <a:ext uri="{FF2B5EF4-FFF2-40B4-BE49-F238E27FC236}">
                <a16:creationId xmlns:a16="http://schemas.microsoft.com/office/drawing/2014/main" id="{C768A85A-854E-4D9E-B592-F2B86383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569" y="1798501"/>
            <a:ext cx="3493489" cy="32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05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F# Project</a:t>
            </a:r>
          </a:p>
        </p:txBody>
      </p:sp>
      <p:sp>
        <p:nvSpPr>
          <p:cNvPr id="5" name="TextBox 4">
            <a:extLst>
              <a:ext uri="{FF2B5EF4-FFF2-40B4-BE49-F238E27FC236}">
                <a16:creationId xmlns:a16="http://schemas.microsoft.com/office/drawing/2014/main" id="{0A13636A-402F-4498-A379-E7DF369C360E}"/>
              </a:ext>
            </a:extLst>
          </p:cNvPr>
          <p:cNvSpPr txBox="1"/>
          <p:nvPr/>
        </p:nvSpPr>
        <p:spPr>
          <a:xfrm>
            <a:off x="3031588" y="1993139"/>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run</a:t>
            </a:r>
          </a:p>
        </p:txBody>
      </p:sp>
      <p:pic>
        <p:nvPicPr>
          <p:cNvPr id="7" name="Picture 6">
            <a:extLst>
              <a:ext uri="{FF2B5EF4-FFF2-40B4-BE49-F238E27FC236}">
                <a16:creationId xmlns:a16="http://schemas.microsoft.com/office/drawing/2014/main" id="{FED5FFB9-5D27-4E7F-8E5B-FCB09CA14D11}"/>
              </a:ext>
            </a:extLst>
          </p:cNvPr>
          <p:cNvPicPr>
            <a:picLocks noChangeAspect="1"/>
          </p:cNvPicPr>
          <p:nvPr/>
        </p:nvPicPr>
        <p:blipFill>
          <a:blip r:embed="rId2"/>
          <a:stretch>
            <a:fillRect/>
          </a:stretch>
        </p:blipFill>
        <p:spPr>
          <a:xfrm>
            <a:off x="4533589" y="2696474"/>
            <a:ext cx="3124823" cy="677181"/>
          </a:xfrm>
          <a:prstGeom prst="rect">
            <a:avLst/>
          </a:prstGeom>
        </p:spPr>
      </p:pic>
    </p:spTree>
    <p:extLst>
      <p:ext uri="{BB962C8B-B14F-4D97-AF65-F5344CB8AC3E}">
        <p14:creationId xmlns:p14="http://schemas.microsoft.com/office/powerpoint/2010/main" val="132348564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9BB4798-869A-452D-9837-6B2AAD4D1AEE}"/>
              </a:ext>
            </a:extLst>
          </p:cNvPr>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printTotalFileBytes</a:t>
            </a:r>
            <a:r>
              <a:rPr lang="en-US" b="0" dirty="0">
                <a:solidFill>
                  <a:srgbClr val="FF5370"/>
                </a:solidFill>
                <a:effectLst/>
                <a:latin typeface="Roboto Mono" panose="00000009000000000000" pitchFamily="49" charset="0"/>
                <a:ea typeface="Roboto Mono" panose="00000009000000000000" pitchFamily="49" charset="0"/>
              </a:rPr>
              <a:t> path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async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bytes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File.ReadAllBytesAsync</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path</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Async.AwaitTask</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fileName</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Path.GetFileName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path</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File {</a:t>
            </a:r>
            <a:r>
              <a:rPr lang="en-US" b="0" dirty="0" err="1">
                <a:solidFill>
                  <a:srgbClr val="C3E88D"/>
                </a:solidFill>
                <a:effectLst/>
                <a:latin typeface="Roboto Mono" panose="00000009000000000000" pitchFamily="49" charset="0"/>
                <a:ea typeface="Roboto Mono" panose="00000009000000000000" pitchFamily="49" charset="0"/>
              </a:rPr>
              <a:t>fileName</a:t>
            </a:r>
            <a:r>
              <a:rPr lang="en-US" b="0" dirty="0">
                <a:solidFill>
                  <a:srgbClr val="C3E88D"/>
                </a:solidFill>
                <a:effectLst/>
                <a:latin typeface="Roboto Mono" panose="00000009000000000000" pitchFamily="49" charset="0"/>
                <a:ea typeface="Roboto Mono" panose="00000009000000000000" pitchFamily="49" charset="0"/>
              </a:rPr>
              <a:t>} has </a:t>
            </a:r>
            <a:r>
              <a:rPr lang="en-US" b="0" dirty="0">
                <a:solidFill>
                  <a:srgbClr val="C792EA"/>
                </a:solidFill>
                <a:effectLst/>
                <a:latin typeface="Roboto Mono" panose="00000009000000000000" pitchFamily="49" charset="0"/>
                <a:ea typeface="Roboto Mono" panose="00000009000000000000" pitchFamily="49" charset="0"/>
              </a:rPr>
              <a:t>%d</a:t>
            </a:r>
            <a:r>
              <a:rPr lang="en-US" b="0" dirty="0">
                <a:solidFill>
                  <a:srgbClr val="C3E88D"/>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bytes.Length</a:t>
            </a:r>
            <a:r>
              <a:rPr lang="en-US" b="0" dirty="0">
                <a:solidFill>
                  <a:srgbClr val="C3E88D"/>
                </a:solidFill>
                <a:effectLst/>
                <a:latin typeface="Roboto Mono" panose="00000009000000000000" pitchFamily="49" charset="0"/>
                <a:ea typeface="Roboto Mono" panose="00000009000000000000" pitchFamily="49" charset="0"/>
              </a:rPr>
              <a:t>} bytes</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82AAFF"/>
                </a:solidFill>
                <a:effectLst/>
                <a:latin typeface="Roboto Mono" panose="00000009000000000000" pitchFamily="49" charset="0"/>
                <a:ea typeface="Roboto Mono" panose="00000009000000000000" pitchFamily="49" charset="0"/>
              </a:rPr>
              <a:t>[&lt;</a:t>
            </a:r>
            <a:r>
              <a:rPr lang="en-US" b="0" dirty="0" err="1">
                <a:solidFill>
                  <a:srgbClr val="82AAFF"/>
                </a:solidFill>
                <a:effectLst/>
                <a:latin typeface="Roboto Mono" panose="00000009000000000000" pitchFamily="49" charset="0"/>
                <a:ea typeface="Roboto Mono" panose="00000009000000000000" pitchFamily="49" charset="0"/>
              </a:rPr>
              <a:t>EntryPoint</a:t>
            </a:r>
            <a:r>
              <a:rPr lang="en-US" b="0" dirty="0">
                <a:solidFill>
                  <a:srgbClr val="82AAFF"/>
                </a:solidFill>
                <a:effectLst/>
                <a:latin typeface="Roboto Mono" panose="00000009000000000000" pitchFamily="49" charset="0"/>
                <a:ea typeface="Roboto Mono" panose="00000009000000000000" pitchFamily="49" charset="0"/>
              </a:rPr>
              <a:t>&gt;]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main</a:t>
            </a:r>
            <a:r>
              <a:rPr lang="en-US" b="0" dirty="0">
                <a:solidFill>
                  <a:srgbClr val="FF5370"/>
                </a:solidFill>
                <a:effectLst/>
                <a:latin typeface="Roboto Mono" panose="00000009000000000000" pitchFamily="49" charset="0"/>
                <a:ea typeface="Roboto Mono" panose="00000009000000000000" pitchFamily="49" charset="0"/>
              </a:rPr>
              <a:t> </a:t>
            </a:r>
            <a:r>
              <a:rPr lang="en-US" b="0" dirty="0" err="1">
                <a:solidFill>
                  <a:srgbClr val="FF5370"/>
                </a:solidFill>
                <a:effectLst/>
                <a:latin typeface="Roboto Mono" panose="00000009000000000000" pitchFamily="49" charset="0"/>
                <a:ea typeface="Roboto Mono" panose="00000009000000000000" pitchFamily="49" charset="0"/>
              </a:rPr>
              <a:t>argv</a:t>
            </a:r>
            <a:r>
              <a:rPr lang="en-US" b="0" dirty="0">
                <a:solidFill>
                  <a:srgbClr val="FF5370"/>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argv</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Seq.map</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printTotalFileBytes</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Async.Parallel</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Async.Ignore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|&gt;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Async.RunSynchronously</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0</a:t>
            </a:r>
            <a:endParaRPr lang="en-US" b="0" dirty="0">
              <a:solidFill>
                <a:srgbClr val="EEFFFF"/>
              </a:solidFill>
              <a:effectLst/>
              <a:latin typeface="Roboto Mono" panose="00000009000000000000" pitchFamily="49" charset="0"/>
              <a:ea typeface="Roboto Mono" panose="00000009000000000000" pitchFamily="49" charset="0"/>
            </a:endParaRPr>
          </a:p>
        </p:txBody>
      </p:sp>
      <p:sp>
        <p:nvSpPr>
          <p:cNvPr id="9" name="Text Placeholder 8">
            <a:extLst>
              <a:ext uri="{FF2B5EF4-FFF2-40B4-BE49-F238E27FC236}">
                <a16:creationId xmlns:a16="http://schemas.microsoft.com/office/drawing/2014/main" id="{6B59E184-3F7A-4CCE-A577-B471142DA662}"/>
              </a:ext>
            </a:extLst>
          </p:cNvPr>
          <p:cNvSpPr>
            <a:spLocks noGrp="1"/>
          </p:cNvSpPr>
          <p:nvPr>
            <p:ph type="body" sz="quarter" idx="18"/>
          </p:nvPr>
        </p:nvSpPr>
        <p:spPr>
          <a:xfrm>
            <a:off x="6242136" y="304799"/>
            <a:ext cx="5650992" cy="6187440"/>
          </a:xfrm>
        </p:spPr>
        <p:txBody>
          <a:bodyPr/>
          <a:lstStyle/>
          <a:p>
            <a:endParaRPr lang="en-US" dirty="0"/>
          </a:p>
          <a:p>
            <a:r>
              <a:rPr lang="en-US" dirty="0"/>
              <a:t>async computation expression</a:t>
            </a:r>
          </a:p>
          <a:p>
            <a:r>
              <a:rPr lang="en-US" dirty="0"/>
              <a:t>let! Is used to bind the result of another computation expression</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Compute length of all files in </a:t>
            </a:r>
            <a:r>
              <a:rPr lang="en-US" dirty="0" err="1"/>
              <a:t>argv</a:t>
            </a:r>
            <a:endParaRPr lang="en-US" dirty="0"/>
          </a:p>
          <a:p>
            <a:r>
              <a:rPr lang="en-US" dirty="0"/>
              <a:t>Handle parallel results as a sequence</a:t>
            </a:r>
          </a:p>
          <a:p>
            <a:r>
              <a:rPr lang="en-US" dirty="0"/>
              <a:t>Runs function on all the </a:t>
            </a:r>
            <a:r>
              <a:rPr lang="en-US" dirty="0" err="1"/>
              <a:t>argv</a:t>
            </a:r>
            <a:r>
              <a:rPr lang="en-US" dirty="0"/>
              <a:t> elements</a:t>
            </a:r>
          </a:p>
          <a:p>
            <a:r>
              <a:rPr lang="en-US" dirty="0"/>
              <a:t>Ignore the async results</a:t>
            </a:r>
          </a:p>
          <a:p>
            <a:r>
              <a:rPr lang="en-US" dirty="0"/>
              <a:t>Start all the parallel execution</a:t>
            </a:r>
          </a:p>
          <a:p>
            <a:pPr marL="0" indent="0">
              <a:buNone/>
            </a:pPr>
            <a:r>
              <a:rPr lang="en-US" dirty="0"/>
              <a:t> </a:t>
            </a:r>
          </a:p>
        </p:txBody>
      </p:sp>
    </p:spTree>
    <p:extLst>
      <p:ext uri="{BB962C8B-B14F-4D97-AF65-F5344CB8AC3E}">
        <p14:creationId xmlns:p14="http://schemas.microsoft.com/office/powerpoint/2010/main" val="29569838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1B1D3A-1F7A-4B78-ADB1-3A72A5226EAF}"/>
              </a:ext>
            </a:extLst>
          </p:cNvPr>
          <p:cNvSpPr>
            <a:spLocks noGrp="1"/>
          </p:cNvSpPr>
          <p:nvPr>
            <p:ph type="title"/>
          </p:nvPr>
        </p:nvSpPr>
        <p:spPr>
          <a:xfrm>
            <a:off x="4360984" y="1167659"/>
            <a:ext cx="6662058" cy="4522683"/>
          </a:xfrm>
        </p:spPr>
        <p:txBody>
          <a:bodyPr/>
          <a:lstStyle/>
          <a:p>
            <a:r>
              <a:rPr lang="en-US" dirty="0"/>
              <a:t>Check out the functional and .NET courses on Pluralsight</a:t>
            </a:r>
          </a:p>
        </p:txBody>
      </p:sp>
      <p:pic>
        <p:nvPicPr>
          <p:cNvPr id="2050" name="Picture 2">
            <a:extLst>
              <a:ext uri="{FF2B5EF4-FFF2-40B4-BE49-F238E27FC236}">
                <a16:creationId xmlns:a16="http://schemas.microsoft.com/office/drawing/2014/main" id="{F9893CE6-2E59-4256-B6CD-640B4E3D6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938999"/>
            <a:ext cx="3534613" cy="298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7704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AB775-2047-4179-ACED-7BE5A54E77AA}"/>
              </a:ext>
            </a:extLst>
          </p:cNvPr>
          <p:cNvSpPr>
            <a:spLocks noGrp="1"/>
          </p:cNvSpPr>
          <p:nvPr>
            <p:ph type="title"/>
          </p:nvPr>
        </p:nvSpPr>
        <p:spPr>
          <a:xfrm>
            <a:off x="4827372" y="1167659"/>
            <a:ext cx="5782963" cy="4522683"/>
          </a:xfrm>
        </p:spPr>
        <p:txBody>
          <a:bodyPr/>
          <a:lstStyle/>
          <a:p>
            <a:r>
              <a:rPr lang="en-US" dirty="0">
                <a:latin typeface="+mn-lt"/>
              </a:rPr>
              <a:t>Congratulations</a:t>
            </a:r>
            <a:r>
              <a:rPr lang="en-US" dirty="0"/>
              <a:t> on finishing this course!</a:t>
            </a:r>
          </a:p>
        </p:txBody>
      </p:sp>
      <p:pic>
        <p:nvPicPr>
          <p:cNvPr id="1026" name="Picture 2">
            <a:extLst>
              <a:ext uri="{FF2B5EF4-FFF2-40B4-BE49-F238E27FC236}">
                <a16:creationId xmlns:a16="http://schemas.microsoft.com/office/drawing/2014/main" id="{37972704-2CCE-4E24-BE1A-DE0220940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74217">
            <a:off x="1254341" y="1672281"/>
            <a:ext cx="2824576" cy="351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7143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AEEAB68-F5E2-4B38-9460-B342217DD00F}"/>
              </a:ext>
            </a:extLst>
          </p:cNvPr>
          <p:cNvGrpSpPr/>
          <p:nvPr/>
        </p:nvGrpSpPr>
        <p:grpSpPr>
          <a:xfrm>
            <a:off x="1238251" y="1793841"/>
            <a:ext cx="2609850" cy="2849217"/>
            <a:chOff x="1238251" y="1793841"/>
            <a:chExt cx="2609850" cy="2849217"/>
          </a:xfrm>
        </p:grpSpPr>
        <p:sp>
          <p:nvSpPr>
            <p:cNvPr id="10" name="TextBox 9">
              <a:extLst>
                <a:ext uri="{FF2B5EF4-FFF2-40B4-BE49-F238E27FC236}">
                  <a16:creationId xmlns:a16="http://schemas.microsoft.com/office/drawing/2014/main" id="{0B45BAF5-699C-464A-8050-4A48A2EB3F66}"/>
                </a:ext>
              </a:extLst>
            </p:cNvPr>
            <p:cNvSpPr txBox="1"/>
            <p:nvPr/>
          </p:nvSpPr>
          <p:spPr>
            <a:xfrm>
              <a:off x="1495426" y="2575512"/>
              <a:ext cx="2152650" cy="1285875"/>
            </a:xfrm>
            <a:prstGeom prst="rect">
              <a:avLst/>
            </a:prstGeom>
            <a:ln w="34925">
              <a:solidFill>
                <a:schemeClr val="accent3"/>
              </a:solidFill>
            </a:ln>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ts val="600"/>
                </a:spcBef>
                <a:spcAft>
                  <a:spcPts val="0"/>
                </a:spcAft>
                <a:buClrTx/>
                <a:buSzTx/>
                <a:buFontTx/>
                <a:buNone/>
                <a:tabLst/>
              </a:pPr>
              <a:endParaRPr lang="en-US" sz="300"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lang="en-US" sz="2400" dirty="0">
                  <a:solidFill>
                    <a:srgbClr val="E5E5E5">
                      <a:lumMod val="10000"/>
                    </a:srgbClr>
                  </a:solidFill>
                  <a:latin typeface="PS TT Commons" charset="0"/>
                  <a:ea typeface="PS TT Commons" charset="0"/>
                  <a:cs typeface="PS TT Commons" charset="0"/>
                </a:rPr>
                <a:t>Function </a:t>
              </a:r>
              <a:r>
                <a:rPr kumimoji="0" lang="en-US" sz="2400"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f</a:t>
              </a:r>
              <a:endParaRPr kumimoji="0" lang="en-US" sz="2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1026" name="Picture 2">
              <a:extLst>
                <a:ext uri="{FF2B5EF4-FFF2-40B4-BE49-F238E27FC236}">
                  <a16:creationId xmlns:a16="http://schemas.microsoft.com/office/drawing/2014/main" id="{4C1DC3A9-F826-463A-BA68-DDCA3F073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08" y="3108912"/>
              <a:ext cx="626268" cy="6253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16ED969-9DB7-49A5-B552-3D5D0A96EE7F}"/>
                </a:ext>
              </a:extLst>
            </p:cNvPr>
            <p:cNvCxnSpPr>
              <a:cxnSpLocks/>
            </p:cNvCxnSpPr>
            <p:nvPr/>
          </p:nvCxnSpPr>
          <p:spPr>
            <a:xfrm flipH="1">
              <a:off x="1895475" y="2105680"/>
              <a:ext cx="9526" cy="46983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C0D5A8-CD64-45E4-BB94-1958DF545D1D}"/>
                </a:ext>
              </a:extLst>
            </p:cNvPr>
            <p:cNvSpPr txBox="1"/>
            <p:nvPr/>
          </p:nvSpPr>
          <p:spPr>
            <a:xfrm>
              <a:off x="1238251" y="1793841"/>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Input </a:t>
              </a:r>
              <a:r>
                <a:rPr lang="en-US" i="1" dirty="0">
                  <a:solidFill>
                    <a:srgbClr val="E5E5E5">
                      <a:lumMod val="10000"/>
                    </a:srgbClr>
                  </a:solidFill>
                  <a:latin typeface="PS TT Commons" charset="0"/>
                  <a:ea typeface="PS TT Commons" charset="0"/>
                  <a:cs typeface="PS TT Commons" charset="0"/>
                </a:rPr>
                <a:t>x</a:t>
              </a:r>
              <a:endPar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cxnSp>
          <p:nvCxnSpPr>
            <p:cNvPr id="17" name="Straight Arrow Connector 16">
              <a:extLst>
                <a:ext uri="{FF2B5EF4-FFF2-40B4-BE49-F238E27FC236}">
                  <a16:creationId xmlns:a16="http://schemas.microsoft.com/office/drawing/2014/main" id="{72C3DF25-360F-4AFD-B6A8-C07943721BF6}"/>
                </a:ext>
              </a:extLst>
            </p:cNvPr>
            <p:cNvCxnSpPr>
              <a:cxnSpLocks/>
            </p:cNvCxnSpPr>
            <p:nvPr/>
          </p:nvCxnSpPr>
          <p:spPr>
            <a:xfrm flipH="1">
              <a:off x="3181351" y="3845444"/>
              <a:ext cx="9526" cy="46983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586858-AD24-4E17-ACA6-9D3B5AABA33A}"/>
                </a:ext>
              </a:extLst>
            </p:cNvPr>
            <p:cNvSpPr txBox="1"/>
            <p:nvPr/>
          </p:nvSpPr>
          <p:spPr>
            <a:xfrm>
              <a:off x="2514601" y="4315276"/>
              <a:ext cx="1333500" cy="327782"/>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Output </a:t>
              </a:r>
              <a:r>
                <a:rPr lang="en-US" i="1" dirty="0">
                  <a:solidFill>
                    <a:srgbClr val="E5E5E5">
                      <a:lumMod val="10000"/>
                    </a:srgbClr>
                  </a:solidFill>
                  <a:latin typeface="PS TT Commons" charset="0"/>
                  <a:ea typeface="PS TT Commons" charset="0"/>
                  <a:cs typeface="PS TT Commons" charset="0"/>
                </a:rPr>
                <a:t>f(x)</a:t>
              </a:r>
              <a:endPar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53" name="Group 52">
            <a:extLst>
              <a:ext uri="{FF2B5EF4-FFF2-40B4-BE49-F238E27FC236}">
                <a16:creationId xmlns:a16="http://schemas.microsoft.com/office/drawing/2014/main" id="{076A6151-4DDA-4035-A74A-4BA3D99C1EC7}"/>
              </a:ext>
            </a:extLst>
          </p:cNvPr>
          <p:cNvGrpSpPr/>
          <p:nvPr/>
        </p:nvGrpSpPr>
        <p:grpSpPr>
          <a:xfrm>
            <a:off x="4876800" y="1406900"/>
            <a:ext cx="2867024" cy="3236158"/>
            <a:chOff x="4876800" y="1406900"/>
            <a:chExt cx="2867024" cy="3236158"/>
          </a:xfrm>
        </p:grpSpPr>
        <p:sp>
          <p:nvSpPr>
            <p:cNvPr id="18" name="Oval 17">
              <a:extLst>
                <a:ext uri="{FF2B5EF4-FFF2-40B4-BE49-F238E27FC236}">
                  <a16:creationId xmlns:a16="http://schemas.microsoft.com/office/drawing/2014/main" id="{0D720F7C-01C9-4CF2-83B9-14F2595D28E0}"/>
                </a:ext>
              </a:extLst>
            </p:cNvPr>
            <p:cNvSpPr/>
            <p:nvPr/>
          </p:nvSpPr>
          <p:spPr>
            <a:xfrm>
              <a:off x="4929188" y="2101228"/>
              <a:ext cx="1228725" cy="2541830"/>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67E85C6-3267-4A0E-9822-BF1F55838607}"/>
                </a:ext>
              </a:extLst>
            </p:cNvPr>
            <p:cNvSpPr txBox="1"/>
            <p:nvPr/>
          </p:nvSpPr>
          <p:spPr>
            <a:xfrm>
              <a:off x="4876800" y="1406900"/>
              <a:ext cx="1333500" cy="64017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X</a:t>
              </a:r>
            </a:p>
            <a:p>
              <a:pPr marL="0" marR="0" indent="0" algn="ctr" defTabSz="439502" rtl="0" eaLnBrk="1" fontAlgn="auto" latinLnBrk="0" hangingPunct="1">
                <a:lnSpc>
                  <a:spcPct val="85000"/>
                </a:lnSpc>
                <a:spcBef>
                  <a:spcPts val="600"/>
                </a:spcBef>
                <a:spcAft>
                  <a:spcPts val="0"/>
                </a:spcAft>
                <a:buClrTx/>
                <a:buSzTx/>
                <a:buFontTx/>
                <a:buNone/>
                <a:tabLst/>
              </a:pPr>
              <a:r>
                <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Domain</a:t>
              </a:r>
            </a:p>
          </p:txBody>
        </p:sp>
        <p:sp>
          <p:nvSpPr>
            <p:cNvPr id="22" name="Oval 21">
              <a:extLst>
                <a:ext uri="{FF2B5EF4-FFF2-40B4-BE49-F238E27FC236}">
                  <a16:creationId xmlns:a16="http://schemas.microsoft.com/office/drawing/2014/main" id="{6AA7C1A5-94AF-4066-91D7-6C7BDDE20A91}"/>
                </a:ext>
              </a:extLst>
            </p:cNvPr>
            <p:cNvSpPr/>
            <p:nvPr/>
          </p:nvSpPr>
          <p:spPr>
            <a:xfrm>
              <a:off x="6462712" y="2101228"/>
              <a:ext cx="1228725" cy="2541830"/>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E808366-082A-4BA1-BC7C-8359F7C8A221}"/>
                </a:ext>
              </a:extLst>
            </p:cNvPr>
            <p:cNvSpPr txBox="1"/>
            <p:nvPr/>
          </p:nvSpPr>
          <p:spPr>
            <a:xfrm>
              <a:off x="6410324" y="1406900"/>
              <a:ext cx="1333500" cy="64017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Y</a:t>
              </a:r>
            </a:p>
            <a:p>
              <a:pPr marL="0" marR="0" indent="0" algn="ctr" defTabSz="439502" rtl="0" eaLnBrk="1" fontAlgn="auto" latinLnBrk="0" hangingPunct="1">
                <a:lnSpc>
                  <a:spcPct val="85000"/>
                </a:lnSpc>
                <a:spcBef>
                  <a:spcPts val="600"/>
                </a:spcBef>
                <a:spcAft>
                  <a:spcPts val="0"/>
                </a:spcAft>
                <a:buClrTx/>
                <a:buSzTx/>
                <a:buFontTx/>
                <a:buNone/>
                <a:tabLst/>
              </a:pPr>
              <a:r>
                <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Range</a:t>
              </a:r>
            </a:p>
          </p:txBody>
        </p:sp>
        <p:sp>
          <p:nvSpPr>
            <p:cNvPr id="24" name="TextBox 23">
              <a:extLst>
                <a:ext uri="{FF2B5EF4-FFF2-40B4-BE49-F238E27FC236}">
                  <a16:creationId xmlns:a16="http://schemas.microsoft.com/office/drawing/2014/main" id="{614483D9-4C20-4F5C-96D5-90E4C335F708}"/>
                </a:ext>
              </a:extLst>
            </p:cNvPr>
            <p:cNvSpPr txBox="1"/>
            <p:nvPr/>
          </p:nvSpPr>
          <p:spPr>
            <a:xfrm>
              <a:off x="4929188" y="2562811"/>
              <a:ext cx="1209676" cy="157735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0"/>
                </a:spcAft>
                <a:buClrTx/>
                <a:buSzTx/>
                <a:buFontTx/>
                <a:buNone/>
                <a:tabLst/>
              </a:pP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a:t>
              </a:r>
            </a:p>
            <a:p>
              <a:pPr marL="0" marR="0" indent="0" algn="ctr" defTabSz="439502" rtl="0" eaLnBrk="1" fontAlgn="auto" latinLnBrk="0" hangingPunct="1">
                <a:lnSpc>
                  <a:spcPct val="85000"/>
                </a:lnSpc>
                <a:spcBef>
                  <a:spcPts val="600"/>
                </a:spcBef>
                <a:spcAft>
                  <a:spcPts val="0"/>
                </a:spcAft>
                <a:buClrTx/>
                <a:buSzTx/>
                <a:buFontTx/>
                <a:buNone/>
                <a:tabLst/>
              </a:pPr>
              <a:endParaRPr lang="en-US"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3</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25" name="TextBox 24">
              <a:extLst>
                <a:ext uri="{FF2B5EF4-FFF2-40B4-BE49-F238E27FC236}">
                  <a16:creationId xmlns:a16="http://schemas.microsoft.com/office/drawing/2014/main" id="{7D0C2513-AE8E-4E61-A1AC-B40D2DBB9D22}"/>
                </a:ext>
              </a:extLst>
            </p:cNvPr>
            <p:cNvSpPr txBox="1"/>
            <p:nvPr/>
          </p:nvSpPr>
          <p:spPr>
            <a:xfrm>
              <a:off x="6462712" y="2532643"/>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A</a:t>
              </a:r>
            </a:p>
            <a:p>
              <a:pPr marL="0" marR="0" indent="0" algn="ctr" defTabSz="439502" rtl="0" eaLnBrk="1" fontAlgn="auto" latinLnBrk="0" hangingPunct="1">
                <a:lnSpc>
                  <a:spcPct val="85000"/>
                </a:lnSpc>
                <a:spcBef>
                  <a:spcPts val="600"/>
                </a:spcBef>
                <a:spcAft>
                  <a:spcPts val="120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C</a:t>
              </a:r>
            </a:p>
            <a:p>
              <a:pPr marL="0" marR="0" indent="0" algn="ctr" defTabSz="439502" rtl="0" eaLnBrk="1" fontAlgn="auto" latinLnBrk="0" hangingPunct="1">
                <a:lnSpc>
                  <a:spcPct val="85000"/>
                </a:lnSpc>
                <a:spcBef>
                  <a:spcPts val="600"/>
                </a:spcBef>
                <a:spcAft>
                  <a:spcPts val="120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
              </a:r>
            </a:p>
          </p:txBody>
        </p:sp>
        <p:cxnSp>
          <p:nvCxnSpPr>
            <p:cNvPr id="26" name="Straight Arrow Connector 25">
              <a:extLst>
                <a:ext uri="{FF2B5EF4-FFF2-40B4-BE49-F238E27FC236}">
                  <a16:creationId xmlns:a16="http://schemas.microsoft.com/office/drawing/2014/main" id="{CD0FADC7-D05E-463B-9398-8DC2EC4099C3}"/>
                </a:ext>
              </a:extLst>
            </p:cNvPr>
            <p:cNvCxnSpPr>
              <a:cxnSpLocks/>
            </p:cNvCxnSpPr>
            <p:nvPr/>
          </p:nvCxnSpPr>
          <p:spPr>
            <a:xfrm>
              <a:off x="5729288" y="2695608"/>
              <a:ext cx="11430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0F31AE-7724-4EAF-A47D-5A6B76A5E6E3}"/>
                </a:ext>
              </a:extLst>
            </p:cNvPr>
            <p:cNvCxnSpPr>
              <a:cxnSpLocks/>
            </p:cNvCxnSpPr>
            <p:nvPr/>
          </p:nvCxnSpPr>
          <p:spPr>
            <a:xfrm>
              <a:off x="5729288" y="3351488"/>
              <a:ext cx="1219200" cy="59599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6B7C44-884B-453E-A510-D64AC8DA5780}"/>
                </a:ext>
              </a:extLst>
            </p:cNvPr>
            <p:cNvCxnSpPr>
              <a:cxnSpLocks/>
            </p:cNvCxnSpPr>
            <p:nvPr/>
          </p:nvCxnSpPr>
          <p:spPr>
            <a:xfrm>
              <a:off x="5729288" y="3947478"/>
              <a:ext cx="1219200" cy="11706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F3A497B-AE42-4089-B77D-233F15CF9BB4}"/>
              </a:ext>
            </a:extLst>
          </p:cNvPr>
          <p:cNvGrpSpPr/>
          <p:nvPr/>
        </p:nvGrpSpPr>
        <p:grpSpPr>
          <a:xfrm>
            <a:off x="8229600" y="1407701"/>
            <a:ext cx="2867024" cy="3236158"/>
            <a:chOff x="8229600" y="1407701"/>
            <a:chExt cx="2867024" cy="3236158"/>
          </a:xfrm>
        </p:grpSpPr>
        <p:sp>
          <p:nvSpPr>
            <p:cNvPr id="40" name="Oval 39">
              <a:extLst>
                <a:ext uri="{FF2B5EF4-FFF2-40B4-BE49-F238E27FC236}">
                  <a16:creationId xmlns:a16="http://schemas.microsoft.com/office/drawing/2014/main" id="{00AA0E58-BF1A-445D-92B9-662281BCDD07}"/>
                </a:ext>
              </a:extLst>
            </p:cNvPr>
            <p:cNvSpPr/>
            <p:nvPr/>
          </p:nvSpPr>
          <p:spPr>
            <a:xfrm>
              <a:off x="8281988" y="2102029"/>
              <a:ext cx="1228725" cy="2541830"/>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747E3F2-0F6F-4873-BB4C-620195727EDB}"/>
                </a:ext>
              </a:extLst>
            </p:cNvPr>
            <p:cNvSpPr txBox="1"/>
            <p:nvPr/>
          </p:nvSpPr>
          <p:spPr>
            <a:xfrm>
              <a:off x="8229600" y="1407701"/>
              <a:ext cx="1333500" cy="64017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X</a:t>
              </a:r>
            </a:p>
            <a:p>
              <a:pPr marL="0" marR="0" indent="0" algn="ctr" defTabSz="439502" rtl="0" eaLnBrk="1" fontAlgn="auto" latinLnBrk="0" hangingPunct="1">
                <a:lnSpc>
                  <a:spcPct val="85000"/>
                </a:lnSpc>
                <a:spcBef>
                  <a:spcPts val="600"/>
                </a:spcBef>
                <a:spcAft>
                  <a:spcPts val="0"/>
                </a:spcAft>
                <a:buClrTx/>
                <a:buSzTx/>
                <a:buFontTx/>
                <a:buNone/>
                <a:tabLst/>
              </a:pPr>
              <a:r>
                <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Domain</a:t>
              </a:r>
            </a:p>
          </p:txBody>
        </p:sp>
        <p:sp>
          <p:nvSpPr>
            <p:cNvPr id="42" name="Oval 41">
              <a:extLst>
                <a:ext uri="{FF2B5EF4-FFF2-40B4-BE49-F238E27FC236}">
                  <a16:creationId xmlns:a16="http://schemas.microsoft.com/office/drawing/2014/main" id="{4A39E840-3FF7-4C4B-9E0E-FD6D219F44FA}"/>
                </a:ext>
              </a:extLst>
            </p:cNvPr>
            <p:cNvSpPr/>
            <p:nvPr/>
          </p:nvSpPr>
          <p:spPr>
            <a:xfrm>
              <a:off x="9815512" y="2102029"/>
              <a:ext cx="1228725" cy="2541830"/>
            </a:xfrm>
            <a:prstGeom prst="ellipse">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A9278FB-A54E-46D3-BE0A-A33C42EF39C1}"/>
                </a:ext>
              </a:extLst>
            </p:cNvPr>
            <p:cNvSpPr txBox="1"/>
            <p:nvPr/>
          </p:nvSpPr>
          <p:spPr>
            <a:xfrm>
              <a:off x="9763124" y="1407701"/>
              <a:ext cx="1333500" cy="64017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Y</a:t>
              </a:r>
            </a:p>
            <a:p>
              <a:pPr marL="0" marR="0" indent="0" algn="ctr" defTabSz="439502" rtl="0" eaLnBrk="1" fontAlgn="auto" latinLnBrk="0" hangingPunct="1">
                <a:lnSpc>
                  <a:spcPct val="85000"/>
                </a:lnSpc>
                <a:spcBef>
                  <a:spcPts val="600"/>
                </a:spcBef>
                <a:spcAft>
                  <a:spcPts val="0"/>
                </a:spcAft>
                <a:buClrTx/>
                <a:buSzTx/>
                <a:buFontTx/>
                <a:buNone/>
                <a:tabLst/>
              </a:pPr>
              <a:r>
                <a:rPr kumimoji="0" lang="en-US" b="0" i="1"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Range</a:t>
              </a:r>
            </a:p>
          </p:txBody>
        </p:sp>
        <p:sp>
          <p:nvSpPr>
            <p:cNvPr id="44" name="TextBox 43">
              <a:extLst>
                <a:ext uri="{FF2B5EF4-FFF2-40B4-BE49-F238E27FC236}">
                  <a16:creationId xmlns:a16="http://schemas.microsoft.com/office/drawing/2014/main" id="{EC4E243D-DD07-48FC-9846-6BFCF2127178}"/>
                </a:ext>
              </a:extLst>
            </p:cNvPr>
            <p:cNvSpPr txBox="1"/>
            <p:nvPr/>
          </p:nvSpPr>
          <p:spPr>
            <a:xfrm>
              <a:off x="8281988" y="2563612"/>
              <a:ext cx="1209676" cy="1577355"/>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1</a:t>
              </a:r>
            </a:p>
            <a:p>
              <a:pPr marL="0" marR="0" indent="0" algn="ctr" defTabSz="439502" rtl="0" eaLnBrk="1" fontAlgn="auto" latinLnBrk="0" hangingPunct="1">
                <a:lnSpc>
                  <a:spcPct val="85000"/>
                </a:lnSpc>
                <a:spcBef>
                  <a:spcPts val="600"/>
                </a:spcBef>
                <a:spcAft>
                  <a:spcPts val="0"/>
                </a:spcAft>
                <a:buClrTx/>
                <a:buSzTx/>
                <a:buFontTx/>
                <a:buNone/>
                <a:tabLst/>
              </a:pP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a:t>
              </a:r>
            </a:p>
            <a:p>
              <a:pPr marL="0" marR="0" indent="0" algn="ctr" defTabSz="439502" rtl="0" eaLnBrk="1" fontAlgn="auto" latinLnBrk="0" hangingPunct="1">
                <a:lnSpc>
                  <a:spcPct val="85000"/>
                </a:lnSpc>
                <a:spcBef>
                  <a:spcPts val="600"/>
                </a:spcBef>
                <a:spcAft>
                  <a:spcPts val="0"/>
                </a:spcAft>
                <a:buClrTx/>
                <a:buSzTx/>
                <a:buFontTx/>
                <a:buNone/>
                <a:tabLst/>
              </a:pPr>
              <a:endParaRPr lang="en-US" dirty="0">
                <a:solidFill>
                  <a:srgbClr val="E5E5E5">
                    <a:lumMod val="10000"/>
                  </a:srgbClr>
                </a:solidFill>
                <a:latin typeface="PS TT Commons" charset="0"/>
                <a:ea typeface="PS TT Commons" charset="0"/>
                <a:cs typeface="PS TT Commons" charset="0"/>
              </a:endParaRPr>
            </a:p>
            <a:p>
              <a:pPr marL="0" marR="0" indent="0" algn="ctr" defTabSz="439502" rtl="0" eaLnBrk="1" fontAlgn="auto" latinLnBrk="0" hangingPunct="1">
                <a:lnSpc>
                  <a:spcPct val="85000"/>
                </a:lnSpc>
                <a:spcBef>
                  <a:spcPts val="600"/>
                </a:spcBef>
                <a:spcAft>
                  <a:spcPts val="0"/>
                </a:spcAft>
                <a:buClrTx/>
                <a:buSzTx/>
                <a:buFontTx/>
                <a:buNone/>
                <a:tabLst/>
              </a:pPr>
              <a:r>
                <a:rPr lang="en-US" dirty="0">
                  <a:solidFill>
                    <a:srgbClr val="E5E5E5">
                      <a:lumMod val="10000"/>
                    </a:srgbClr>
                  </a:solidFill>
                  <a:latin typeface="PS TT Commons" charset="0"/>
                  <a:ea typeface="PS TT Commons" charset="0"/>
                  <a:cs typeface="PS TT Commons" charset="0"/>
                </a:rPr>
                <a:t>3</a:t>
              </a:r>
              <a:endPar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45" name="TextBox 44">
              <a:extLst>
                <a:ext uri="{FF2B5EF4-FFF2-40B4-BE49-F238E27FC236}">
                  <a16:creationId xmlns:a16="http://schemas.microsoft.com/office/drawing/2014/main" id="{E601EC49-B681-424C-A0E4-96801278FB5D}"/>
                </a:ext>
              </a:extLst>
            </p:cNvPr>
            <p:cNvSpPr txBox="1"/>
            <p:nvPr/>
          </p:nvSpPr>
          <p:spPr>
            <a:xfrm>
              <a:off x="9815512" y="2533444"/>
              <a:ext cx="1257300" cy="1726627"/>
            </a:xfrm>
            <a:prstGeom prst="rect">
              <a:avLst/>
            </a:prstGeom>
            <a:noFill/>
          </p:spPr>
          <p:txBody>
            <a:bodyPr wrap="square">
              <a:spAutoFit/>
            </a:bodyPr>
            <a:lstStyle/>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A</a:t>
              </a:r>
            </a:p>
            <a:p>
              <a:pPr marL="0" marR="0" indent="0" algn="ctr" defTabSz="439502" rtl="0" eaLnBrk="1" fontAlgn="auto" latinLnBrk="0" hangingPunct="1">
                <a:lnSpc>
                  <a:spcPct val="85000"/>
                </a:lnSpc>
                <a:spcBef>
                  <a:spcPts val="600"/>
                </a:spcBef>
                <a:spcAft>
                  <a:spcPts val="120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a:t>
              </a:r>
            </a:p>
            <a:p>
              <a:pPr marL="0" marR="0" indent="0" algn="ctr" defTabSz="439502" rtl="0" eaLnBrk="1" fontAlgn="auto" latinLnBrk="0" hangingPunct="1">
                <a:lnSpc>
                  <a:spcPct val="85000"/>
                </a:lnSpc>
                <a:spcBef>
                  <a:spcPts val="600"/>
                </a:spcBef>
                <a:spcAft>
                  <a:spcPts val="1200"/>
                </a:spcAft>
                <a:buClrTx/>
                <a:buSzTx/>
                <a:buFontTx/>
                <a:buNone/>
                <a:tabLst/>
              </a:pPr>
              <a:r>
                <a:rPr lang="en-US" dirty="0">
                  <a:solidFill>
                    <a:srgbClr val="E5E5E5">
                      <a:lumMod val="10000"/>
                    </a:srgbClr>
                  </a:solidFill>
                  <a:latin typeface="PS TT Commons" charset="0"/>
                  <a:ea typeface="PS TT Commons" charset="0"/>
                  <a:cs typeface="PS TT Commons" charset="0"/>
                </a:rPr>
                <a:t>C</a:t>
              </a:r>
            </a:p>
            <a:p>
              <a:pPr marL="0" marR="0" indent="0" algn="ctr" defTabSz="439502" rtl="0" eaLnBrk="1" fontAlgn="auto" latinLnBrk="0" hangingPunct="1">
                <a:lnSpc>
                  <a:spcPct val="85000"/>
                </a:lnSpc>
                <a:spcBef>
                  <a:spcPts val="600"/>
                </a:spcBef>
                <a:spcAft>
                  <a:spcPts val="1200"/>
                </a:spcAft>
                <a:buClrTx/>
                <a:buSzTx/>
                <a:buFontTx/>
                <a:buNone/>
                <a:tabLst/>
              </a:pPr>
              <a:r>
                <a:rPr kumimoji="0" lang="en-US" b="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
              </a:r>
            </a:p>
          </p:txBody>
        </p:sp>
        <p:cxnSp>
          <p:nvCxnSpPr>
            <p:cNvPr id="46" name="Straight Arrow Connector 45">
              <a:extLst>
                <a:ext uri="{FF2B5EF4-FFF2-40B4-BE49-F238E27FC236}">
                  <a16:creationId xmlns:a16="http://schemas.microsoft.com/office/drawing/2014/main" id="{71E75D14-2FC0-47FE-946F-897339164B34}"/>
                </a:ext>
              </a:extLst>
            </p:cNvPr>
            <p:cNvCxnSpPr>
              <a:cxnSpLocks/>
            </p:cNvCxnSpPr>
            <p:nvPr/>
          </p:nvCxnSpPr>
          <p:spPr>
            <a:xfrm>
              <a:off x="9082088" y="2696409"/>
              <a:ext cx="114300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C5C3BB6-BE39-4F6B-B914-A2F9A70C334D}"/>
                </a:ext>
              </a:extLst>
            </p:cNvPr>
            <p:cNvCxnSpPr>
              <a:cxnSpLocks/>
            </p:cNvCxnSpPr>
            <p:nvPr/>
          </p:nvCxnSpPr>
          <p:spPr>
            <a:xfrm>
              <a:off x="9134476" y="3351488"/>
              <a:ext cx="1090612" cy="2108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5F1DFE7-4A99-4FF3-8907-487EBBC1A08A}"/>
                </a:ext>
              </a:extLst>
            </p:cNvPr>
            <p:cNvCxnSpPr>
              <a:cxnSpLocks/>
            </p:cNvCxnSpPr>
            <p:nvPr/>
          </p:nvCxnSpPr>
          <p:spPr>
            <a:xfrm>
              <a:off x="9163050" y="3457575"/>
              <a:ext cx="1138238" cy="6077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339679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Binary Functions</a:t>
            </a:r>
          </a:p>
        </p:txBody>
      </p:sp>
      <p:pic>
        <p:nvPicPr>
          <p:cNvPr id="3074" name="Picture 2">
            <a:extLst>
              <a:ext uri="{FF2B5EF4-FFF2-40B4-BE49-F238E27FC236}">
                <a16:creationId xmlns:a16="http://schemas.microsoft.com/office/drawing/2014/main" id="{80908600-4D22-4938-9870-32EAB2A2D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27" y="1659988"/>
            <a:ext cx="3785381" cy="378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719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9F8C-4511-45F3-8C8A-113DB75B2A7B}"/>
              </a:ext>
            </a:extLst>
          </p:cNvPr>
          <p:cNvSpPr>
            <a:spLocks noGrp="1"/>
          </p:cNvSpPr>
          <p:nvPr>
            <p:ph type="title"/>
          </p:nvPr>
        </p:nvSpPr>
        <p:spPr/>
        <p:txBody>
          <a:bodyPr/>
          <a:lstStyle/>
          <a:p>
            <a:r>
              <a:rPr lang="en-US" dirty="0"/>
              <a:t>Composite Functions</a:t>
            </a:r>
          </a:p>
        </p:txBody>
      </p:sp>
      <p:pic>
        <p:nvPicPr>
          <p:cNvPr id="2050" name="Picture 2">
            <a:extLst>
              <a:ext uri="{FF2B5EF4-FFF2-40B4-BE49-F238E27FC236}">
                <a16:creationId xmlns:a16="http://schemas.microsoft.com/office/drawing/2014/main" id="{A5F77DAD-1042-436A-BD82-D9CB4C09F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950" y="1586132"/>
            <a:ext cx="2624715" cy="39108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9FD6B2-77C8-4A56-9F1D-32033896C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574" y="1473591"/>
            <a:ext cx="3440841" cy="41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282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Interactive</a:t>
            </a:r>
          </a:p>
        </p:txBody>
      </p:sp>
      <p:pic>
        <p:nvPicPr>
          <p:cNvPr id="5" name="Picture 4">
            <a:extLst>
              <a:ext uri="{FF2B5EF4-FFF2-40B4-BE49-F238E27FC236}">
                <a16:creationId xmlns:a16="http://schemas.microsoft.com/office/drawing/2014/main" id="{BEB691F5-37EE-4AAE-82B6-782DD2E92BC3}"/>
              </a:ext>
            </a:extLst>
          </p:cNvPr>
          <p:cNvPicPr>
            <a:picLocks noChangeAspect="1"/>
          </p:cNvPicPr>
          <p:nvPr/>
        </p:nvPicPr>
        <p:blipFill>
          <a:blip r:embed="rId3"/>
          <a:stretch>
            <a:fillRect/>
          </a:stretch>
        </p:blipFill>
        <p:spPr>
          <a:xfrm>
            <a:off x="1461154" y="1296162"/>
            <a:ext cx="8920899" cy="5018006"/>
          </a:xfrm>
          <a:prstGeom prst="rect">
            <a:avLst/>
          </a:prstGeom>
        </p:spPr>
      </p:pic>
    </p:spTree>
    <p:extLst>
      <p:ext uri="{BB962C8B-B14F-4D97-AF65-F5344CB8AC3E}">
        <p14:creationId xmlns:p14="http://schemas.microsoft.com/office/powerpoint/2010/main" val="202487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 F# Script</a:t>
            </a:r>
          </a:p>
        </p:txBody>
      </p:sp>
      <p:sp>
        <p:nvSpPr>
          <p:cNvPr id="6" name="TextBox 5">
            <a:extLst>
              <a:ext uri="{FF2B5EF4-FFF2-40B4-BE49-F238E27FC236}">
                <a16:creationId xmlns:a16="http://schemas.microsoft.com/office/drawing/2014/main" id="{48E5DFFE-6EF1-4E3A-AB0C-F9DF0B7FD7B0}"/>
              </a:ext>
            </a:extLst>
          </p:cNvPr>
          <p:cNvSpPr txBox="1"/>
          <p:nvPr/>
        </p:nvSpPr>
        <p:spPr>
          <a:xfrm>
            <a:off x="3031588" y="1994652"/>
            <a:ext cx="6128824" cy="369332"/>
          </a:xfrm>
          <a:prstGeom prst="rect">
            <a:avLst/>
          </a:prstGeom>
          <a:noFill/>
        </p:spPr>
        <p:txBody>
          <a:bodyPr wrap="square">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dotnet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fsi</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a:t>
            </a:r>
            <a:r>
              <a:rPr kumimoji="0" lang="en-US" sz="1800" b="0" i="0" u="none" strike="noStrike" kern="1200" cap="none" spc="0" normalizeH="0" baseline="0" noProof="0" dirty="0" err="1">
                <a:ln>
                  <a:noFill/>
                </a:ln>
                <a:solidFill>
                  <a:srgbClr val="404040"/>
                </a:solidFill>
                <a:effectLst/>
                <a:uLnTx/>
                <a:uFillTx/>
                <a:latin typeface="PS TT Commons DemiBold"/>
                <a:ea typeface="+mn-ea"/>
                <a:cs typeface="+mn-cs"/>
              </a:rPr>
              <a:t>script.fsx</a:t>
            </a:r>
            <a:r>
              <a:rPr kumimoji="0" lang="en-US" sz="1800" b="0" i="0" u="none" strike="noStrike" kern="1200" cap="none" spc="0" normalizeH="0" baseline="0" noProof="0" dirty="0">
                <a:ln>
                  <a:noFill/>
                </a:ln>
                <a:solidFill>
                  <a:srgbClr val="404040"/>
                </a:solidFill>
                <a:effectLst/>
                <a:uLnTx/>
                <a:uFillTx/>
                <a:latin typeface="PS TT Commons DemiBold"/>
                <a:ea typeface="+mn-ea"/>
                <a:cs typeface="+mn-cs"/>
              </a:rPr>
              <a:t> [&lt;arguments&gt;]]</a:t>
            </a:r>
          </a:p>
        </p:txBody>
      </p:sp>
      <p:pic>
        <p:nvPicPr>
          <p:cNvPr id="18" name="Picture 17">
            <a:extLst>
              <a:ext uri="{FF2B5EF4-FFF2-40B4-BE49-F238E27FC236}">
                <a16:creationId xmlns:a16="http://schemas.microsoft.com/office/drawing/2014/main" id="{92939370-6956-4A55-8615-F28384A54103}"/>
              </a:ext>
            </a:extLst>
          </p:cNvPr>
          <p:cNvPicPr>
            <a:picLocks noChangeAspect="1"/>
          </p:cNvPicPr>
          <p:nvPr/>
        </p:nvPicPr>
        <p:blipFill>
          <a:blip r:embed="rId3"/>
          <a:stretch>
            <a:fillRect/>
          </a:stretch>
        </p:blipFill>
        <p:spPr>
          <a:xfrm>
            <a:off x="4383110" y="2778126"/>
            <a:ext cx="3425781" cy="1241325"/>
          </a:xfrm>
          <a:prstGeom prst="rect">
            <a:avLst/>
          </a:prstGeom>
        </p:spPr>
      </p:pic>
    </p:spTree>
    <p:extLst>
      <p:ext uri="{BB962C8B-B14F-4D97-AF65-F5344CB8AC3E}">
        <p14:creationId xmlns:p14="http://schemas.microsoft.com/office/powerpoint/2010/main" val="3536633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Tools</a:t>
            </a:r>
          </a:p>
        </p:txBody>
      </p:sp>
    </p:spTree>
    <p:extLst>
      <p:ext uri="{BB962C8B-B14F-4D97-AF65-F5344CB8AC3E}">
        <p14:creationId xmlns:p14="http://schemas.microsoft.com/office/powerpoint/2010/main" val="1653504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 Tools</a:t>
            </a:r>
          </a:p>
        </p:txBody>
      </p:sp>
      <p:sp>
        <p:nvSpPr>
          <p:cNvPr id="5" name="Content Placeholder 4"/>
          <p:cNvSpPr>
            <a:spLocks noGrp="1"/>
          </p:cNvSpPr>
          <p:nvPr>
            <p:ph sz="quarter" idx="11"/>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Visual Studio</a:t>
            </a:r>
          </a:p>
        </p:txBody>
      </p:sp>
      <p:sp>
        <p:nvSpPr>
          <p:cNvPr id="6" name="Content Placeholder 5"/>
          <p:cNvSpPr>
            <a:spLocks noGrp="1"/>
          </p:cNvSpPr>
          <p:nvPr>
            <p:ph sz="quarter" idx="10"/>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.NET SDK</a:t>
            </a:r>
          </a:p>
        </p:txBody>
      </p:sp>
      <p:sp>
        <p:nvSpPr>
          <p:cNvPr id="4" name="Content Placeholder 3"/>
          <p:cNvSpPr>
            <a:spLocks noGrp="1"/>
          </p:cNvSpPr>
          <p:nvPr>
            <p:ph sz="quarter" idx="12"/>
          </p:nvPr>
        </p:nvSpPr>
        <p:spPr>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Visual Studio Code / </a:t>
            </a:r>
            <a:r>
              <a:rPr lang="en-US" b="1" dirty="0" err="1">
                <a:solidFill>
                  <a:schemeClr val="accent2"/>
                </a:solidFill>
                <a:latin typeface="PS TT Commons DemiBold" charset="0"/>
                <a:ea typeface="PS TT Commons DemiBold" charset="0"/>
                <a:cs typeface="PS TT Commons DemiBold" charset="0"/>
              </a:rPr>
              <a:t>Ionide-fsharp</a:t>
            </a:r>
            <a:endParaRPr lang="en-US" b="1" dirty="0">
              <a:solidFill>
                <a:schemeClr val="accent2"/>
              </a:solidFill>
              <a:latin typeface="PS TT Commons DemiBold" charset="0"/>
              <a:ea typeface="PS TT Commons DemiBold" charset="0"/>
              <a:cs typeface="PS TT Commons DemiBold" charset="0"/>
            </a:endParaRPr>
          </a:p>
        </p:txBody>
      </p:sp>
      <p:sp>
        <p:nvSpPr>
          <p:cNvPr id="2" name="Content Placeholder 1"/>
          <p:cNvSpPr>
            <a:spLocks noGrp="1"/>
          </p:cNvSpPr>
          <p:nvPr>
            <p:ph sz="quarter" idx="13"/>
          </p:nvPr>
        </p:nvSpPr>
        <p:spPr>
          <a:xfrm>
            <a:off x="838202" y="4113430"/>
            <a:ext cx="3326313" cy="1790357"/>
          </a:xfrm>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JetBrains Rider</a:t>
            </a:r>
          </a:p>
        </p:txBody>
      </p:sp>
      <p:sp>
        <p:nvSpPr>
          <p:cNvPr id="3" name="Content Placeholder 2"/>
          <p:cNvSpPr>
            <a:spLocks noGrp="1"/>
          </p:cNvSpPr>
          <p:nvPr>
            <p:ph sz="quarter" idx="15"/>
          </p:nvPr>
        </p:nvSpPr>
        <p:spPr>
          <a:xfrm>
            <a:off x="4432845" y="4113430"/>
            <a:ext cx="3326313" cy="1790357"/>
          </a:xfrm>
          <a:prstGeom prst="rect">
            <a:avLst/>
          </a:prstGeom>
          <a:solidFill>
            <a:schemeClr val="tx1"/>
          </a:solidFill>
        </p:spPr>
        <p:txBody>
          <a:bodyPr>
            <a:normAutofit/>
          </a:bodyPr>
          <a:lstStyle/>
          <a:p>
            <a:r>
              <a:rPr lang="en-US" b="1" dirty="0">
                <a:solidFill>
                  <a:schemeClr val="accent2"/>
                </a:solidFill>
                <a:latin typeface="PS TT Commons DemiBold" charset="0"/>
                <a:ea typeface="PS TT Commons DemiBold" charset="0"/>
                <a:cs typeface="PS TT Commons DemiBold" charset="0"/>
              </a:rPr>
              <a:t>F# Interactive</a:t>
            </a:r>
          </a:p>
        </p:txBody>
      </p:sp>
      <p:sp>
        <p:nvSpPr>
          <p:cNvPr id="8" name="Content Placeholder 2">
            <a:extLst>
              <a:ext uri="{FF2B5EF4-FFF2-40B4-BE49-F238E27FC236}">
                <a16:creationId xmlns:a16="http://schemas.microsoft.com/office/drawing/2014/main" id="{27B6F221-FB1B-4D59-8471-A9B0C58A5B33}"/>
              </a:ext>
            </a:extLst>
          </p:cNvPr>
          <p:cNvSpPr txBox="1">
            <a:spLocks/>
          </p:cNvSpPr>
          <p:nvPr/>
        </p:nvSpPr>
        <p:spPr>
          <a:xfrm>
            <a:off x="8027488" y="4113430"/>
            <a:ext cx="3326313" cy="1790357"/>
          </a:xfrm>
          <a:prstGeom prst="rect">
            <a:avLst/>
          </a:prstGeom>
          <a:solidFill>
            <a:schemeClr val="tx1"/>
          </a:solidFill>
        </p:spPr>
        <p:txBody>
          <a:bodyPr vert="horz" lIns="182880" tIns="182880" rIns="182880" bIns="182880" rtlCol="0" anchor="ctr">
            <a:normAutofit/>
          </a:bodyP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b="0" i="0" kern="1200">
                <a:solidFill>
                  <a:schemeClr val="tx1"/>
                </a:solidFill>
                <a:latin typeface="+mn-lt"/>
                <a:ea typeface="PS TT Commons Light" charset="0"/>
                <a:cs typeface="PS TT Commons Light" charset="0"/>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0" marR="0" lvl="0" indent="0" algn="ctr" defTabSz="586017" rtl="0" eaLnBrk="1" fontAlgn="auto" latinLnBrk="0" hangingPunct="1">
              <a:lnSpc>
                <a:spcPct val="100000"/>
              </a:lnSpc>
              <a:spcBef>
                <a:spcPts val="1800"/>
              </a:spcBef>
              <a:spcAft>
                <a:spcPts val="0"/>
              </a:spcAft>
              <a:buClrTx/>
              <a:buSzPct val="75000"/>
              <a:buFont typeface="Myriad Pro" panose="020B0503030403020204" pitchFamily="34" charset="0"/>
              <a:buNone/>
              <a:tabLst/>
              <a:defRPr/>
            </a:pPr>
            <a:r>
              <a:rPr kumimoji="0" lang="en-US" sz="2400" b="1" i="0" u="none" strike="noStrike" kern="1200" cap="none" spc="0" normalizeH="0" baseline="0" noProof="0" dirty="0">
                <a:ln>
                  <a:noFill/>
                </a:ln>
                <a:solidFill>
                  <a:srgbClr val="2A9FBC"/>
                </a:solidFill>
                <a:effectLst/>
                <a:uLnTx/>
                <a:uFillTx/>
                <a:latin typeface="PS TT Commons DemiBold" charset="0"/>
                <a:ea typeface="PS TT Commons DemiBold" charset="0"/>
                <a:cs typeface="PS TT Commons DemiBold" charset="0"/>
              </a:rPr>
              <a:t>.NET Interactive / Notebooks</a:t>
            </a:r>
          </a:p>
        </p:txBody>
      </p:sp>
    </p:spTree>
    <p:extLst>
      <p:ext uri="{BB962C8B-B14F-4D97-AF65-F5344CB8AC3E}">
        <p14:creationId xmlns:p14="http://schemas.microsoft.com/office/powerpoint/2010/main" val="117010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4" grpId="0" build="p" animBg="1"/>
      <p:bldP spid="2" grpId="0" uiExpand="1" build="p" animBg="1"/>
      <p:bldP spid="3" grpId="0" uiExpand="1" build="p"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.NET 6.0 SDK</a:t>
            </a:r>
          </a:p>
        </p:txBody>
      </p:sp>
      <p:pic>
        <p:nvPicPr>
          <p:cNvPr id="4" name="Picture 3">
            <a:extLst>
              <a:ext uri="{FF2B5EF4-FFF2-40B4-BE49-F238E27FC236}">
                <a16:creationId xmlns:a16="http://schemas.microsoft.com/office/drawing/2014/main" id="{325D0095-84AC-4CA0-9993-26EA5608A774}"/>
              </a:ext>
            </a:extLst>
          </p:cNvPr>
          <p:cNvPicPr>
            <a:picLocks noChangeAspect="1"/>
          </p:cNvPicPr>
          <p:nvPr/>
        </p:nvPicPr>
        <p:blipFill>
          <a:blip r:embed="rId2"/>
          <a:stretch>
            <a:fillRect/>
          </a:stretch>
        </p:blipFill>
        <p:spPr>
          <a:xfrm>
            <a:off x="1522884" y="1270803"/>
            <a:ext cx="9146233" cy="5144756"/>
          </a:xfrm>
          <a:prstGeom prst="rect">
            <a:avLst/>
          </a:prstGeom>
        </p:spPr>
      </p:pic>
      <p:sp>
        <p:nvSpPr>
          <p:cNvPr id="3" name="Rectangle 2">
            <a:extLst>
              <a:ext uri="{FF2B5EF4-FFF2-40B4-BE49-F238E27FC236}">
                <a16:creationId xmlns:a16="http://schemas.microsoft.com/office/drawing/2014/main" id="{BCEC6691-97AC-4654-96D7-9056628FFCAA}"/>
              </a:ext>
            </a:extLst>
          </p:cNvPr>
          <p:cNvSpPr/>
          <p:nvPr/>
        </p:nvSpPr>
        <p:spPr>
          <a:xfrm>
            <a:off x="1228726" y="6372222"/>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S TT Commons DemiBold"/>
              <a:ea typeface="+mn-ea"/>
              <a:cs typeface="+mn-cs"/>
            </a:endParaRPr>
          </a:p>
        </p:txBody>
      </p:sp>
    </p:spTree>
    <p:extLst>
      <p:ext uri="{BB962C8B-B14F-4D97-AF65-F5344CB8AC3E}">
        <p14:creationId xmlns:p14="http://schemas.microsoft.com/office/powerpoint/2010/main" val="467182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677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8" name="Picture 7">
            <a:extLst>
              <a:ext uri="{FF2B5EF4-FFF2-40B4-BE49-F238E27FC236}">
                <a16:creationId xmlns:a16="http://schemas.microsoft.com/office/drawing/2014/main" id="{6733664F-7438-4C0A-909E-DA5E64E2E95A}"/>
              </a:ext>
            </a:extLst>
          </p:cNvPr>
          <p:cNvPicPr>
            <a:picLocks noChangeAspect="1"/>
          </p:cNvPicPr>
          <p:nvPr/>
        </p:nvPicPr>
        <p:blipFill>
          <a:blip r:embed="rId2"/>
          <a:stretch>
            <a:fillRect/>
          </a:stretch>
        </p:blipFill>
        <p:spPr>
          <a:xfrm>
            <a:off x="1653512" y="1263105"/>
            <a:ext cx="8884976" cy="4997799"/>
          </a:xfrm>
          <a:prstGeom prst="rect">
            <a:avLst/>
          </a:prstGeom>
        </p:spPr>
      </p:pic>
      <p:sp>
        <p:nvSpPr>
          <p:cNvPr id="4" name="Rectangle 3">
            <a:extLst>
              <a:ext uri="{FF2B5EF4-FFF2-40B4-BE49-F238E27FC236}">
                <a16:creationId xmlns:a16="http://schemas.microsoft.com/office/drawing/2014/main" id="{C43560F1-8552-4088-A3A3-4797604699A9}"/>
              </a:ext>
            </a:extLst>
          </p:cNvPr>
          <p:cNvSpPr/>
          <p:nvPr/>
        </p:nvSpPr>
        <p:spPr>
          <a:xfrm>
            <a:off x="1228726" y="6233156"/>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S TT Commons DemiBold"/>
              <a:ea typeface="+mn-ea"/>
              <a:cs typeface="+mn-cs"/>
            </a:endParaRPr>
          </a:p>
        </p:txBody>
      </p:sp>
    </p:spTree>
    <p:extLst>
      <p:ext uri="{BB962C8B-B14F-4D97-AF65-F5344CB8AC3E}">
        <p14:creationId xmlns:p14="http://schemas.microsoft.com/office/powerpoint/2010/main" val="1956582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and F#</a:t>
            </a:r>
          </a:p>
        </p:txBody>
      </p:sp>
      <p:pic>
        <p:nvPicPr>
          <p:cNvPr id="4" name="Picture 3">
            <a:extLst>
              <a:ext uri="{FF2B5EF4-FFF2-40B4-BE49-F238E27FC236}">
                <a16:creationId xmlns:a16="http://schemas.microsoft.com/office/drawing/2014/main" id="{ACBEC077-63EF-4D82-86D4-6DBDDFF0EF76}"/>
              </a:ext>
            </a:extLst>
          </p:cNvPr>
          <p:cNvPicPr>
            <a:picLocks noChangeAspect="1"/>
          </p:cNvPicPr>
          <p:nvPr/>
        </p:nvPicPr>
        <p:blipFill>
          <a:blip r:embed="rId2"/>
          <a:stretch>
            <a:fillRect/>
          </a:stretch>
        </p:blipFill>
        <p:spPr>
          <a:xfrm>
            <a:off x="1777647" y="1247529"/>
            <a:ext cx="8673692" cy="4878951"/>
          </a:xfrm>
          <a:prstGeom prst="rect">
            <a:avLst/>
          </a:prstGeom>
        </p:spPr>
      </p:pic>
    </p:spTree>
    <p:extLst>
      <p:ext uri="{BB962C8B-B14F-4D97-AF65-F5344CB8AC3E}">
        <p14:creationId xmlns:p14="http://schemas.microsoft.com/office/powerpoint/2010/main" val="69600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JetBrains Rider</a:t>
            </a:r>
          </a:p>
        </p:txBody>
      </p:sp>
      <p:pic>
        <p:nvPicPr>
          <p:cNvPr id="4" name="Picture 3">
            <a:extLst>
              <a:ext uri="{FF2B5EF4-FFF2-40B4-BE49-F238E27FC236}">
                <a16:creationId xmlns:a16="http://schemas.microsoft.com/office/drawing/2014/main" id="{09D48F29-FC6E-44C1-B548-7C315D9597F0}"/>
              </a:ext>
            </a:extLst>
          </p:cNvPr>
          <p:cNvPicPr>
            <a:picLocks noChangeAspect="1"/>
          </p:cNvPicPr>
          <p:nvPr/>
        </p:nvPicPr>
        <p:blipFill>
          <a:blip r:embed="rId2"/>
          <a:stretch>
            <a:fillRect/>
          </a:stretch>
        </p:blipFill>
        <p:spPr>
          <a:xfrm>
            <a:off x="1760695" y="1260789"/>
            <a:ext cx="8670611" cy="4877219"/>
          </a:xfrm>
          <a:prstGeom prst="rect">
            <a:avLst/>
          </a:prstGeom>
        </p:spPr>
      </p:pic>
      <p:sp>
        <p:nvSpPr>
          <p:cNvPr id="5" name="Rectangle 4">
            <a:extLst>
              <a:ext uri="{FF2B5EF4-FFF2-40B4-BE49-F238E27FC236}">
                <a16:creationId xmlns:a16="http://schemas.microsoft.com/office/drawing/2014/main" id="{D89A940A-26CA-4790-95CD-DA9B930D7C41}"/>
              </a:ext>
            </a:extLst>
          </p:cNvPr>
          <p:cNvSpPr/>
          <p:nvPr/>
        </p:nvSpPr>
        <p:spPr>
          <a:xfrm>
            <a:off x="1228726" y="6118852"/>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S TT Commons DemiBold"/>
              <a:ea typeface="+mn-ea"/>
              <a:cs typeface="+mn-cs"/>
            </a:endParaRPr>
          </a:p>
        </p:txBody>
      </p:sp>
    </p:spTree>
    <p:extLst>
      <p:ext uri="{BB962C8B-B14F-4D97-AF65-F5344CB8AC3E}">
        <p14:creationId xmlns:p14="http://schemas.microsoft.com/office/powerpoint/2010/main" val="3604949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JetBrains Rider</a:t>
            </a:r>
          </a:p>
        </p:txBody>
      </p:sp>
      <p:pic>
        <p:nvPicPr>
          <p:cNvPr id="7" name="Picture 6">
            <a:extLst>
              <a:ext uri="{FF2B5EF4-FFF2-40B4-BE49-F238E27FC236}">
                <a16:creationId xmlns:a16="http://schemas.microsoft.com/office/drawing/2014/main" id="{AF5CDBBD-4B67-4670-AE4C-31349A76D31C}"/>
              </a:ext>
            </a:extLst>
          </p:cNvPr>
          <p:cNvPicPr>
            <a:picLocks noChangeAspect="1"/>
          </p:cNvPicPr>
          <p:nvPr/>
        </p:nvPicPr>
        <p:blipFill>
          <a:blip r:embed="rId2"/>
          <a:stretch>
            <a:fillRect/>
          </a:stretch>
        </p:blipFill>
        <p:spPr>
          <a:xfrm>
            <a:off x="1695939" y="1255786"/>
            <a:ext cx="8800123" cy="4950069"/>
          </a:xfrm>
          <a:prstGeom prst="rect">
            <a:avLst/>
          </a:prstGeom>
        </p:spPr>
      </p:pic>
    </p:spTree>
    <p:extLst>
      <p:ext uri="{BB962C8B-B14F-4D97-AF65-F5344CB8AC3E}">
        <p14:creationId xmlns:p14="http://schemas.microsoft.com/office/powerpoint/2010/main" val="1353881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Visual Studio Code</a:t>
            </a:r>
          </a:p>
        </p:txBody>
      </p:sp>
      <p:pic>
        <p:nvPicPr>
          <p:cNvPr id="4" name="Picture 3">
            <a:extLst>
              <a:ext uri="{FF2B5EF4-FFF2-40B4-BE49-F238E27FC236}">
                <a16:creationId xmlns:a16="http://schemas.microsoft.com/office/drawing/2014/main" id="{9601CDD1-C241-4E60-8B5D-BCC2FDFC2081}"/>
              </a:ext>
            </a:extLst>
          </p:cNvPr>
          <p:cNvPicPr>
            <a:picLocks noChangeAspect="1"/>
          </p:cNvPicPr>
          <p:nvPr/>
        </p:nvPicPr>
        <p:blipFill>
          <a:blip r:embed="rId2"/>
          <a:stretch>
            <a:fillRect/>
          </a:stretch>
        </p:blipFill>
        <p:spPr>
          <a:xfrm>
            <a:off x="1542981" y="1271535"/>
            <a:ext cx="9106039" cy="5122147"/>
          </a:xfrm>
          <a:prstGeom prst="rect">
            <a:avLst/>
          </a:prstGeom>
        </p:spPr>
      </p:pic>
      <p:sp>
        <p:nvSpPr>
          <p:cNvPr id="5" name="Rectangle 4">
            <a:extLst>
              <a:ext uri="{FF2B5EF4-FFF2-40B4-BE49-F238E27FC236}">
                <a16:creationId xmlns:a16="http://schemas.microsoft.com/office/drawing/2014/main" id="{E7479F60-0F8B-4145-B585-C28370FE75A0}"/>
              </a:ext>
            </a:extLst>
          </p:cNvPr>
          <p:cNvSpPr/>
          <p:nvPr/>
        </p:nvSpPr>
        <p:spPr>
          <a:xfrm>
            <a:off x="1228726" y="6242681"/>
            <a:ext cx="9534525"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S TT Commons DemiBold"/>
              <a:ea typeface="+mn-ea"/>
              <a:cs typeface="+mn-cs"/>
            </a:endParaRPr>
          </a:p>
        </p:txBody>
      </p:sp>
    </p:spTree>
    <p:extLst>
      <p:ext uri="{BB962C8B-B14F-4D97-AF65-F5344CB8AC3E}">
        <p14:creationId xmlns:p14="http://schemas.microsoft.com/office/powerpoint/2010/main" val="214711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Visual Studio Code</a:t>
            </a:r>
          </a:p>
        </p:txBody>
      </p:sp>
      <p:pic>
        <p:nvPicPr>
          <p:cNvPr id="5" name="Picture 4">
            <a:extLst>
              <a:ext uri="{FF2B5EF4-FFF2-40B4-BE49-F238E27FC236}">
                <a16:creationId xmlns:a16="http://schemas.microsoft.com/office/drawing/2014/main" id="{63C6FF00-0F92-42DB-A5E7-B72113A113D7}"/>
              </a:ext>
            </a:extLst>
          </p:cNvPr>
          <p:cNvPicPr>
            <a:picLocks noChangeAspect="1"/>
          </p:cNvPicPr>
          <p:nvPr/>
        </p:nvPicPr>
        <p:blipFill>
          <a:blip r:embed="rId2"/>
          <a:stretch>
            <a:fillRect/>
          </a:stretch>
        </p:blipFill>
        <p:spPr>
          <a:xfrm>
            <a:off x="1564288" y="1258470"/>
            <a:ext cx="8849713" cy="4977963"/>
          </a:xfrm>
          <a:prstGeom prst="rect">
            <a:avLst/>
          </a:prstGeom>
        </p:spPr>
      </p:pic>
    </p:spTree>
    <p:extLst>
      <p:ext uri="{BB962C8B-B14F-4D97-AF65-F5344CB8AC3E}">
        <p14:creationId xmlns:p14="http://schemas.microsoft.com/office/powerpoint/2010/main" val="596771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F# Interactive</a:t>
            </a:r>
          </a:p>
        </p:txBody>
      </p:sp>
      <p:pic>
        <p:nvPicPr>
          <p:cNvPr id="5" name="Picture 4">
            <a:extLst>
              <a:ext uri="{FF2B5EF4-FFF2-40B4-BE49-F238E27FC236}">
                <a16:creationId xmlns:a16="http://schemas.microsoft.com/office/drawing/2014/main" id="{EC81408B-B74C-4EA9-8AAE-49D7FC8531A3}"/>
              </a:ext>
            </a:extLst>
          </p:cNvPr>
          <p:cNvPicPr>
            <a:picLocks noChangeAspect="1"/>
          </p:cNvPicPr>
          <p:nvPr/>
        </p:nvPicPr>
        <p:blipFill>
          <a:blip r:embed="rId2"/>
          <a:stretch>
            <a:fillRect/>
          </a:stretch>
        </p:blipFill>
        <p:spPr>
          <a:xfrm>
            <a:off x="1581144" y="1259086"/>
            <a:ext cx="8937625" cy="5027414"/>
          </a:xfrm>
          <a:prstGeom prst="rect">
            <a:avLst/>
          </a:prstGeom>
        </p:spPr>
      </p:pic>
    </p:spTree>
    <p:extLst>
      <p:ext uri="{BB962C8B-B14F-4D97-AF65-F5344CB8AC3E}">
        <p14:creationId xmlns:p14="http://schemas.microsoft.com/office/powerpoint/2010/main" val="1608314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Jupyter Notebooks / F#</a:t>
            </a:r>
          </a:p>
        </p:txBody>
      </p:sp>
      <p:pic>
        <p:nvPicPr>
          <p:cNvPr id="7" name="Picture 6">
            <a:extLst>
              <a:ext uri="{FF2B5EF4-FFF2-40B4-BE49-F238E27FC236}">
                <a16:creationId xmlns:a16="http://schemas.microsoft.com/office/drawing/2014/main" id="{E15C2008-053C-4849-8DC1-FD880A88EDB2}"/>
              </a:ext>
            </a:extLst>
          </p:cNvPr>
          <p:cNvPicPr>
            <a:picLocks noChangeAspect="1"/>
          </p:cNvPicPr>
          <p:nvPr/>
        </p:nvPicPr>
        <p:blipFill>
          <a:blip r:embed="rId2"/>
          <a:stretch>
            <a:fillRect/>
          </a:stretch>
        </p:blipFill>
        <p:spPr>
          <a:xfrm>
            <a:off x="1225484" y="1435415"/>
            <a:ext cx="9741031" cy="4773454"/>
          </a:xfrm>
          <a:prstGeom prst="rect">
            <a:avLst/>
          </a:prstGeom>
        </p:spPr>
      </p:pic>
    </p:spTree>
    <p:extLst>
      <p:ext uri="{BB962C8B-B14F-4D97-AF65-F5344CB8AC3E}">
        <p14:creationId xmlns:p14="http://schemas.microsoft.com/office/powerpoint/2010/main" val="231061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0A58-2BAD-414A-8540-35B6046BBD84}"/>
              </a:ext>
            </a:extLst>
          </p:cNvPr>
          <p:cNvSpPr>
            <a:spLocks noGrp="1"/>
          </p:cNvSpPr>
          <p:nvPr>
            <p:ph type="title"/>
          </p:nvPr>
        </p:nvSpPr>
        <p:spPr/>
        <p:txBody>
          <a:bodyPr/>
          <a:lstStyle/>
          <a:p>
            <a:r>
              <a:rPr lang="en-US" dirty="0"/>
              <a:t>.NET Interactive</a:t>
            </a:r>
          </a:p>
        </p:txBody>
      </p:sp>
      <p:pic>
        <p:nvPicPr>
          <p:cNvPr id="4" name="Picture 3">
            <a:extLst>
              <a:ext uri="{FF2B5EF4-FFF2-40B4-BE49-F238E27FC236}">
                <a16:creationId xmlns:a16="http://schemas.microsoft.com/office/drawing/2014/main" id="{79C9779B-6A39-49E5-AD8D-CC16D77ED27D}"/>
              </a:ext>
            </a:extLst>
          </p:cNvPr>
          <p:cNvPicPr>
            <a:picLocks noChangeAspect="1"/>
          </p:cNvPicPr>
          <p:nvPr/>
        </p:nvPicPr>
        <p:blipFill>
          <a:blip r:embed="rId2"/>
          <a:stretch>
            <a:fillRect/>
          </a:stretch>
        </p:blipFill>
        <p:spPr>
          <a:xfrm>
            <a:off x="1566203" y="1250169"/>
            <a:ext cx="8917354" cy="5016011"/>
          </a:xfrm>
          <a:prstGeom prst="rect">
            <a:avLst/>
          </a:prstGeom>
        </p:spPr>
      </p:pic>
    </p:spTree>
    <p:extLst>
      <p:ext uri="{BB962C8B-B14F-4D97-AF65-F5344CB8AC3E}">
        <p14:creationId xmlns:p14="http://schemas.microsoft.com/office/powerpoint/2010/main" val="40001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687736" cy="5779008"/>
          </a:xfrm>
        </p:spPr>
        <p:txBody>
          <a:bodyPr/>
          <a:lstStyle/>
          <a:p>
            <a:r>
              <a:rPr lang="en-US" dirty="0"/>
              <a:t>Configure F# Dev Environment on Windows</a:t>
            </a:r>
          </a:p>
          <a:p>
            <a:pPr lvl="1"/>
            <a:r>
              <a:rPr lang="en-US" dirty="0"/>
              <a:t>Install .NET 6.0 SDK</a:t>
            </a:r>
          </a:p>
          <a:p>
            <a:pPr lvl="1"/>
            <a:r>
              <a:rPr lang="en-US" dirty="0"/>
              <a:t>Install Visual Studio Code</a:t>
            </a:r>
          </a:p>
          <a:p>
            <a:pPr lvl="1"/>
            <a:r>
              <a:rPr lang="en-US" dirty="0"/>
              <a:t>Install </a:t>
            </a:r>
            <a:r>
              <a:rPr lang="en-US"/>
              <a:t>ionide-fsharp</a:t>
            </a:r>
            <a:endParaRPr lang="en-US" dirty="0"/>
          </a:p>
        </p:txBody>
      </p:sp>
    </p:spTree>
    <p:extLst>
      <p:ext uri="{BB962C8B-B14F-4D97-AF65-F5344CB8AC3E}">
        <p14:creationId xmlns:p14="http://schemas.microsoft.com/office/powerpoint/2010/main" val="231171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253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Configure F# Dev Environment on Ubuntu</a:t>
            </a:r>
          </a:p>
          <a:p>
            <a:pPr lvl="1"/>
            <a:r>
              <a:rPr lang="en-US" dirty="0"/>
              <a:t>Install .NET 6.0 SDK</a:t>
            </a:r>
          </a:p>
          <a:p>
            <a:pPr lvl="1"/>
            <a:r>
              <a:rPr lang="en-US" dirty="0"/>
              <a:t>Install Visual Studio Code</a:t>
            </a:r>
          </a:p>
          <a:p>
            <a:pPr lvl="1"/>
            <a:r>
              <a:rPr lang="en-US" dirty="0"/>
              <a:t>Install </a:t>
            </a:r>
            <a:r>
              <a:rPr lang="en-US" dirty="0" err="1"/>
              <a:t>ionide-fsharp</a:t>
            </a:r>
            <a:endParaRPr lang="en-US" dirty="0"/>
          </a:p>
        </p:txBody>
      </p:sp>
    </p:spTree>
    <p:extLst>
      <p:ext uri="{BB962C8B-B14F-4D97-AF65-F5344CB8AC3E}">
        <p14:creationId xmlns:p14="http://schemas.microsoft.com/office/powerpoint/2010/main" val="2261342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19676" y="542544"/>
            <a:ext cx="7000874" cy="5779008"/>
          </a:xfrm>
        </p:spPr>
        <p:txBody>
          <a:bodyPr/>
          <a:lstStyle/>
          <a:p>
            <a:r>
              <a:rPr lang="en-US" dirty="0"/>
              <a:t>Create and run an F# console app with the CLI</a:t>
            </a:r>
          </a:p>
          <a:p>
            <a:pPr lvl="1"/>
            <a:r>
              <a:rPr lang="en-US" dirty="0"/>
              <a:t>Create project with “dotnet new”</a:t>
            </a:r>
          </a:p>
          <a:p>
            <a:pPr lvl="1"/>
            <a:r>
              <a:rPr lang="en-US" dirty="0"/>
              <a:t>Build project with “dotnet build”</a:t>
            </a:r>
          </a:p>
          <a:p>
            <a:pPr lvl="1"/>
            <a:r>
              <a:rPr lang="en-US" dirty="0"/>
              <a:t>Run project with “dotnet run”</a:t>
            </a:r>
          </a:p>
        </p:txBody>
      </p:sp>
    </p:spTree>
    <p:extLst>
      <p:ext uri="{BB962C8B-B14F-4D97-AF65-F5344CB8AC3E}">
        <p14:creationId xmlns:p14="http://schemas.microsoft.com/office/powerpoint/2010/main" val="3866178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Create and run an F# script</a:t>
            </a:r>
          </a:p>
          <a:p>
            <a:pPr lvl="1"/>
            <a:r>
              <a:rPr lang="en-US" dirty="0"/>
              <a:t>Create an FSX script</a:t>
            </a:r>
          </a:p>
          <a:p>
            <a:pPr lvl="1"/>
            <a:r>
              <a:rPr lang="en-US" dirty="0"/>
              <a:t>Send code from the editor to FSI</a:t>
            </a:r>
          </a:p>
          <a:p>
            <a:pPr lvl="1"/>
            <a:r>
              <a:rPr lang="en-US" dirty="0"/>
              <a:t>Run an FSX with the dotnet CLI</a:t>
            </a:r>
          </a:p>
        </p:txBody>
      </p:sp>
    </p:spTree>
    <p:extLst>
      <p:ext uri="{BB962C8B-B14F-4D97-AF65-F5344CB8AC3E}">
        <p14:creationId xmlns:p14="http://schemas.microsoft.com/office/powerpoint/2010/main" val="1798344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Create and run an F# app within </a:t>
            </a:r>
            <a:r>
              <a:rPr lang="en-US" dirty="0" err="1"/>
              <a:t>VSCode</a:t>
            </a:r>
            <a:endParaRPr lang="en-US" dirty="0"/>
          </a:p>
          <a:p>
            <a:pPr lvl="1"/>
            <a:r>
              <a:rPr lang="en-US" dirty="0"/>
              <a:t>Start </a:t>
            </a:r>
            <a:r>
              <a:rPr lang="en-US" dirty="0" err="1"/>
              <a:t>VSCode</a:t>
            </a:r>
            <a:endParaRPr lang="en-US" dirty="0"/>
          </a:p>
          <a:p>
            <a:pPr lvl="1"/>
            <a:r>
              <a:rPr lang="en-US" dirty="0"/>
              <a:t>Create project with </a:t>
            </a:r>
            <a:r>
              <a:rPr lang="en-US" dirty="0" err="1"/>
              <a:t>ionide-fsharp</a:t>
            </a:r>
            <a:r>
              <a:rPr lang="en-US"/>
              <a:t> </a:t>
            </a:r>
            <a:endParaRPr lang="en-US" dirty="0"/>
          </a:p>
          <a:p>
            <a:pPr lvl="1"/>
            <a:r>
              <a:rPr lang="en-US" dirty="0"/>
              <a:t>Configure VS Code to run F# the project</a:t>
            </a:r>
          </a:p>
        </p:txBody>
      </p:sp>
    </p:spTree>
    <p:extLst>
      <p:ext uri="{BB962C8B-B14F-4D97-AF65-F5344CB8AC3E}">
        <p14:creationId xmlns:p14="http://schemas.microsoft.com/office/powerpoint/2010/main" val="2023745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dirty="0"/>
              <a:t>Debugging an F# app </a:t>
            </a:r>
            <a:r>
              <a:rPr lang="en-US"/>
              <a:t>within VS Code</a:t>
            </a:r>
            <a:endParaRPr lang="en-US" dirty="0"/>
          </a:p>
          <a:p>
            <a:pPr lvl="1"/>
            <a:r>
              <a:rPr lang="en-US" dirty="0"/>
              <a:t>Configuring breakpoints</a:t>
            </a:r>
          </a:p>
          <a:p>
            <a:pPr lvl="1"/>
            <a:r>
              <a:rPr lang="en-US" dirty="0"/>
              <a:t>Examining program state</a:t>
            </a:r>
          </a:p>
        </p:txBody>
      </p:sp>
    </p:spTree>
    <p:extLst>
      <p:ext uri="{BB962C8B-B14F-4D97-AF65-F5344CB8AC3E}">
        <p14:creationId xmlns:p14="http://schemas.microsoft.com/office/powerpoint/2010/main" val="13505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F# is a functional and type-safe programming language to write .NET applications</a:t>
            </a:r>
          </a:p>
          <a:p>
            <a:pPr marL="67737" lvl="1" indent="0">
              <a:spcBef>
                <a:spcPts val="1800"/>
              </a:spcBef>
              <a:buNone/>
            </a:pPr>
            <a:r>
              <a:rPr lang="en-US" dirty="0">
                <a:latin typeface="+mn-lt"/>
              </a:rPr>
              <a:t>F# is actively maintained</a:t>
            </a:r>
          </a:p>
          <a:p>
            <a:pPr marL="67737" lvl="1" indent="0">
              <a:spcBef>
                <a:spcPts val="1800"/>
              </a:spcBef>
              <a:buNone/>
            </a:pPr>
            <a:r>
              <a:rPr lang="en-US" dirty="0">
                <a:latin typeface="+mn-lt"/>
              </a:rPr>
              <a:t>F# can be used to build any type of .NET application</a:t>
            </a:r>
          </a:p>
          <a:p>
            <a:pPr marL="67737" lvl="1" indent="0">
              <a:spcBef>
                <a:spcPts val="1800"/>
              </a:spcBef>
              <a:buNone/>
            </a:pPr>
            <a:r>
              <a:rPr lang="en-US" dirty="0">
                <a:latin typeface="+mn-lt"/>
              </a:rPr>
              <a:t>Learned to use the .NET CLI and VS Code to work with F#</a:t>
            </a:r>
          </a:p>
          <a:p>
            <a:pPr marL="67737" lvl="1" indent="0">
              <a:spcBef>
                <a:spcPts val="1800"/>
              </a:spcBef>
              <a:buNone/>
            </a:pPr>
            <a:r>
              <a:rPr lang="en-US" dirty="0">
                <a:latin typeface="+mn-lt"/>
              </a:rPr>
              <a:t>Learned the basics to getting an F# program up and running</a:t>
            </a:r>
          </a:p>
        </p:txBody>
      </p:sp>
    </p:spTree>
    <p:extLst>
      <p:ext uri="{BB962C8B-B14F-4D97-AF65-F5344CB8AC3E}">
        <p14:creationId xmlns:p14="http://schemas.microsoft.com/office/powerpoint/2010/main" val="1600986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D5C1C-9A82-4F01-A3CB-FE0330546256}"/>
              </a:ext>
            </a:extLst>
          </p:cNvPr>
          <p:cNvPicPr>
            <a:picLocks noChangeAspect="1"/>
          </p:cNvPicPr>
          <p:nvPr/>
        </p:nvPicPr>
        <p:blipFill>
          <a:blip r:embed="rId3"/>
          <a:stretch>
            <a:fillRect/>
          </a:stretch>
        </p:blipFill>
        <p:spPr>
          <a:xfrm>
            <a:off x="1088433" y="1896887"/>
            <a:ext cx="2302468" cy="2747956"/>
          </a:xfrm>
          <a:prstGeom prst="rect">
            <a:avLst/>
          </a:prstGeom>
        </p:spPr>
      </p:pic>
      <p:sp>
        <p:nvSpPr>
          <p:cNvPr id="6" name="Text Placeholder 2">
            <a:extLst>
              <a:ext uri="{FF2B5EF4-FFF2-40B4-BE49-F238E27FC236}">
                <a16:creationId xmlns:a16="http://schemas.microsoft.com/office/drawing/2014/main" id="{B6B2E45D-FBD6-4AA0-8879-AEC202B434F0}"/>
              </a:ext>
            </a:extLst>
          </p:cNvPr>
          <p:cNvSpPr txBox="1">
            <a:spLocks/>
          </p:cNvSpPr>
          <p:nvPr/>
        </p:nvSpPr>
        <p:spPr>
          <a:xfrm>
            <a:off x="4473023" y="2571350"/>
            <a:ext cx="6461760" cy="3076956"/>
          </a:xfrm>
          <a:prstGeom prst="rect">
            <a:avLst/>
          </a:prstGeom>
        </p:spPr>
        <p:txBody>
          <a:bodyPr/>
          <a:lst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a:lstStyle>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2800" b="0" i="0" u="none" strike="noStrike" kern="1200" cap="none" spc="0" normalizeH="0" baseline="0" noProof="0" dirty="0">
                <a:ln>
                  <a:noFill/>
                </a:ln>
                <a:solidFill>
                  <a:srgbClr val="FFFFFF"/>
                </a:solidFill>
                <a:effectLst/>
                <a:uLnTx/>
                <a:uFillTx/>
                <a:latin typeface="PS TT Commons DemiBold"/>
                <a:ea typeface="+mn-ea"/>
                <a:cs typeface="+mn-cs"/>
              </a:rPr>
              <a:t>Up next:</a:t>
            </a:r>
          </a:p>
          <a:p>
            <a:pPr marL="57152" marR="0" lvl="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a:pPr>
            <a:r>
              <a:rPr kumimoji="0" lang="en-US" sz="3600" b="0" i="0" u="none" strike="noStrike" kern="1200" cap="none" spc="0" normalizeH="0" baseline="0" noProof="0" dirty="0">
                <a:ln>
                  <a:noFill/>
                </a:ln>
                <a:solidFill>
                  <a:srgbClr val="FFFFFF"/>
                </a:solidFill>
                <a:effectLst/>
                <a:uLnTx/>
                <a:uFillTx/>
                <a:latin typeface="PS TT Commons Light"/>
                <a:ea typeface="+mn-ea"/>
                <a:cs typeface="+mn-cs"/>
              </a:rPr>
              <a:t>F# Basics</a:t>
            </a:r>
          </a:p>
        </p:txBody>
      </p:sp>
    </p:spTree>
    <p:extLst>
      <p:ext uri="{BB962C8B-B14F-4D97-AF65-F5344CB8AC3E}">
        <p14:creationId xmlns:p14="http://schemas.microsoft.com/office/powerpoint/2010/main" val="403688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 6 Fundamentals</a:t>
            </a:r>
          </a:p>
        </p:txBody>
      </p:sp>
      <p:sp>
        <p:nvSpPr>
          <p:cNvPr id="3" name="Text Placeholder 2"/>
          <p:cNvSpPr>
            <a:spLocks noGrp="1"/>
          </p:cNvSpPr>
          <p:nvPr>
            <p:ph type="body" sz="quarter" idx="11"/>
          </p:nvPr>
        </p:nvSpPr>
        <p:spPr/>
        <p:txBody>
          <a:bodyPr/>
          <a:lstStyle/>
          <a:p>
            <a:r>
              <a:rPr lang="en-US" dirty="0"/>
              <a:t>Basics of F# Programs</a:t>
            </a:r>
          </a:p>
        </p:txBody>
      </p:sp>
      <p:sp>
        <p:nvSpPr>
          <p:cNvPr id="4" name="Text Placeholder 3"/>
          <p:cNvSpPr>
            <a:spLocks noGrp="1"/>
          </p:cNvSpPr>
          <p:nvPr>
            <p:ph type="body" sz="quarter" idx="12"/>
          </p:nvPr>
        </p:nvSpPr>
        <p:spPr/>
        <p:txBody>
          <a:bodyPr/>
          <a:lstStyle/>
          <a:p>
            <a:r>
              <a:rPr lang="en-US" dirty="0"/>
              <a:t>Michael Heydt</a:t>
            </a:r>
          </a:p>
        </p:txBody>
      </p:sp>
      <p:sp>
        <p:nvSpPr>
          <p:cNvPr id="5" name="Text Placeholder 4"/>
          <p:cNvSpPr>
            <a:spLocks noGrp="1"/>
          </p:cNvSpPr>
          <p:nvPr>
            <p:ph type="body" sz="quarter" idx="13"/>
          </p:nvPr>
        </p:nvSpPr>
        <p:spPr/>
        <p:txBody>
          <a:bodyPr/>
          <a:lstStyle/>
          <a:p>
            <a:r>
              <a:rPr lang="en-US" dirty="0"/>
              <a:t>Developer and Trainer</a:t>
            </a:r>
          </a:p>
        </p:txBody>
      </p:sp>
      <p:sp>
        <p:nvSpPr>
          <p:cNvPr id="6" name="Text Placeholder 5"/>
          <p:cNvSpPr>
            <a:spLocks noGrp="1"/>
          </p:cNvSpPr>
          <p:nvPr>
            <p:ph type="body" sz="quarter" idx="14"/>
          </p:nvPr>
        </p:nvSpPr>
        <p:spPr/>
        <p:txBody>
          <a:bodyPr/>
          <a:lstStyle/>
          <a:p>
            <a:r>
              <a:rPr lang="en-US" dirty="0"/>
              <a:t>@mikeheydt    www.smac.io</a:t>
            </a:r>
          </a:p>
        </p:txBody>
      </p:sp>
      <p:sp>
        <p:nvSpPr>
          <p:cNvPr id="9" name="Picture Placeholder 8">
            <a:extLst>
              <a:ext uri="{FF2B5EF4-FFF2-40B4-BE49-F238E27FC236}">
                <a16:creationId xmlns:a16="http://schemas.microsoft.com/office/drawing/2014/main" id="{7F071B1E-E73C-4809-B5D4-FD5F033C34F8}"/>
              </a:ext>
            </a:extLst>
          </p:cNvPr>
          <p:cNvSpPr>
            <a:spLocks noGrp="1"/>
          </p:cNvSpPr>
          <p:nvPr>
            <p:ph type="pic" sz="quarter" idx="15"/>
          </p:nvPr>
        </p:nvSpPr>
        <p:spPr/>
      </p:sp>
    </p:spTree>
    <p:extLst>
      <p:ext uri="{BB962C8B-B14F-4D97-AF65-F5344CB8AC3E}">
        <p14:creationId xmlns:p14="http://schemas.microsoft.com/office/powerpoint/2010/main" val="1001559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5129561" y="542544"/>
            <a:ext cx="6824546" cy="5779008"/>
          </a:xfrm>
        </p:spPr>
        <p:txBody>
          <a:bodyPr/>
          <a:lstStyle/>
          <a:p>
            <a:endParaRPr lang="en-US" dirty="0"/>
          </a:p>
        </p:txBody>
      </p:sp>
    </p:spTree>
    <p:extLst>
      <p:ext uri="{BB962C8B-B14F-4D97-AF65-F5344CB8AC3E}">
        <p14:creationId xmlns:p14="http://schemas.microsoft.com/office/powerpoint/2010/main" val="1119816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Entry Points and Command Line Arguments</a:t>
            </a:r>
          </a:p>
        </p:txBody>
      </p:sp>
    </p:spTree>
    <p:extLst>
      <p:ext uri="{BB962C8B-B14F-4D97-AF65-F5344CB8AC3E}">
        <p14:creationId xmlns:p14="http://schemas.microsoft.com/office/powerpoint/2010/main" val="352771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704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Entry Points</a:t>
            </a:r>
          </a:p>
        </p:txBody>
      </p:sp>
      <p:sp>
        <p:nvSpPr>
          <p:cNvPr id="3" name="Text Placeholder 2"/>
          <p:cNvSpPr>
            <a:spLocks noGrp="1"/>
          </p:cNvSpPr>
          <p:nvPr>
            <p:ph type="body" sz="quarter" idx="12"/>
          </p:nvPr>
        </p:nvSpPr>
        <p:spPr/>
        <p:txBody>
          <a:bodyPr/>
          <a:lstStyle/>
          <a:p>
            <a:r>
              <a:rPr lang="en-US" dirty="0"/>
              <a:t>Define where the program starts running</a:t>
            </a:r>
          </a:p>
        </p:txBody>
      </p:sp>
      <p:pic>
        <p:nvPicPr>
          <p:cNvPr id="1032" name="Picture 8">
            <a:extLst>
              <a:ext uri="{FF2B5EF4-FFF2-40B4-BE49-F238E27FC236}">
                <a16:creationId xmlns:a16="http://schemas.microsoft.com/office/drawing/2014/main" id="{F949E2B6-0CD1-4E20-A534-CA244B919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105" y="462190"/>
            <a:ext cx="2335789" cy="326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51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 Application Entry Points</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Explicit</a:t>
            </a:r>
          </a:p>
          <a:p>
            <a:r>
              <a:rPr lang="en-US" dirty="0"/>
              <a:t>Declare a function as “main” with [&lt;</a:t>
            </a:r>
            <a:r>
              <a:rPr lang="en-US" dirty="0" err="1"/>
              <a:t>EntryPoint</a:t>
            </a:r>
            <a:r>
              <a:rPr lang="en-US"/>
              <a:t>&gt;]</a:t>
            </a:r>
            <a:endParaRPr lang="en-US" dirty="0"/>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Implicit</a:t>
            </a:r>
          </a:p>
          <a:p>
            <a:r>
              <a:rPr lang="en-US" dirty="0"/>
              <a:t>Utilizes .NET top level statements</a:t>
            </a:r>
          </a:p>
        </p:txBody>
      </p:sp>
    </p:spTree>
    <p:extLst>
      <p:ext uri="{BB962C8B-B14F-4D97-AF65-F5344CB8AC3E}">
        <p14:creationId xmlns:p14="http://schemas.microsoft.com/office/powerpoint/2010/main" val="87410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Implicit entry point</a:t>
            </a:r>
          </a:p>
        </p:txBody>
      </p:sp>
      <p:sp>
        <p:nvSpPr>
          <p:cNvPr id="3" name="Content Placeholder 2"/>
          <p:cNvSpPr>
            <a:spLocks noGrp="1"/>
          </p:cNvSpPr>
          <p:nvPr>
            <p:ph type="body" sz="quarter" idx="18"/>
          </p:nvPr>
        </p:nvSpPr>
        <p:spPr>
          <a:prstGeom prst="rect">
            <a:avLst/>
          </a:prstGeom>
        </p:spPr>
        <p:txBody>
          <a:bodyPr/>
          <a:lstStyle/>
          <a:p>
            <a:pPr>
              <a:spcBef>
                <a:spcPts val="600"/>
              </a:spcBef>
            </a:pPr>
            <a:r>
              <a:rPr lang="en-US" b="1" dirty="0"/>
              <a:t>Utilizes .NET top level statements</a:t>
            </a:r>
          </a:p>
          <a:p>
            <a:pPr>
              <a:spcBef>
                <a:spcPts val="600"/>
              </a:spcBef>
            </a:pPr>
            <a:r>
              <a:rPr lang="en-US" b="1" dirty="0"/>
              <a:t>Last file in compile listing is used for startup</a:t>
            </a:r>
          </a:p>
          <a:p>
            <a:pPr>
              <a:spcBef>
                <a:spcPts val="600"/>
              </a:spcBef>
            </a:pPr>
            <a:r>
              <a:rPr lang="en-US" b="1" dirty="0"/>
              <a:t>Command line arguments can be accessed via </a:t>
            </a:r>
            <a:r>
              <a:rPr lang="en-US" b="1" i="1" dirty="0" err="1"/>
              <a:t>System.Environment.GetCommandLineArgs</a:t>
            </a:r>
            <a:r>
              <a:rPr lang="en-US" b="1" i="1" dirty="0"/>
              <a:t>()</a:t>
            </a:r>
          </a:p>
          <a:p>
            <a:pPr>
              <a:spcBef>
                <a:spcPts val="600"/>
              </a:spcBef>
            </a:pPr>
            <a:r>
              <a:rPr lang="en-US" b="1" dirty="0"/>
              <a:t>Command line arguments include at least the executing </a:t>
            </a:r>
            <a:r>
              <a:rPr lang="en-US" b="1" dirty="0" err="1"/>
              <a:t>dll</a:t>
            </a:r>
            <a:r>
              <a:rPr lang="en-US" b="1" dirty="0"/>
              <a:t> full path</a:t>
            </a:r>
          </a:p>
        </p:txBody>
      </p:sp>
      <p:sp>
        <p:nvSpPr>
          <p:cNvPr id="2" name="Text Placeholder 1"/>
          <p:cNvSpPr>
            <a:spLocks noGrp="1"/>
          </p:cNvSpPr>
          <p:nvPr>
            <p:ph type="body" sz="quarter" idx="10"/>
          </p:nvPr>
        </p:nvSpPr>
        <p:spPr/>
        <p:txBody>
          <a:bodyPr/>
          <a:lstStyle/>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Hello from F#</a:t>
            </a:r>
            <a:r>
              <a:rPr lang="en-US" b="0" dirty="0">
                <a:solidFill>
                  <a:srgbClr val="89DDFF"/>
                </a:solidFill>
                <a:effectLst/>
                <a:latin typeface="Roboto Mono" panose="00000009000000000000" pitchFamily="49" charset="0"/>
                <a:ea typeface="Roboto Mono" panose="00000009000000000000" pitchFamily="49" charset="0"/>
              </a:rPr>
              <a:t>“</a:t>
            </a:r>
          </a:p>
          <a:p>
            <a:endParaRPr lang="en-US" dirty="0">
              <a:solidFill>
                <a:srgbClr val="89DDFF"/>
              </a:solidFill>
              <a:latin typeface="Roboto Mono" panose="00000009000000000000" pitchFamily="49" charset="0"/>
              <a:ea typeface="Roboto Mono" panose="00000009000000000000" pitchFamily="49" charset="0"/>
            </a:endParaRPr>
          </a:p>
          <a:p>
            <a:r>
              <a:rPr lang="en-US" b="0" dirty="0">
                <a:solidFill>
                  <a:srgbClr val="89DDFF"/>
                </a:solidFill>
                <a:effectLst/>
                <a:latin typeface="Roboto Mono" panose="00000009000000000000" pitchFamily="49" charset="0"/>
                <a:ea typeface="Roboto Mono" panose="00000009000000000000" pitchFamily="49" charset="0"/>
              </a:rPr>
              <a:t>// can get arguments this way</a:t>
            </a:r>
          </a:p>
          <a:p>
            <a:r>
              <a:rPr lang="en-US" b="0" dirty="0">
                <a:solidFill>
                  <a:srgbClr val="C792EA"/>
                </a:solidFill>
                <a:effectLst/>
                <a:latin typeface="Consolas" panose="020B0609020204030204" pitchFamily="49" charset="0"/>
              </a:rPr>
              <a:t>let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argv</a:t>
            </a:r>
            <a:r>
              <a:rPr lang="en-US" b="0" dirty="0">
                <a:solidFill>
                  <a:srgbClr val="EEFFFF"/>
                </a:solidFill>
                <a:effectLst/>
                <a:latin typeface="Consolas" panose="020B0609020204030204" pitchFamily="49" charset="0"/>
              </a:rPr>
              <a:t> </a:t>
            </a:r>
            <a:r>
              <a:rPr lang="en-US" b="0" dirty="0">
                <a:solidFill>
                  <a:srgbClr val="C792EA"/>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err="1">
                <a:solidFill>
                  <a:srgbClr val="EEFFFF"/>
                </a:solidFill>
                <a:effectLst/>
                <a:latin typeface="Consolas" panose="020B0609020204030204" pitchFamily="49" charset="0"/>
              </a:rPr>
              <a:t>System.Environment.GetCommandLineArgs</a:t>
            </a:r>
            <a:r>
              <a:rPr lang="en-US" b="0" dirty="0">
                <a:solidFill>
                  <a:srgbClr val="F78C6C"/>
                </a:solidFill>
                <a:effectLst/>
                <a:latin typeface="Consolas" panose="020B0609020204030204" pitchFamily="49" charset="0"/>
              </a:rPr>
              <a:t>()</a:t>
            </a: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Hello from F#</a:t>
            </a:r>
            <a:r>
              <a:rPr lang="en-US" b="0" dirty="0">
                <a:solidFill>
                  <a:srgbClr val="89DDFF"/>
                </a:solidFill>
                <a:effectLst/>
                <a:latin typeface="Roboto Mono" panose="00000009000000000000" pitchFamily="49" charset="0"/>
                <a:ea typeface="Roboto Mono" panose="00000009000000000000" pitchFamily="49" charset="0"/>
              </a:rPr>
              <a:t>“</a:t>
            </a:r>
            <a:r>
              <a:rPr lang="en-US" dirty="0">
                <a:solidFill>
                  <a:srgbClr val="F78C6C"/>
                </a:solidFill>
                <a:latin typeface="Consolas" panose="020B0609020204030204" pitchFamily="49" charset="0"/>
                <a:ea typeface="Roboto Mono" panose="00000009000000000000" pitchFamily="49" charset="0"/>
              </a:rPr>
              <a:t> </a:t>
            </a:r>
            <a:r>
              <a:rPr lang="en-US" dirty="0" err="1">
                <a:latin typeface="Consolas" panose="020B0609020204030204" pitchFamily="49" charset="0"/>
                <a:ea typeface="Roboto Mono" panose="00000009000000000000" pitchFamily="49" charset="0"/>
              </a:rPr>
              <a:t>argv</a:t>
            </a:r>
            <a:r>
              <a:rPr lang="en-US" dirty="0">
                <a:latin typeface="Consolas" panose="020B0609020204030204" pitchFamily="49" charset="0"/>
                <a:ea typeface="Roboto Mono" panose="00000009000000000000" pitchFamily="49" charset="0"/>
              </a:rPr>
              <a:t>  </a:t>
            </a:r>
            <a:r>
              <a:rPr lang="en-US" dirty="0">
                <a:solidFill>
                  <a:schemeClr val="tx2">
                    <a:lumMod val="50000"/>
                    <a:lumOff val="50000"/>
                  </a:schemeClr>
                </a:solidFill>
                <a:latin typeface="Consolas" panose="020B0609020204030204" pitchFamily="49" charset="0"/>
                <a:ea typeface="Roboto Mono" panose="00000009000000000000" pitchFamily="49" charset="0"/>
              </a:rPr>
              <a:t>// </a:t>
            </a:r>
            <a:r>
              <a:rPr lang="en-US" b="0" dirty="0">
                <a:solidFill>
                  <a:schemeClr val="tx2">
                    <a:lumMod val="50000"/>
                    <a:lumOff val="50000"/>
                  </a:schemeClr>
                </a:solidFill>
                <a:effectLst/>
                <a:latin typeface="Consolas" panose="020B0609020204030204" pitchFamily="49" charset="0"/>
                <a:ea typeface="Roboto Mono" panose="00000009000000000000" pitchFamily="49" charset="0"/>
              </a:rPr>
              <a:t>[|”path to </a:t>
            </a:r>
            <a:r>
              <a:rPr lang="en-US" b="0" dirty="0" err="1">
                <a:solidFill>
                  <a:schemeClr val="tx2">
                    <a:lumMod val="50000"/>
                    <a:lumOff val="50000"/>
                  </a:schemeClr>
                </a:solidFill>
                <a:effectLst/>
                <a:latin typeface="Consolas" panose="020B0609020204030204" pitchFamily="49" charset="0"/>
                <a:ea typeface="Roboto Mono" panose="00000009000000000000" pitchFamily="49" charset="0"/>
              </a:rPr>
              <a:t>dll</a:t>
            </a:r>
            <a:r>
              <a:rPr lang="en-US" b="0" dirty="0">
                <a:solidFill>
                  <a:schemeClr val="tx2">
                    <a:lumMod val="50000"/>
                    <a:lumOff val="50000"/>
                  </a:schemeClr>
                </a:solidFill>
                <a:effectLst/>
                <a:latin typeface="Consolas" panose="020B0609020204030204" pitchFamily="49" charset="0"/>
                <a:ea typeface="Roboto Mono" panose="00000009000000000000" pitchFamily="49" charset="0"/>
              </a:rPr>
              <a:t>”; ... Other arguments|]</a:t>
            </a:r>
            <a:endParaRPr lang="en-US" dirty="0">
              <a:solidFill>
                <a:schemeClr val="tx2">
                  <a:lumMod val="50000"/>
                  <a:lumOff val="50000"/>
                </a:schemeClr>
              </a:solidFill>
              <a:latin typeface="Consolas" panose="020B0609020204030204" pitchFamily="49" charset="0"/>
              <a:ea typeface="Roboto Mono" panose="00000009000000000000" pitchFamily="49" charset="0"/>
            </a:endParaRPr>
          </a:p>
        </p:txBody>
      </p:sp>
    </p:spTree>
    <p:extLst>
      <p:ext uri="{BB962C8B-B14F-4D97-AF65-F5344CB8AC3E}">
        <p14:creationId xmlns:p14="http://schemas.microsoft.com/office/powerpoint/2010/main" val="39909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Explicit entry point</a:t>
            </a:r>
          </a:p>
        </p:txBody>
      </p:sp>
      <p:sp>
        <p:nvSpPr>
          <p:cNvPr id="3" name="Content Placeholder 2"/>
          <p:cNvSpPr>
            <a:spLocks noGrp="1"/>
          </p:cNvSpPr>
          <p:nvPr>
            <p:ph type="body" sz="quarter" idx="18"/>
          </p:nvPr>
        </p:nvSpPr>
        <p:spPr>
          <a:prstGeom prst="rect">
            <a:avLst/>
          </a:prstGeom>
        </p:spPr>
        <p:txBody>
          <a:bodyPr/>
          <a:lstStyle/>
          <a:p>
            <a:pPr>
              <a:spcBef>
                <a:spcPts val="600"/>
              </a:spcBef>
            </a:pPr>
            <a:r>
              <a:rPr lang="en-US" dirty="0"/>
              <a:t>Only one function in a project can annotated, and function must be at the end of its file</a:t>
            </a:r>
          </a:p>
          <a:p>
            <a:pPr>
              <a:spcBef>
                <a:spcPts val="600"/>
              </a:spcBef>
            </a:pPr>
            <a:r>
              <a:rPr lang="en-US" dirty="0"/>
              <a:t>That file must be the last file to be compiled</a:t>
            </a:r>
          </a:p>
          <a:p>
            <a:pPr>
              <a:spcBef>
                <a:spcPts val="600"/>
              </a:spcBef>
            </a:pPr>
            <a:r>
              <a:rPr lang="en-US" dirty="0"/>
              <a:t>Must return an integer (0 generally means success)</a:t>
            </a:r>
          </a:p>
          <a:p>
            <a:pPr>
              <a:spcBef>
                <a:spcPts val="600"/>
              </a:spcBef>
            </a:pPr>
            <a:r>
              <a:rPr lang="en-US" dirty="0"/>
              <a:t>Command line arguments do not include the </a:t>
            </a:r>
            <a:r>
              <a:rPr lang="en-US" dirty="0" err="1"/>
              <a:t>dll</a:t>
            </a:r>
            <a:r>
              <a:rPr lang="en-US" dirty="0"/>
              <a:t> path</a:t>
            </a:r>
          </a:p>
          <a:p>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[&lt;</a:t>
            </a:r>
            <a:r>
              <a:rPr lang="en-US" b="0" dirty="0" err="1">
                <a:solidFill>
                  <a:srgbClr val="EEFFFF"/>
                </a:solidFill>
                <a:effectLst/>
                <a:latin typeface="Roboto Mono" panose="00000009000000000000" pitchFamily="49" charset="0"/>
                <a:ea typeface="Roboto Mono" panose="00000009000000000000" pitchFamily="49" charset="0"/>
              </a:rPr>
              <a:t>EntryPoint</a:t>
            </a:r>
            <a:r>
              <a:rPr lang="en-US" b="0" dirty="0">
                <a:solidFill>
                  <a:srgbClr val="EEFFFF"/>
                </a:solidFill>
                <a:effectLst/>
                <a:latin typeface="Roboto Mono" panose="00000009000000000000" pitchFamily="49" charset="0"/>
                <a:ea typeface="Roboto Mono" panose="00000009000000000000" pitchFamily="49" charset="0"/>
              </a:rPr>
              <a:t>&gt;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main </a:t>
            </a:r>
            <a:r>
              <a:rPr lang="en-US" b="0" dirty="0" err="1">
                <a:solidFill>
                  <a:srgbClr val="EEFFFF"/>
                </a:solidFill>
                <a:effectLst/>
                <a:latin typeface="Roboto Mono" panose="00000009000000000000" pitchFamily="49" charset="0"/>
                <a:ea typeface="Roboto Mono" panose="00000009000000000000" pitchFamily="49" charset="0"/>
              </a:rPr>
              <a:t>argv</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 </a:t>
            </a:r>
            <a:r>
              <a:rPr lang="en-US" b="0" dirty="0" err="1">
                <a:solidFill>
                  <a:srgbClr val="89DDFF"/>
                </a:solidFill>
                <a:effectLst/>
                <a:latin typeface="Roboto Mono" panose="00000009000000000000" pitchFamily="49" charset="0"/>
                <a:ea typeface="Roboto Mono" panose="00000009000000000000" pitchFamily="49" charset="0"/>
              </a:rPr>
              <a:t>argv</a:t>
            </a:r>
            <a:r>
              <a:rPr lang="en-US" b="0" dirty="0">
                <a:solidFill>
                  <a:srgbClr val="89DDFF"/>
                </a:solidFill>
                <a:effectLst/>
                <a:latin typeface="Roboto Mono" panose="00000009000000000000" pitchFamily="49" charset="0"/>
                <a:ea typeface="Roboto Mono" panose="00000009000000000000" pitchFamily="49" charset="0"/>
              </a:rPr>
              <a:t> </a:t>
            </a:r>
            <a:r>
              <a:rPr lang="en-US" dirty="0">
                <a:solidFill>
                  <a:schemeClr val="tx2">
                    <a:lumMod val="50000"/>
                    <a:lumOff val="50000"/>
                  </a:schemeClr>
                </a:solidFill>
                <a:latin typeface="Consolas" panose="020B0609020204030204" pitchFamily="49" charset="0"/>
                <a:ea typeface="Roboto Mono" panose="00000009000000000000" pitchFamily="49" charset="0"/>
              </a:rPr>
              <a:t>// </a:t>
            </a:r>
            <a:r>
              <a:rPr lang="en-US" b="0" dirty="0">
                <a:solidFill>
                  <a:schemeClr val="tx2">
                    <a:lumMod val="50000"/>
                    <a:lumOff val="50000"/>
                  </a:schemeClr>
                </a:solidFill>
                <a:effectLst/>
                <a:latin typeface="Consolas" panose="020B0609020204030204" pitchFamily="49" charset="0"/>
                <a:ea typeface="Roboto Mono" panose="00000009000000000000" pitchFamily="49" charset="0"/>
              </a:rPr>
              <a:t>[|arguments list|]</a:t>
            </a:r>
            <a:r>
              <a:rPr lang="en-US" b="0" dirty="0">
                <a:solidFill>
                  <a:srgbClr val="89DDFF"/>
                </a:solidFill>
                <a:effectLst/>
                <a:latin typeface="Roboto Mono" panose="00000009000000000000" pitchFamily="49" charset="0"/>
                <a:ea typeface="Roboto Mono" panose="00000009000000000000" pitchFamily="49" charset="0"/>
              </a:rPr>
              <a:t> </a:t>
            </a:r>
          </a:p>
          <a:p>
            <a:r>
              <a:rPr lang="en-US" dirty="0">
                <a:solidFill>
                  <a:srgbClr val="EEFFFF"/>
                </a:solidFill>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0</a:t>
            </a:r>
          </a:p>
        </p:txBody>
      </p:sp>
    </p:spTree>
    <p:extLst>
      <p:ext uri="{BB962C8B-B14F-4D97-AF65-F5344CB8AC3E}">
        <p14:creationId xmlns:p14="http://schemas.microsoft.com/office/powerpoint/2010/main" val="412494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9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9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1766-B262-463C-B14E-7BDFB4B79C24}"/>
              </a:ext>
            </a:extLst>
          </p:cNvPr>
          <p:cNvSpPr>
            <a:spLocks noGrp="1"/>
          </p:cNvSpPr>
          <p:nvPr>
            <p:ph type="title"/>
          </p:nvPr>
        </p:nvSpPr>
        <p:spPr/>
        <p:txBody>
          <a:bodyPr/>
          <a:lstStyle/>
          <a:p>
            <a:r>
              <a:rPr lang="en-US" dirty="0"/>
              <a:t>Configuring arguments in VS Code</a:t>
            </a:r>
          </a:p>
        </p:txBody>
      </p:sp>
      <p:sp>
        <p:nvSpPr>
          <p:cNvPr id="3" name="Text Placeholder 2">
            <a:extLst>
              <a:ext uri="{FF2B5EF4-FFF2-40B4-BE49-F238E27FC236}">
                <a16:creationId xmlns:a16="http://schemas.microsoft.com/office/drawing/2014/main" id="{9D61A6A7-6081-46FB-AC6A-F437B5B8245A}"/>
              </a:ext>
            </a:extLst>
          </p:cNvPr>
          <p:cNvSpPr>
            <a:spLocks noGrp="1"/>
          </p:cNvSpPr>
          <p:nvPr>
            <p:ph type="body" sz="quarter" idx="18"/>
          </p:nvPr>
        </p:nvSpPr>
        <p:spPr/>
        <p:txBody>
          <a:bodyPr/>
          <a:lstStyle/>
          <a:p>
            <a:r>
              <a:rPr lang="en-US" dirty="0" err="1"/>
              <a:t>Launch.json</a:t>
            </a:r>
            <a:r>
              <a:rPr lang="en-US" dirty="0"/>
              <a:t> file, “</a:t>
            </a:r>
            <a:r>
              <a:rPr lang="en-US" dirty="0" err="1"/>
              <a:t>args</a:t>
            </a:r>
            <a:r>
              <a:rPr lang="en-US" dirty="0"/>
              <a:t>” property</a:t>
            </a:r>
          </a:p>
        </p:txBody>
      </p:sp>
      <p:sp>
        <p:nvSpPr>
          <p:cNvPr id="4" name="Text Placeholder 3">
            <a:extLst>
              <a:ext uri="{FF2B5EF4-FFF2-40B4-BE49-F238E27FC236}">
                <a16:creationId xmlns:a16="http://schemas.microsoft.com/office/drawing/2014/main" id="{0451B369-099D-4A79-A151-9E371E89799F}"/>
              </a:ext>
            </a:extLst>
          </p:cNvPr>
          <p:cNvSpPr>
            <a:spLocks noGrp="1"/>
          </p:cNvSpPr>
          <p:nvPr>
            <p:ph type="body" sz="quarter" idx="10"/>
          </p:nvPr>
        </p:nvSpPr>
        <p:spPr/>
        <p:txBody>
          <a:bodyPr/>
          <a:lstStyle/>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configurations</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name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.NET Core Launch (console)</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type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C3E88D"/>
                </a:solidFill>
                <a:effectLst/>
                <a:latin typeface="Consolas" panose="020B0609020204030204" pitchFamily="49" charset="0"/>
              </a:rPr>
              <a:t>coreclr</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request</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launch</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preLaunchTask</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build</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program</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a:t>
            </a:r>
            <a:r>
              <a:rPr lang="en-US" b="0" dirty="0" err="1">
                <a:solidFill>
                  <a:srgbClr val="C3E88D"/>
                </a:solidFill>
                <a:effectLst/>
                <a:latin typeface="Consolas" panose="020B0609020204030204" pitchFamily="49" charset="0"/>
              </a:rPr>
              <a:t>workspaceFolder</a:t>
            </a:r>
            <a:r>
              <a:rPr lang="en-US" b="0" dirty="0">
                <a:solidFill>
                  <a:srgbClr val="C3E88D"/>
                </a:solidFill>
                <a:effectLst/>
                <a:latin typeface="Consolas" panose="020B0609020204030204" pitchFamily="49" charset="0"/>
              </a:rPr>
              <a:t>}/bin/Debug/net6.0/demo.dll</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args</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cwd</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a:t>
            </a:r>
            <a:r>
              <a:rPr lang="en-US" b="0" dirty="0" err="1">
                <a:solidFill>
                  <a:srgbClr val="C3E88D"/>
                </a:solidFill>
                <a:effectLst/>
                <a:latin typeface="Consolas" panose="020B0609020204030204" pitchFamily="49" charset="0"/>
              </a:rPr>
              <a:t>workspaceFolder</a:t>
            </a:r>
            <a:r>
              <a:rPr lang="en-US" b="0" dirty="0">
                <a:solidFill>
                  <a:srgbClr val="C3E88D"/>
                </a:solidFill>
                <a:effectLst/>
                <a:latin typeface="Consolas" panose="020B0609020204030204" pitchFamily="49" charset="0"/>
              </a:rPr>
              <a:t>}</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stopAtEntry</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false</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console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C3E88D"/>
                </a:solidFill>
                <a:effectLst/>
                <a:latin typeface="Consolas" panose="020B0609020204030204" pitchFamily="49" charset="0"/>
              </a:rPr>
              <a:t>integratedTerminal</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1387039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3" y="542544"/>
            <a:ext cx="6877827" cy="5779008"/>
          </a:xfrm>
        </p:spPr>
        <p:txBody>
          <a:bodyPr/>
          <a:lstStyle/>
          <a:p>
            <a:r>
              <a:rPr lang="en-US"/>
              <a:t>Entry points and command line </a:t>
            </a:r>
            <a:r>
              <a:rPr lang="en-US" dirty="0"/>
              <a:t>a</a:t>
            </a:r>
            <a:r>
              <a:rPr lang="en-US"/>
              <a:t>rguments</a:t>
            </a:r>
            <a:endParaRPr lang="en-US" dirty="0"/>
          </a:p>
          <a:p>
            <a:pPr lvl="1"/>
            <a:r>
              <a:rPr lang="en-US" dirty="0"/>
              <a:t>Start an F# app with implicit entry point</a:t>
            </a:r>
          </a:p>
          <a:p>
            <a:pPr lvl="1"/>
            <a:r>
              <a:rPr lang="en-US" dirty="0"/>
              <a:t>Retrieve explicit command line arguments</a:t>
            </a:r>
          </a:p>
          <a:p>
            <a:pPr lvl="1"/>
            <a:r>
              <a:rPr lang="en-US" dirty="0"/>
              <a:t>Configure </a:t>
            </a:r>
            <a:r>
              <a:rPr lang="en-US" dirty="0" err="1"/>
              <a:t>launch.json</a:t>
            </a:r>
            <a:r>
              <a:rPr lang="en-US" dirty="0"/>
              <a:t> to pass arguments</a:t>
            </a:r>
          </a:p>
          <a:p>
            <a:pPr lvl="1"/>
            <a:r>
              <a:rPr lang="en-US" dirty="0"/>
              <a:t>Modify F# app to use an explicit entry point</a:t>
            </a:r>
          </a:p>
          <a:p>
            <a:pPr lvl="1"/>
            <a:r>
              <a:rPr lang="en-US" dirty="0"/>
              <a:t>Handle explicit command line arguments</a:t>
            </a:r>
          </a:p>
        </p:txBody>
      </p:sp>
    </p:spTree>
    <p:extLst>
      <p:ext uri="{BB962C8B-B14F-4D97-AF65-F5344CB8AC3E}">
        <p14:creationId xmlns:p14="http://schemas.microsoft.com/office/powerpoint/2010/main" val="2650290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I/O and Command Line Arguments</a:t>
            </a:r>
          </a:p>
        </p:txBody>
      </p:sp>
    </p:spTree>
    <p:extLst>
      <p:ext uri="{BB962C8B-B14F-4D97-AF65-F5344CB8AC3E}">
        <p14:creationId xmlns:p14="http://schemas.microsoft.com/office/powerpoint/2010/main" val="565622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Console Input and Output</a:t>
            </a:r>
          </a:p>
        </p:txBody>
      </p:sp>
      <p:sp>
        <p:nvSpPr>
          <p:cNvPr id="3" name="Text Placeholder 2"/>
          <p:cNvSpPr>
            <a:spLocks noGrp="1"/>
          </p:cNvSpPr>
          <p:nvPr>
            <p:ph type="body" sz="quarter" idx="12"/>
          </p:nvPr>
        </p:nvSpPr>
        <p:spPr/>
        <p:txBody>
          <a:bodyPr/>
          <a:lstStyle/>
          <a:p>
            <a:r>
              <a:rPr lang="en-US" dirty="0"/>
              <a:t>Interacting with the user via the terminal</a:t>
            </a:r>
          </a:p>
        </p:txBody>
      </p:sp>
      <p:pic>
        <p:nvPicPr>
          <p:cNvPr id="2050" name="Picture 2">
            <a:extLst>
              <a:ext uri="{FF2B5EF4-FFF2-40B4-BE49-F238E27FC236}">
                <a16:creationId xmlns:a16="http://schemas.microsoft.com/office/drawing/2014/main" id="{7D375435-EE13-44FE-BE63-3C2A90788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759" y="439872"/>
            <a:ext cx="3702482" cy="285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438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Versus F# Console</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F#</a:t>
            </a:r>
          </a:p>
          <a:p>
            <a:r>
              <a:rPr lang="en-US" dirty="0"/>
              <a:t>Output only, with </a:t>
            </a:r>
            <a:r>
              <a:rPr lang="en-US" i="1" dirty="0"/>
              <a:t>print* </a:t>
            </a:r>
            <a:r>
              <a:rPr lang="en-US" dirty="0"/>
              <a:t>functions which have special knowledge of F# types</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.NET</a:t>
            </a:r>
          </a:p>
          <a:p>
            <a:r>
              <a:rPr lang="en-US" dirty="0"/>
              <a:t>F# can access the Console class in .NET for input and output</a:t>
            </a:r>
          </a:p>
        </p:txBody>
      </p:sp>
    </p:spTree>
    <p:extLst>
      <p:ext uri="{BB962C8B-B14F-4D97-AF65-F5344CB8AC3E}">
        <p14:creationId xmlns:p14="http://schemas.microsoft.com/office/powerpoint/2010/main" val="26138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Console Output</a:t>
            </a:r>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accent5"/>
                </a:solidFill>
                <a:effectLst/>
                <a:latin typeface="Roboto Mono" panose="00000009000000000000" pitchFamily="49" charset="0"/>
                <a:ea typeface="Roboto Mono" panose="00000009000000000000" pitchFamily="49" charset="0"/>
              </a:rPr>
              <a:t>// array</a:t>
            </a: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chemeClr val="accent5"/>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5"/>
                </a:solidFill>
                <a:effectLst/>
                <a:latin typeface="Roboto Mono" panose="00000009000000000000" pitchFamily="49" charset="0"/>
                <a:ea typeface="Roboto Mono" panose="00000009000000000000" pitchFamily="49" charset="0"/>
              </a:rPr>
              <a:t>[|1; 2; 3;|]</a:t>
            </a:r>
          </a:p>
          <a:p>
            <a:r>
              <a:rPr lang="en-US" b="0" dirty="0" err="1">
                <a:solidFill>
                  <a:srgbClr val="EEFFFF"/>
                </a:solidFill>
                <a:effectLst/>
                <a:latin typeface="Roboto Mono" panose="00000009000000000000" pitchFamily="49" charset="0"/>
                <a:ea typeface="Roboto Mono" panose="00000009000000000000" pitchFamily="49" charset="0"/>
              </a:rPr>
              <a:t>System.Console.WriteLine</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 </a:t>
            </a:r>
            <a:r>
              <a:rPr lang="en-US" b="0" dirty="0">
                <a:solidFill>
                  <a:schemeClr val="accent5"/>
                </a:solidFill>
                <a:effectLst/>
                <a:latin typeface="Roboto Mono" panose="00000009000000000000" pitchFamily="49" charset="0"/>
                <a:ea typeface="Roboto Mono" panose="00000009000000000000" pitchFamily="49" charset="0"/>
              </a:rPr>
              <a:t>// System.Int32[]</a:t>
            </a:r>
          </a:p>
        </p:txBody>
      </p:sp>
      <p:sp>
        <p:nvSpPr>
          <p:cNvPr id="6" name="Content Placeholder 2">
            <a:extLst>
              <a:ext uri="{FF2B5EF4-FFF2-40B4-BE49-F238E27FC236}">
                <a16:creationId xmlns:a16="http://schemas.microsoft.com/office/drawing/2014/main" id="{9BA23391-441D-4D15-851C-E7C63E478422}"/>
              </a:ext>
            </a:extLst>
          </p:cNvPr>
          <p:cNvSpPr>
            <a:spLocks noGrp="1"/>
          </p:cNvSpPr>
          <p:nvPr>
            <p:ph type="body" sz="quarter" idx="18"/>
          </p:nvPr>
        </p:nvSpPr>
        <p:spPr>
          <a:xfrm>
            <a:off x="268187" y="5113867"/>
            <a:ext cx="11655588" cy="1421045"/>
          </a:xfrm>
          <a:prstGeom prst="rect">
            <a:avLst/>
          </a:prstGeom>
        </p:spPr>
        <p:txBody>
          <a:bodyPr/>
          <a:lstStyle/>
          <a:p>
            <a:pPr>
              <a:spcAft>
                <a:spcPts val="600"/>
              </a:spcAft>
            </a:pPr>
            <a:r>
              <a:rPr lang="en-US" dirty="0"/>
              <a:t>F# has its own console output with </a:t>
            </a:r>
            <a:r>
              <a:rPr lang="en-US" i="1" dirty="0" err="1"/>
              <a:t>printf</a:t>
            </a:r>
            <a:r>
              <a:rPr lang="en-US" dirty="0"/>
              <a:t> / </a:t>
            </a:r>
            <a:r>
              <a:rPr lang="en-US" i="1" dirty="0" err="1"/>
              <a:t>printfn</a:t>
            </a:r>
            <a:endParaRPr lang="en-US" i="1" dirty="0"/>
          </a:p>
          <a:p>
            <a:r>
              <a:rPr lang="en-US" dirty="0"/>
              <a:t>.NET console class can also be used</a:t>
            </a:r>
          </a:p>
        </p:txBody>
      </p:sp>
    </p:spTree>
    <p:extLst>
      <p:ext uri="{BB962C8B-B14F-4D97-AF65-F5344CB8AC3E}">
        <p14:creationId xmlns:p14="http://schemas.microsoft.com/office/powerpoint/2010/main" val="26187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096705"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319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printf</a:t>
            </a:r>
            <a:r>
              <a:rPr lang="en-US" dirty="0"/>
              <a:t> / </a:t>
            </a:r>
            <a:r>
              <a:rPr lang="en-US" dirty="0" err="1"/>
              <a:t>printfn</a:t>
            </a:r>
            <a:endParaRPr lang="en-US" dirty="0"/>
          </a:p>
        </p:txBody>
      </p:sp>
      <p:sp>
        <p:nvSpPr>
          <p:cNvPr id="2" name="Text Placeholder 1"/>
          <p:cNvSpPr>
            <a:spLocks noGrp="1"/>
          </p:cNvSpPr>
          <p:nvPr>
            <p:ph type="body" sz="quarter" idx="10"/>
          </p:nvPr>
        </p:nvSpPr>
        <p:spPr/>
        <p:txBody>
          <a:bodyPr/>
          <a:lstStyle/>
          <a:p>
            <a:r>
              <a:rPr lang="en-US" dirty="0"/>
              <a:t>Format specifier</a:t>
            </a:r>
          </a:p>
          <a:p>
            <a:endParaRPr lang="en-US" dirty="0"/>
          </a:p>
        </p:txBody>
      </p:sp>
      <p:sp>
        <p:nvSpPr>
          <p:cNvPr id="3" name="Text Placeholder 2"/>
          <p:cNvSpPr>
            <a:spLocks noGrp="1"/>
          </p:cNvSpPr>
          <p:nvPr>
            <p:ph type="body" sz="quarter" idx="15"/>
          </p:nvPr>
        </p:nvSpPr>
        <p:spPr/>
        <p:txBody>
          <a:bodyPr/>
          <a:lstStyle/>
          <a:p>
            <a:r>
              <a:rPr lang="en-US" dirty="0"/>
              <a:t>%A</a:t>
            </a:r>
          </a:p>
          <a:p>
            <a:r>
              <a:rPr lang="en-US" dirty="0"/>
              <a:t>%s</a:t>
            </a:r>
          </a:p>
          <a:p>
            <a:r>
              <a:rPr lang="en-US" dirty="0"/>
              <a:t>%c</a:t>
            </a:r>
          </a:p>
          <a:p>
            <a:r>
              <a:rPr lang="en-US" dirty="0"/>
              <a:t>%d, %i</a:t>
            </a:r>
          </a:p>
          <a:p>
            <a:r>
              <a:rPr lang="en-US" dirty="0"/>
              <a:t>%f, %F</a:t>
            </a:r>
          </a:p>
          <a:p>
            <a:r>
              <a:rPr lang="en-US" dirty="0"/>
              <a:t>%b</a:t>
            </a:r>
          </a:p>
          <a:p>
            <a:r>
              <a:rPr lang="en-US" dirty="0"/>
              <a:t>%%</a:t>
            </a:r>
          </a:p>
          <a:p>
            <a:endParaRPr lang="en-US" dirty="0"/>
          </a:p>
          <a:p>
            <a:endParaRPr lang="en-US" dirty="0"/>
          </a:p>
          <a:p>
            <a:endParaRPr lang="en-US" dirty="0"/>
          </a:p>
          <a:p>
            <a:endParaRPr lang="en-US" dirty="0"/>
          </a:p>
        </p:txBody>
      </p:sp>
      <p:sp>
        <p:nvSpPr>
          <p:cNvPr id="4" name="Text Placeholder 3"/>
          <p:cNvSpPr>
            <a:spLocks noGrp="1"/>
          </p:cNvSpPr>
          <p:nvPr>
            <p:ph type="body" sz="quarter" idx="16"/>
          </p:nvPr>
        </p:nvSpPr>
        <p:spPr/>
        <p:txBody>
          <a:bodyPr/>
          <a:lstStyle/>
          <a:p>
            <a:r>
              <a:rPr lang="en-US" dirty="0"/>
              <a:t>Meaning</a:t>
            </a:r>
          </a:p>
        </p:txBody>
      </p:sp>
      <p:sp>
        <p:nvSpPr>
          <p:cNvPr id="5" name="Text Placeholder 4"/>
          <p:cNvSpPr>
            <a:spLocks noGrp="1"/>
          </p:cNvSpPr>
          <p:nvPr>
            <p:ph type="body" sz="quarter" idx="17"/>
          </p:nvPr>
        </p:nvSpPr>
        <p:spPr/>
        <p:txBody>
          <a:bodyPr/>
          <a:lstStyle/>
          <a:p>
            <a:r>
              <a:rPr lang="en-US" dirty="0"/>
              <a:t>Any value</a:t>
            </a:r>
          </a:p>
          <a:p>
            <a:r>
              <a:rPr lang="en-US" dirty="0"/>
              <a:t>String</a:t>
            </a:r>
          </a:p>
          <a:p>
            <a:r>
              <a:rPr lang="en-US" dirty="0"/>
              <a:t>Char</a:t>
            </a:r>
          </a:p>
          <a:p>
            <a:r>
              <a:rPr lang="en-US" dirty="0"/>
              <a:t>Decimal integer</a:t>
            </a:r>
          </a:p>
          <a:p>
            <a:r>
              <a:rPr lang="en-US" dirty="0"/>
              <a:t>Floating point</a:t>
            </a:r>
          </a:p>
          <a:p>
            <a:r>
              <a:rPr lang="en-US" dirty="0"/>
              <a:t>Boolean (output ‘true’ or ‘false’)</a:t>
            </a:r>
          </a:p>
          <a:p>
            <a:r>
              <a:rPr lang="en-US" dirty="0"/>
              <a:t>Just a ‘%’</a:t>
            </a:r>
          </a:p>
        </p:txBody>
      </p:sp>
    </p:spTree>
    <p:extLst>
      <p:ext uri="{BB962C8B-B14F-4D97-AF65-F5344CB8AC3E}">
        <p14:creationId xmlns:p14="http://schemas.microsoft.com/office/powerpoint/2010/main" val="1145300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Console Input</a:t>
            </a:r>
          </a:p>
        </p:txBody>
      </p:sp>
      <p:sp>
        <p:nvSpPr>
          <p:cNvPr id="2" name="Text Placeholder 1"/>
          <p:cNvSpPr>
            <a:spLocks noGrp="1"/>
          </p:cNvSpPr>
          <p:nvPr>
            <p:ph type="body" sz="quarter" idx="10"/>
          </p:nvPr>
        </p:nvSpPr>
        <p:spPr/>
        <p:txBody>
          <a:bodyPr/>
          <a:lstStyle/>
          <a:p>
            <a:br>
              <a:rPr lang="en-US" b="0" dirty="0">
                <a:solidFill>
                  <a:srgbClr val="EEFFFF"/>
                </a:solidFill>
                <a:effectLst/>
                <a:latin typeface="Roboto Mono" panose="00000009000000000000" pitchFamily="49" charset="0"/>
                <a:ea typeface="Roboto Mono" panose="00000009000000000000" pitchFamily="49" charset="0"/>
              </a:rPr>
            </a:br>
            <a:r>
              <a:rPr lang="en-US" b="0" dirty="0" err="1">
                <a:solidFill>
                  <a:srgbClr val="EEFFFF"/>
                </a:solidFill>
                <a:effectLst/>
                <a:latin typeface="Roboto Mono" panose="00000009000000000000" pitchFamily="49" charset="0"/>
                <a:ea typeface="Roboto Mono" panose="00000009000000000000" pitchFamily="49" charset="0"/>
              </a:rPr>
              <a:t>printf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Enter your command human: </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input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System.Console.ReadLine</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 // read input from the console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Your command is: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input</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Console input uses the </a:t>
            </a:r>
            <a:r>
              <a:rPr kumimoji="0" lang="en-US" sz="2000" b="0" i="0" u="none" strike="noStrike" kern="1200" cap="none" spc="0" normalizeH="0" baseline="0" noProof="0" dirty="0" err="1">
                <a:ln>
                  <a:noFill/>
                </a:ln>
                <a:solidFill>
                  <a:srgbClr val="404040"/>
                </a:solidFill>
                <a:effectLst/>
                <a:uLnTx/>
                <a:uFillTx/>
                <a:latin typeface="PS TT Commons DemiBold"/>
              </a:rPr>
              <a:t>System.Console.Read</a:t>
            </a:r>
            <a:r>
              <a:rPr kumimoji="0" lang="en-US" sz="2000" b="0" i="0" u="none" strike="noStrike" kern="1200" cap="none" spc="0" normalizeH="0" baseline="0" noProof="0" dirty="0">
                <a:ln>
                  <a:noFill/>
                </a:ln>
                <a:solidFill>
                  <a:srgbClr val="404040"/>
                </a:solidFill>
                <a:effectLst/>
                <a:uLnTx/>
                <a:uFillTx/>
                <a:latin typeface="PS TT Commons DemiBold"/>
              </a:rPr>
              <a:t>* methods in .NET</a:t>
            </a:r>
          </a:p>
          <a:p>
            <a:pPr marL="0" marR="0" lvl="0" indent="0" algn="l" defTabSz="586017" rtl="0" eaLnBrk="1" fontAlgn="auto" latinLnBrk="0" hangingPunct="1">
              <a:lnSpc>
                <a:spcPct val="100000"/>
              </a:lnSpc>
              <a:spcBef>
                <a:spcPts val="0"/>
              </a:spcBef>
              <a:spcAft>
                <a:spcPts val="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3232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F400-0143-4183-8095-9D13F2207CD5}"/>
              </a:ext>
            </a:extLst>
          </p:cNvPr>
          <p:cNvSpPr>
            <a:spLocks noGrp="1"/>
          </p:cNvSpPr>
          <p:nvPr>
            <p:ph type="title"/>
          </p:nvPr>
        </p:nvSpPr>
        <p:spPr/>
        <p:txBody>
          <a:bodyPr/>
          <a:lstStyle/>
          <a:p>
            <a:r>
              <a:rPr lang="en-US" dirty="0"/>
              <a:t>Console Input in VS Code</a:t>
            </a:r>
          </a:p>
        </p:txBody>
      </p:sp>
      <p:sp>
        <p:nvSpPr>
          <p:cNvPr id="3" name="Text Placeholder 2">
            <a:extLst>
              <a:ext uri="{FF2B5EF4-FFF2-40B4-BE49-F238E27FC236}">
                <a16:creationId xmlns:a16="http://schemas.microsoft.com/office/drawing/2014/main" id="{22E37CE8-0B4B-43A4-8796-710C9740C63A}"/>
              </a:ext>
            </a:extLst>
          </p:cNvPr>
          <p:cNvSpPr>
            <a:spLocks noGrp="1"/>
          </p:cNvSpPr>
          <p:nvPr>
            <p:ph type="body" sz="quarter" idx="18"/>
          </p:nvPr>
        </p:nvSpPr>
        <p:spPr/>
        <p:txBody>
          <a:bodyPr/>
          <a:lstStyle/>
          <a:p>
            <a:r>
              <a:rPr lang="en-US" dirty="0"/>
              <a:t>Make sure to switch “console” in </a:t>
            </a:r>
            <a:r>
              <a:rPr lang="en-US" dirty="0" err="1"/>
              <a:t>launch.json</a:t>
            </a:r>
            <a:r>
              <a:rPr lang="en-US" dirty="0"/>
              <a:t> to “</a:t>
            </a:r>
            <a:r>
              <a:rPr lang="en-US" dirty="0" err="1"/>
              <a:t>integratedTerminal</a:t>
            </a:r>
            <a:r>
              <a:rPr lang="en-US" dirty="0"/>
              <a:t>”</a:t>
            </a:r>
          </a:p>
        </p:txBody>
      </p:sp>
      <p:sp>
        <p:nvSpPr>
          <p:cNvPr id="4" name="Text Placeholder 3">
            <a:extLst>
              <a:ext uri="{FF2B5EF4-FFF2-40B4-BE49-F238E27FC236}">
                <a16:creationId xmlns:a16="http://schemas.microsoft.com/office/drawing/2014/main" id="{3F100ACD-EE21-431B-AFB1-FCC34C56F259}"/>
              </a:ext>
            </a:extLst>
          </p:cNvPr>
          <p:cNvSpPr>
            <a:spLocks noGrp="1"/>
          </p:cNvSpPr>
          <p:nvPr>
            <p:ph type="body" sz="quarter" idx="10"/>
          </p:nvPr>
        </p:nvSpPr>
        <p:spPr/>
        <p:txBody>
          <a:bodyPr/>
          <a:lstStyle/>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792EA"/>
                </a:solidFill>
                <a:effectLst/>
                <a:latin typeface="Consolas" panose="020B0609020204030204" pitchFamily="49" charset="0"/>
              </a:rPr>
              <a:t>configurations</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name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.NET Core Launch (console)</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type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C3E88D"/>
                </a:solidFill>
                <a:effectLst/>
                <a:latin typeface="Consolas" panose="020B0609020204030204" pitchFamily="49" charset="0"/>
              </a:rPr>
              <a:t>coreclr</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request</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launch</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preLaunchTask</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build</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program</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a:t>
            </a:r>
            <a:r>
              <a:rPr lang="en-US" b="0" dirty="0" err="1">
                <a:solidFill>
                  <a:srgbClr val="C3E88D"/>
                </a:solidFill>
                <a:effectLst/>
                <a:latin typeface="Consolas" panose="020B0609020204030204" pitchFamily="49" charset="0"/>
              </a:rPr>
              <a:t>workspaceFolder</a:t>
            </a:r>
            <a:r>
              <a:rPr lang="en-US" b="0" dirty="0">
                <a:solidFill>
                  <a:srgbClr val="C3E88D"/>
                </a:solidFill>
                <a:effectLst/>
                <a:latin typeface="Consolas" panose="020B0609020204030204" pitchFamily="49" charset="0"/>
              </a:rPr>
              <a:t>}/bin/Debug/net6.0/demo.dll</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args</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cwd</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a:t>
            </a:r>
            <a:r>
              <a:rPr lang="en-US" b="0" dirty="0" err="1">
                <a:solidFill>
                  <a:srgbClr val="C3E88D"/>
                </a:solidFill>
                <a:effectLst/>
                <a:latin typeface="Consolas" panose="020B0609020204030204" pitchFamily="49" charset="0"/>
              </a:rPr>
              <a:t>workspaceFolder</a:t>
            </a:r>
            <a:r>
              <a:rPr lang="en-US" b="0" dirty="0">
                <a:solidFill>
                  <a:srgbClr val="C3E88D"/>
                </a:solidFill>
                <a:effectLst/>
                <a:latin typeface="Consolas" panose="020B0609020204030204" pitchFamily="49" charset="0"/>
              </a:rPr>
              <a:t>}</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FFCB6B"/>
                </a:solidFill>
                <a:effectLst/>
                <a:latin typeface="Consolas" panose="020B0609020204030204" pitchFamily="49" charset="0"/>
              </a:rPr>
              <a:t>stopAtEntry</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F78C6C"/>
                </a:solidFill>
                <a:effectLst/>
                <a:latin typeface="Consolas" panose="020B0609020204030204" pitchFamily="49" charset="0"/>
              </a:rPr>
              <a:t>false</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console</a:t>
            </a:r>
            <a:r>
              <a:rPr lang="en-US" b="0" dirty="0">
                <a:solidFill>
                  <a:srgbClr val="89DDFF"/>
                </a:solidFill>
                <a:effectLst/>
                <a:latin typeface="Consolas" panose="020B0609020204030204" pitchFamily="49" charset="0"/>
              </a:rPr>
              <a:t>":</a:t>
            </a:r>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r>
              <a:rPr lang="en-US" b="0" dirty="0" err="1">
                <a:solidFill>
                  <a:srgbClr val="C3E88D"/>
                </a:solidFill>
                <a:effectLst/>
                <a:latin typeface="Consolas" panose="020B0609020204030204" pitchFamily="49" charset="0"/>
              </a:rPr>
              <a:t>integratedTerminal</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a:p>
            <a:r>
              <a:rPr lang="en-US" b="0" dirty="0">
                <a:solidFill>
                  <a:srgbClr val="EEFFFF"/>
                </a:solidFill>
                <a:effectLst/>
                <a:latin typeface="Consolas" panose="020B0609020204030204" pitchFamily="49" charset="0"/>
              </a:rPr>
              <a:t>    </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p:txBody>
      </p:sp>
    </p:spTree>
    <p:extLst>
      <p:ext uri="{BB962C8B-B14F-4D97-AF65-F5344CB8AC3E}">
        <p14:creationId xmlns:p14="http://schemas.microsoft.com/office/powerpoint/2010/main" val="647172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open for console classes</a:t>
            </a:r>
          </a:p>
        </p:txBody>
      </p:sp>
      <p:sp>
        <p:nvSpPr>
          <p:cNvPr id="2" name="Text Placeholder 1"/>
          <p:cNvSpPr>
            <a:spLocks noGrp="1"/>
          </p:cNvSpPr>
          <p:nvPr>
            <p:ph type="body" sz="quarter" idx="10"/>
          </p:nvPr>
        </p:nvSpPr>
        <p:spPr/>
        <p:txBody>
          <a:bodyPr/>
          <a:lstStyle/>
          <a:p>
            <a:br>
              <a:rPr lang="en-US" b="0" dirty="0">
                <a:solidFill>
                  <a:srgbClr val="EEFFFF"/>
                </a:solidFill>
                <a:effectLst/>
                <a:latin typeface="Roboto Mono" panose="00000009000000000000" pitchFamily="49" charset="0"/>
                <a:ea typeface="Roboto Mono" panose="00000009000000000000" pitchFamily="49" charset="0"/>
              </a:rPr>
            </a:br>
            <a:r>
              <a:rPr lang="en-US" dirty="0">
                <a:solidFill>
                  <a:schemeClr val="accent6"/>
                </a:solidFill>
              </a:rPr>
              <a:t>open</a:t>
            </a:r>
            <a:r>
              <a:rPr lang="en-US" dirty="0"/>
              <a:t> </a:t>
            </a:r>
            <a:r>
              <a:rPr lang="en-US" dirty="0">
                <a:solidFill>
                  <a:schemeClr val="accent1"/>
                </a:solidFill>
              </a:rPr>
              <a:t>System </a:t>
            </a:r>
            <a:r>
              <a:rPr lang="en-US" dirty="0">
                <a:solidFill>
                  <a:srgbClr val="C792EA"/>
                </a:solidFill>
                <a:latin typeface="Roboto Mono" panose="00000009000000000000" pitchFamily="49" charset="0"/>
                <a:ea typeface="Roboto Mono" panose="00000009000000000000" pitchFamily="49" charset="0"/>
              </a:rPr>
              <a:t>// opens System, like using in C#</a:t>
            </a:r>
            <a:endParaRPr lang="en-US" dirty="0">
              <a:solidFill>
                <a:schemeClr val="accent1"/>
              </a:solidFill>
            </a:endParaRPr>
          </a:p>
          <a:p>
            <a:r>
              <a:rPr lang="en-US" b="0" dirty="0" err="1">
                <a:solidFill>
                  <a:srgbClr val="EEFFFF"/>
                </a:solidFill>
                <a:effectLst/>
                <a:latin typeface="Roboto Mono" panose="00000009000000000000" pitchFamily="49" charset="0"/>
                <a:ea typeface="Roboto Mono" panose="00000009000000000000" pitchFamily="49" charset="0"/>
              </a:rPr>
              <a:t>printf</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Enter your command human: </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input </a:t>
            </a:r>
            <a:r>
              <a:rPr lang="en-US" b="0" dirty="0">
                <a:solidFill>
                  <a:srgbClr val="C792EA"/>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Console.ReadLine</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 // read input from the console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printfn</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Your command is: </a:t>
            </a:r>
            <a:r>
              <a:rPr lang="en-US" b="0" dirty="0">
                <a:solidFill>
                  <a:srgbClr val="C792EA"/>
                </a:solidFill>
                <a:effectLst/>
                <a:latin typeface="Roboto Mono" panose="00000009000000000000" pitchFamily="49" charset="0"/>
                <a:ea typeface="Roboto Mono" panose="00000009000000000000" pitchFamily="49" charset="0"/>
              </a:rPr>
              <a:t>%A</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input</a:t>
            </a:r>
          </a:p>
        </p:txBody>
      </p:sp>
      <p:sp>
        <p:nvSpPr>
          <p:cNvPr id="5" name="Content Placeholder 2">
            <a:extLst>
              <a:ext uri="{FF2B5EF4-FFF2-40B4-BE49-F238E27FC236}">
                <a16:creationId xmlns:a16="http://schemas.microsoft.com/office/drawing/2014/main" id="{4E1374D9-3DFE-4EF6-AD9C-AFE1335DEE58}"/>
              </a:ext>
            </a:extLst>
          </p:cNvPr>
          <p:cNvSpPr txBox="1">
            <a:spLocks/>
          </p:cNvSpPr>
          <p:nvPr/>
        </p:nvSpPr>
        <p:spPr>
          <a:xfrm>
            <a:off x="268187" y="5113867"/>
            <a:ext cx="11655588" cy="1421045"/>
          </a:xfrm>
          <a:prstGeom prst="rect">
            <a:avLst/>
          </a:prstGeom>
        </p:spPr>
        <p:txBody>
          <a:bodyPr vert="horz" lIns="91440" tIns="45720" rIns="91440" bIns="45720" rtlCol="0">
            <a:noAutofit/>
          </a:bodyPr>
          <a:lstStyle>
            <a:lvl1pPr marL="0" marR="0" indent="0" algn="l" defTabSz="586017" rtl="0" eaLnBrk="1" fontAlgn="auto" latinLnBrk="0" hangingPunct="1">
              <a:lnSpc>
                <a:spcPct val="100000"/>
              </a:lnSpc>
              <a:spcBef>
                <a:spcPts val="0"/>
              </a:spcBef>
              <a:spcAft>
                <a:spcPts val="0"/>
              </a:spcAft>
              <a:buClrTx/>
              <a:buSzPct val="75000"/>
              <a:buFont typeface="Arial" charset="0"/>
              <a:buNone/>
              <a:tabLst/>
              <a:defRPr sz="2000" b="0" i="0" kern="1200">
                <a:solidFill>
                  <a:schemeClr val="tx1"/>
                </a:solidFill>
                <a:latin typeface="+mn-lt"/>
                <a:ea typeface="PS TT Commons Light" charset="0"/>
                <a:cs typeface="PS TT Commons Light" charset="0"/>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marR="0" lvl="0" indent="0" algn="l" defTabSz="586017" rtl="0" eaLnBrk="1" fontAlgn="auto" latinLnBrk="0" hangingPunct="1">
              <a:lnSpc>
                <a:spcPct val="100000"/>
              </a:lnSpc>
              <a:spcBef>
                <a:spcPts val="0"/>
              </a:spcBef>
              <a:spcAft>
                <a:spcPts val="0"/>
              </a:spcAft>
              <a:buClrTx/>
              <a:buSzPct val="75000"/>
              <a:buFont typeface="Arial" charset="0"/>
              <a:buNone/>
              <a:tabLst/>
              <a:defRPr/>
            </a:pPr>
            <a:r>
              <a:rPr kumimoji="0" lang="en-US" sz="2000" b="0" i="0" u="none" strike="noStrike" kern="1200" cap="none" spc="0" normalizeH="0" baseline="0" noProof="0" dirty="0">
                <a:ln>
                  <a:noFill/>
                </a:ln>
                <a:solidFill>
                  <a:srgbClr val="404040"/>
                </a:solidFill>
                <a:effectLst/>
                <a:uLnTx/>
                <a:uFillTx/>
                <a:latin typeface="PS TT Commons DemiBold"/>
              </a:rPr>
              <a:t>Can open the System namespace to make code simpler</a:t>
            </a:r>
          </a:p>
          <a:p>
            <a:pPr marL="0" marR="0" lvl="0" indent="0" algn="l" defTabSz="586017" rtl="0" eaLnBrk="1" fontAlgn="auto" latinLnBrk="0" hangingPunct="1">
              <a:lnSpc>
                <a:spcPct val="100000"/>
              </a:lnSpc>
              <a:spcBef>
                <a:spcPts val="0"/>
              </a:spcBef>
              <a:spcAft>
                <a:spcPts val="0"/>
              </a:spcAft>
              <a:buClrTx/>
              <a:buSzPct val="75000"/>
              <a:buFont typeface="Arial" charset="0"/>
              <a:buNone/>
              <a:tabLst/>
              <a:defRPr/>
            </a:pPr>
            <a:endParaRPr kumimoji="0" lang="en-US" sz="2000" b="0" i="0" u="none" strike="noStrike" kern="1200" cap="none" spc="0" normalizeH="0" baseline="0" noProof="0" dirty="0">
              <a:ln>
                <a:noFill/>
              </a:ln>
              <a:solidFill>
                <a:srgbClr val="404040"/>
              </a:solidFill>
              <a:effectLst/>
              <a:uLnTx/>
              <a:uFillTx/>
              <a:latin typeface="PS TT Commons DemiBold"/>
            </a:endParaRPr>
          </a:p>
        </p:txBody>
      </p:sp>
    </p:spTree>
    <p:extLst>
      <p:ext uri="{BB962C8B-B14F-4D97-AF65-F5344CB8AC3E}">
        <p14:creationId xmlns:p14="http://schemas.microsoft.com/office/powerpoint/2010/main" val="155736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97864" y="542544"/>
            <a:ext cx="6545496" cy="5779008"/>
          </a:xfrm>
        </p:spPr>
        <p:txBody>
          <a:bodyPr/>
          <a:lstStyle/>
          <a:p>
            <a:r>
              <a:rPr lang="en-US"/>
              <a:t>Console input / output </a:t>
            </a:r>
            <a:r>
              <a:rPr lang="en-US" dirty="0"/>
              <a:t>in F#</a:t>
            </a:r>
          </a:p>
          <a:p>
            <a:pPr lvl="1"/>
            <a:r>
              <a:rPr lang="en-US" dirty="0"/>
              <a:t>Using </a:t>
            </a:r>
            <a:r>
              <a:rPr lang="en-US" dirty="0" err="1"/>
              <a:t>printfn</a:t>
            </a:r>
            <a:r>
              <a:rPr lang="en-US" dirty="0"/>
              <a:t> function</a:t>
            </a:r>
          </a:p>
          <a:p>
            <a:pPr lvl="1"/>
            <a:r>
              <a:rPr lang="en-US" dirty="0"/>
              <a:t>Using </a:t>
            </a:r>
            <a:r>
              <a:rPr lang="en-US" dirty="0" err="1"/>
              <a:t>System.Console</a:t>
            </a:r>
            <a:r>
              <a:rPr lang="en-US" dirty="0"/>
              <a:t> for output</a:t>
            </a:r>
          </a:p>
          <a:p>
            <a:pPr lvl="1"/>
            <a:r>
              <a:rPr lang="en-US" dirty="0"/>
              <a:t>Using open to bring in a .NET namespace</a:t>
            </a:r>
          </a:p>
          <a:p>
            <a:pPr lvl="1"/>
            <a:r>
              <a:rPr lang="en-US" dirty="0"/>
              <a:t>Reading input from the console</a:t>
            </a:r>
          </a:p>
          <a:p>
            <a:pPr lvl="1"/>
            <a:r>
              <a:rPr lang="en-US" dirty="0"/>
              <a:t>Configuring the app to use the integrated terminal for console input</a:t>
            </a:r>
          </a:p>
        </p:txBody>
      </p:sp>
    </p:spTree>
    <p:extLst>
      <p:ext uri="{BB962C8B-B14F-4D97-AF65-F5344CB8AC3E}">
        <p14:creationId xmlns:p14="http://schemas.microsoft.com/office/powerpoint/2010/main" val="4100939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Primitive Data Types</a:t>
            </a:r>
          </a:p>
        </p:txBody>
      </p:sp>
    </p:spTree>
    <p:extLst>
      <p:ext uri="{BB962C8B-B14F-4D97-AF65-F5344CB8AC3E}">
        <p14:creationId xmlns:p14="http://schemas.microsoft.com/office/powerpoint/2010/main" val="198593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Built-in Data Type Categories</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F#</a:t>
            </a:r>
          </a:p>
          <a:p>
            <a:r>
              <a:rPr lang="en-US" dirty="0"/>
              <a:t>F# specific types to facilitate functional styles (tuples, records, discriminated unitions)</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.NET</a:t>
            </a:r>
          </a:p>
          <a:p>
            <a:r>
              <a:rPr lang="en-US" dirty="0"/>
              <a:t>Access to all .NET data types (including objects), many with aliases as primitives</a:t>
            </a:r>
          </a:p>
        </p:txBody>
      </p:sp>
    </p:spTree>
    <p:extLst>
      <p:ext uri="{BB962C8B-B14F-4D97-AF65-F5344CB8AC3E}">
        <p14:creationId xmlns:p14="http://schemas.microsoft.com/office/powerpoint/2010/main" val="2119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5D45F6-3620-4BA9-9659-D70C9C1EE34A}"/>
              </a:ext>
            </a:extLst>
          </p:cNvPr>
          <p:cNvSpPr>
            <a:spLocks noGrp="1"/>
          </p:cNvSpPr>
          <p:nvPr>
            <p:ph type="title"/>
          </p:nvPr>
        </p:nvSpPr>
        <p:spPr/>
        <p:txBody>
          <a:bodyPr/>
          <a:lstStyle/>
          <a:p>
            <a:r>
              <a:rPr lang="en-US" dirty="0"/>
              <a:t>Primitive Data Type</a:t>
            </a:r>
          </a:p>
        </p:txBody>
      </p:sp>
      <p:sp>
        <p:nvSpPr>
          <p:cNvPr id="4" name="Text Placeholder 3">
            <a:extLst>
              <a:ext uri="{FF2B5EF4-FFF2-40B4-BE49-F238E27FC236}">
                <a16:creationId xmlns:a16="http://schemas.microsoft.com/office/drawing/2014/main" id="{025B88BF-3267-4385-9942-69BAB3A268FC}"/>
              </a:ext>
            </a:extLst>
          </p:cNvPr>
          <p:cNvSpPr>
            <a:spLocks noGrp="1"/>
          </p:cNvSpPr>
          <p:nvPr>
            <p:ph type="body" sz="quarter" idx="10"/>
          </p:nvPr>
        </p:nvSpPr>
        <p:spPr/>
        <p:txBody>
          <a:bodyPr/>
          <a:lstStyle/>
          <a:p>
            <a:r>
              <a:rPr lang="en-US" dirty="0"/>
              <a:t>A set of basic data types from which all other types are constructed</a:t>
            </a:r>
          </a:p>
        </p:txBody>
      </p:sp>
      <p:sp>
        <p:nvSpPr>
          <p:cNvPr id="5" name="Text Placeholder 4">
            <a:extLst>
              <a:ext uri="{FF2B5EF4-FFF2-40B4-BE49-F238E27FC236}">
                <a16:creationId xmlns:a16="http://schemas.microsoft.com/office/drawing/2014/main" id="{AA0EE50D-9943-4842-90FF-40FEE32E7580}"/>
              </a:ext>
            </a:extLst>
          </p:cNvPr>
          <p:cNvSpPr>
            <a:spLocks noGrp="1"/>
          </p:cNvSpPr>
          <p:nvPr>
            <p:ph type="body" sz="quarter" idx="12"/>
          </p:nvPr>
        </p:nvSpPr>
        <p:spPr/>
        <p:txBody>
          <a:bodyPr/>
          <a:lstStyle/>
          <a:p>
            <a:r>
              <a:rPr lang="en-US" dirty="0"/>
              <a:t>https://en.wikipedia.org/wiki/Primitive_data_type</a:t>
            </a:r>
          </a:p>
        </p:txBody>
      </p:sp>
    </p:spTree>
    <p:extLst>
      <p:ext uri="{BB962C8B-B14F-4D97-AF65-F5344CB8AC3E}">
        <p14:creationId xmlns:p14="http://schemas.microsoft.com/office/powerpoint/2010/main" val="2581839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 Primitive Data Types</a:t>
            </a:r>
          </a:p>
        </p:txBody>
      </p:sp>
      <p:sp>
        <p:nvSpPr>
          <p:cNvPr id="2" name="Text Placeholder 1"/>
          <p:cNvSpPr>
            <a:spLocks noGrp="1"/>
          </p:cNvSpPr>
          <p:nvPr>
            <p:ph type="body" sz="quarter" idx="10"/>
          </p:nvPr>
        </p:nvSpPr>
        <p:spPr>
          <a:xfrm>
            <a:off x="538716" y="1577226"/>
            <a:ext cx="5285232" cy="450431"/>
          </a:xfrm>
        </p:spPr>
        <p:txBody>
          <a:bodyPr/>
          <a:lstStyle/>
          <a:p>
            <a:r>
              <a:rPr lang="en-US" dirty="0"/>
              <a:t>Name</a:t>
            </a:r>
          </a:p>
          <a:p>
            <a:endParaRPr lang="en-US" dirty="0"/>
          </a:p>
        </p:txBody>
      </p:sp>
      <p:sp>
        <p:nvSpPr>
          <p:cNvPr id="3" name="Text Placeholder 2"/>
          <p:cNvSpPr>
            <a:spLocks noGrp="1"/>
          </p:cNvSpPr>
          <p:nvPr>
            <p:ph type="body" sz="quarter" idx="15"/>
          </p:nvPr>
        </p:nvSpPr>
        <p:spPr>
          <a:xfrm>
            <a:off x="539833" y="2358602"/>
            <a:ext cx="5285233" cy="3928533"/>
          </a:xfrm>
        </p:spPr>
        <p:txBody>
          <a:bodyPr>
            <a:normAutofit fontScale="92500" lnSpcReduction="20000"/>
          </a:bodyPr>
          <a:lstStyle/>
          <a:p>
            <a:r>
              <a:rPr lang="en-US" dirty="0" err="1"/>
              <a:t>sbyte</a:t>
            </a:r>
            <a:r>
              <a:rPr lang="en-US" dirty="0"/>
              <a:t> / byte</a:t>
            </a:r>
          </a:p>
          <a:p>
            <a:r>
              <a:rPr lang="en-US" dirty="0"/>
              <a:t>int16 / int32 / int64</a:t>
            </a:r>
          </a:p>
          <a:p>
            <a:r>
              <a:rPr lang="en-US" dirty="0"/>
              <a:t>uint16 / uint32 / uint64</a:t>
            </a:r>
          </a:p>
          <a:p>
            <a:r>
              <a:rPr lang="en-US" dirty="0" err="1"/>
              <a:t>bigint</a:t>
            </a:r>
            <a:endParaRPr lang="en-US" dirty="0"/>
          </a:p>
          <a:p>
            <a:r>
              <a:rPr lang="en-US" dirty="0"/>
              <a:t>float, float32, decimal</a:t>
            </a:r>
          </a:p>
          <a:p>
            <a:r>
              <a:rPr lang="en-US" dirty="0" err="1"/>
              <a:t>BigRational</a:t>
            </a:r>
            <a:endParaRPr lang="en-US" dirty="0"/>
          </a:p>
          <a:p>
            <a:r>
              <a:rPr lang="en-US" dirty="0"/>
              <a:t>Bool</a:t>
            </a:r>
          </a:p>
          <a:p>
            <a:r>
              <a:rPr lang="en-US" dirty="0"/>
              <a:t>char</a:t>
            </a:r>
          </a:p>
          <a:p>
            <a:r>
              <a:rPr lang="en-US" dirty="0"/>
              <a:t>string</a:t>
            </a:r>
          </a:p>
          <a:p>
            <a:endParaRPr lang="en-US" dirty="0"/>
          </a:p>
        </p:txBody>
      </p:sp>
      <p:sp>
        <p:nvSpPr>
          <p:cNvPr id="4" name="Text Placeholder 3"/>
          <p:cNvSpPr>
            <a:spLocks noGrp="1"/>
          </p:cNvSpPr>
          <p:nvPr>
            <p:ph type="body" sz="quarter" idx="16"/>
          </p:nvPr>
        </p:nvSpPr>
        <p:spPr>
          <a:xfrm>
            <a:off x="6368050" y="1577226"/>
            <a:ext cx="5285232" cy="450431"/>
          </a:xfrm>
        </p:spPr>
        <p:txBody>
          <a:bodyPr/>
          <a:lstStyle/>
          <a:p>
            <a:r>
              <a:rPr lang="en-US" dirty="0"/>
              <a:t>Remarks</a:t>
            </a:r>
          </a:p>
        </p:txBody>
      </p:sp>
      <p:sp>
        <p:nvSpPr>
          <p:cNvPr id="5" name="Text Placeholder 4"/>
          <p:cNvSpPr>
            <a:spLocks noGrp="1"/>
          </p:cNvSpPr>
          <p:nvPr>
            <p:ph type="body" sz="quarter" idx="17"/>
          </p:nvPr>
        </p:nvSpPr>
        <p:spPr>
          <a:xfrm>
            <a:off x="6366933" y="2358601"/>
            <a:ext cx="5286349" cy="3928533"/>
          </a:xfrm>
        </p:spPr>
        <p:txBody>
          <a:bodyPr>
            <a:normAutofit fontScale="92500" lnSpcReduction="20000"/>
          </a:bodyPr>
          <a:lstStyle/>
          <a:p>
            <a:r>
              <a:rPr lang="en-US" dirty="0"/>
              <a:t>8-bit signed and unsigned integers</a:t>
            </a:r>
          </a:p>
          <a:p>
            <a:r>
              <a:rPr lang="en-US" dirty="0"/>
              <a:t>16, 32 and 64 bit integers</a:t>
            </a:r>
          </a:p>
          <a:p>
            <a:r>
              <a:rPr lang="en-US" dirty="0"/>
              <a:t>16, 32 and 64 bit unsigned integers</a:t>
            </a:r>
          </a:p>
          <a:p>
            <a:r>
              <a:rPr lang="en-US" dirty="0"/>
              <a:t>At least 4 bytes integer</a:t>
            </a:r>
          </a:p>
          <a:p>
            <a:r>
              <a:rPr lang="en-US" dirty="0"/>
              <a:t>4, 8, and 16 byte floating point</a:t>
            </a:r>
          </a:p>
          <a:p>
            <a:r>
              <a:rPr lang="en-US" dirty="0"/>
              <a:t>At least 4 bytes</a:t>
            </a:r>
          </a:p>
          <a:p>
            <a:r>
              <a:rPr lang="en-US" dirty="0"/>
              <a:t>1 byte true/false</a:t>
            </a:r>
          </a:p>
          <a:p>
            <a:r>
              <a:rPr lang="en-US" dirty="0"/>
              <a:t>2 byte Unicode </a:t>
            </a:r>
            <a:r>
              <a:rPr lang="en-US" dirty="0" err="1"/>
              <a:t>charater</a:t>
            </a:r>
            <a:endParaRPr lang="en-US" dirty="0"/>
          </a:p>
          <a:p>
            <a:r>
              <a:rPr lang="en-US" dirty="0"/>
              <a:t>Unicode text</a:t>
            </a:r>
          </a:p>
          <a:p>
            <a:endParaRPr lang="en-US" dirty="0"/>
          </a:p>
        </p:txBody>
      </p:sp>
    </p:spTree>
    <p:extLst>
      <p:ext uri="{BB962C8B-B14F-4D97-AF65-F5344CB8AC3E}">
        <p14:creationId xmlns:p14="http://schemas.microsoft.com/office/powerpoint/2010/main" val="105304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 inference</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F# always tries to infer the type of the variable from the expression</a:t>
            </a:r>
          </a:p>
          <a:p>
            <a:pPr>
              <a:spcAft>
                <a:spcPts val="600"/>
              </a:spcAft>
            </a:pPr>
            <a:r>
              <a:rPr lang="en-US" dirty="0"/>
              <a:t>But you can override if needed</a:t>
            </a:r>
          </a:p>
          <a:p>
            <a:pPr>
              <a:spcAft>
                <a:spcPts val="600"/>
              </a:spcAft>
            </a:pPr>
            <a:endParaRPr lang="en-US" dirty="0"/>
          </a:p>
        </p:txBody>
      </p:sp>
      <p:sp>
        <p:nvSpPr>
          <p:cNvPr id="2" name="Text Placeholder 1"/>
          <p:cNvSpPr>
            <a:spLocks noGrp="1"/>
          </p:cNvSpPr>
          <p:nvPr>
            <p:ph type="body" sz="quarter" idx="10"/>
          </p:nvPr>
        </p:nvSpPr>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1</a:t>
            </a:r>
            <a:r>
              <a:rPr lang="en-US" b="0" dirty="0">
                <a:solidFill>
                  <a:schemeClr val="accent5"/>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inferred integer</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y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chemeClr val="accent1"/>
                </a:solidFill>
                <a:effectLst/>
                <a:latin typeface="Roboto Mono" panose="00000009000000000000" pitchFamily="49" charset="0"/>
                <a:ea typeface="Roboto Mono" panose="00000009000000000000" pitchFamily="49" charset="0"/>
              </a:rPr>
              <a:t>1. </a:t>
            </a:r>
            <a:r>
              <a:rPr lang="en-US" b="0" dirty="0">
                <a:solidFill>
                  <a:schemeClr val="bg2">
                    <a:lumMod val="90000"/>
                  </a:schemeClr>
                </a:solidFill>
                <a:effectLst/>
                <a:latin typeface="Roboto Mono" panose="00000009000000000000" pitchFamily="49" charset="0"/>
                <a:ea typeface="Roboto Mono" panose="00000009000000000000" pitchFamily="49" charset="0"/>
              </a:rPr>
              <a:t>// inferred float</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 : “a string”</a:t>
            </a:r>
            <a:r>
              <a:rPr lang="en-US" b="0" dirty="0">
                <a:solidFill>
                  <a:schemeClr val="accent5"/>
                </a:solidFill>
                <a:effectLst/>
                <a:latin typeface="Roboto Mono" panose="00000009000000000000" pitchFamily="49" charset="0"/>
                <a:ea typeface="Roboto Mono" panose="00000009000000000000" pitchFamily="49" charset="0"/>
              </a:rPr>
              <a:t> </a:t>
            </a:r>
            <a:r>
              <a:rPr lang="en-US" b="0" dirty="0">
                <a:solidFill>
                  <a:schemeClr val="bg2">
                    <a:lumMod val="90000"/>
                  </a:schemeClr>
                </a:solidFill>
                <a:effectLst/>
                <a:latin typeface="Roboto Mono" panose="00000009000000000000" pitchFamily="49" charset="0"/>
                <a:ea typeface="Roboto Mono" panose="00000009000000000000" pitchFamily="49" charset="0"/>
              </a:rPr>
              <a:t>// inferred string</a:t>
            </a:r>
          </a:p>
          <a:p>
            <a:r>
              <a:rPr lang="en-US" dirty="0">
                <a:solidFill>
                  <a:srgbClr val="C792EA"/>
                </a:solidFill>
                <a:latin typeface="Roboto Mono" panose="00000009000000000000" pitchFamily="49" charset="0"/>
                <a:ea typeface="Roboto Mono" panose="00000009000000000000" pitchFamily="49" charset="0"/>
              </a:rPr>
              <a:t>let</a:t>
            </a:r>
            <a:r>
              <a:rPr lang="en-US" dirty="0">
                <a:solidFill>
                  <a:srgbClr val="EEFFFF"/>
                </a:solidFill>
                <a:latin typeface="Roboto Mono" panose="00000009000000000000" pitchFamily="49" charset="0"/>
                <a:ea typeface="Roboto Mono" panose="00000009000000000000" pitchFamily="49" charset="0"/>
              </a:rPr>
              <a:t> z : float </a:t>
            </a:r>
            <a:r>
              <a:rPr lang="en-US" dirty="0">
                <a:solidFill>
                  <a:srgbClr val="C792EA"/>
                </a:solidFill>
                <a:latin typeface="Roboto Mono" panose="00000009000000000000" pitchFamily="49" charset="0"/>
                <a:ea typeface="Roboto Mono" panose="00000009000000000000" pitchFamily="49" charset="0"/>
              </a:rPr>
              <a:t>=</a:t>
            </a:r>
            <a:r>
              <a:rPr lang="en-US" dirty="0">
                <a:solidFill>
                  <a:srgbClr val="EEFFFF"/>
                </a:solidFill>
                <a:latin typeface="Roboto Mono" panose="00000009000000000000" pitchFamily="49" charset="0"/>
                <a:ea typeface="Roboto Mono" panose="00000009000000000000" pitchFamily="49" charset="0"/>
              </a:rPr>
              <a:t> </a:t>
            </a:r>
            <a:r>
              <a:rPr lang="en-US" dirty="0">
                <a:solidFill>
                  <a:schemeClr val="accent1"/>
                </a:solidFill>
                <a:latin typeface="Roboto Mono" panose="00000009000000000000" pitchFamily="49" charset="0"/>
                <a:ea typeface="Roboto Mono" panose="00000009000000000000" pitchFamily="49" charset="0"/>
              </a:rPr>
              <a:t>10</a:t>
            </a:r>
            <a:r>
              <a:rPr lang="en-US" dirty="0">
                <a:solidFill>
                  <a:schemeClr val="accent5"/>
                </a:solidFill>
                <a:latin typeface="Roboto Mono" panose="00000009000000000000" pitchFamily="49" charset="0"/>
                <a:ea typeface="Roboto Mono" panose="00000009000000000000" pitchFamily="49" charset="0"/>
              </a:rPr>
              <a:t> </a:t>
            </a:r>
            <a:r>
              <a:rPr lang="en-US" dirty="0">
                <a:solidFill>
                  <a:schemeClr val="bg2">
                    <a:lumMod val="90000"/>
                  </a:schemeClr>
                </a:solidFill>
                <a:latin typeface="Roboto Mono" panose="00000009000000000000" pitchFamily="49" charset="0"/>
                <a:ea typeface="Roboto Mono" panose="00000009000000000000" pitchFamily="49" charset="0"/>
              </a:rPr>
              <a:t>// defined as a float</a:t>
            </a:r>
          </a:p>
        </p:txBody>
      </p:sp>
    </p:spTree>
    <p:extLst>
      <p:ext uri="{BB962C8B-B14F-4D97-AF65-F5344CB8AC3E}">
        <p14:creationId xmlns:p14="http://schemas.microsoft.com/office/powerpoint/2010/main" val="23191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.NET?</a:t>
            </a:r>
          </a:p>
        </p:txBody>
      </p:sp>
      <p:sp>
        <p:nvSpPr>
          <p:cNvPr id="12" name="Rectangle: Rounded Corners 11">
            <a:extLst>
              <a:ext uri="{FF2B5EF4-FFF2-40B4-BE49-F238E27FC236}">
                <a16:creationId xmlns:a16="http://schemas.microsoft.com/office/drawing/2014/main" id="{20B6E109-B7CE-4476-AD6F-95609C1010F7}"/>
              </a:ext>
            </a:extLst>
          </p:cNvPr>
          <p:cNvSpPr/>
          <p:nvPr/>
        </p:nvSpPr>
        <p:spPr>
          <a:xfrm>
            <a:off x="4457700" y="1676400"/>
            <a:ext cx="34163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PS TT Commons DemiBold"/>
                <a:ea typeface="+mn-ea"/>
                <a:cs typeface="+mn-cs"/>
              </a:rPr>
              <a:t>.NET 6</a:t>
            </a:r>
          </a:p>
        </p:txBody>
      </p:sp>
      <p:pic>
        <p:nvPicPr>
          <p:cNvPr id="2050" name="Picture 2">
            <a:extLst>
              <a:ext uri="{FF2B5EF4-FFF2-40B4-BE49-F238E27FC236}">
                <a16:creationId xmlns:a16="http://schemas.microsoft.com/office/drawing/2014/main" id="{1451BF2A-74DE-4DCB-9F9A-0D8BD4B37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3" y="4811202"/>
            <a:ext cx="1170667" cy="901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53B3DF-56E3-4676-A1A8-5E498D59B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887" y="4701197"/>
            <a:ext cx="1381059" cy="9414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D7BD08C-106A-40F1-AAEB-96F8CECFF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873" y="4609557"/>
            <a:ext cx="1129619" cy="11220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4C6798A-B03A-4D37-8C49-CBCE9EC19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564" y="4590501"/>
            <a:ext cx="1201503" cy="1160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7629110-DCB3-4366-B40A-0AAE8F22C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312" y="4533858"/>
            <a:ext cx="700547" cy="115251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AAA077F-4C04-4E94-A7CC-FA6D62390C4D}"/>
              </a:ext>
            </a:extLst>
          </p:cNvPr>
          <p:cNvCxnSpPr>
            <a:cxnSpLocks/>
            <a:stCxn id="12" idx="2"/>
          </p:cNvCxnSpPr>
          <p:nvPr/>
        </p:nvCxnSpPr>
        <p:spPr>
          <a:xfrm>
            <a:off x="6165850" y="3009900"/>
            <a:ext cx="0" cy="838201"/>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0F48A1-EB75-4652-B085-4C9A31E2117A}"/>
              </a:ext>
            </a:extLst>
          </p:cNvPr>
          <p:cNvCxnSpPr>
            <a:cxnSpLocks/>
          </p:cNvCxnSpPr>
          <p:nvPr/>
        </p:nvCxnSpPr>
        <p:spPr>
          <a:xfrm flipH="1">
            <a:off x="1069145" y="3848101"/>
            <a:ext cx="5855440" cy="0"/>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A2E9B5C-09E4-476F-AEEE-796FF1340A54}"/>
              </a:ext>
            </a:extLst>
          </p:cNvPr>
          <p:cNvCxnSpPr>
            <a:cxnSpLocks/>
          </p:cNvCxnSpPr>
          <p:nvPr/>
        </p:nvCxnSpPr>
        <p:spPr>
          <a:xfrm flipV="1">
            <a:off x="106914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965AB6-2382-4AB6-A68A-DFC816A6C82A}"/>
              </a:ext>
            </a:extLst>
          </p:cNvPr>
          <p:cNvCxnSpPr>
            <a:cxnSpLocks/>
          </p:cNvCxnSpPr>
          <p:nvPr/>
        </p:nvCxnSpPr>
        <p:spPr>
          <a:xfrm flipV="1">
            <a:off x="2685231"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CE49128-1247-4CB3-A738-E901239454F3}"/>
              </a:ext>
            </a:extLst>
          </p:cNvPr>
          <p:cNvCxnSpPr>
            <a:cxnSpLocks/>
          </p:cNvCxnSpPr>
          <p:nvPr/>
        </p:nvCxnSpPr>
        <p:spPr>
          <a:xfrm flipV="1">
            <a:off x="4262682"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CDB3396-448A-4B97-B1AE-2A58A21AC828}"/>
              </a:ext>
            </a:extLst>
          </p:cNvPr>
          <p:cNvCxnSpPr>
            <a:cxnSpLocks/>
          </p:cNvCxnSpPr>
          <p:nvPr/>
        </p:nvCxnSpPr>
        <p:spPr>
          <a:xfrm flipV="1">
            <a:off x="5647315"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5FDD846-34AD-41B0-A197-918C1D303DDB}"/>
              </a:ext>
            </a:extLst>
          </p:cNvPr>
          <p:cNvCxnSpPr>
            <a:cxnSpLocks/>
          </p:cNvCxnSpPr>
          <p:nvPr/>
        </p:nvCxnSpPr>
        <p:spPr>
          <a:xfrm flipV="1">
            <a:off x="6924584" y="3848101"/>
            <a:ext cx="1" cy="522263"/>
          </a:xfrm>
          <a:prstGeom prst="line">
            <a:avLst/>
          </a:prstGeom>
          <a:ln w="50800" cap="rnd">
            <a:solidFill>
              <a:schemeClr val="bg2">
                <a:lumMod val="7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777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5D45F6-3620-4BA9-9659-D70C9C1EE34A}"/>
              </a:ext>
            </a:extLst>
          </p:cNvPr>
          <p:cNvSpPr>
            <a:spLocks noGrp="1"/>
          </p:cNvSpPr>
          <p:nvPr>
            <p:ph type="title"/>
          </p:nvPr>
        </p:nvSpPr>
        <p:spPr/>
        <p:txBody>
          <a:bodyPr/>
          <a:lstStyle/>
          <a:p>
            <a:r>
              <a:rPr lang="en-US" dirty="0"/>
              <a:t>Composite Data Types</a:t>
            </a:r>
          </a:p>
        </p:txBody>
      </p:sp>
      <p:sp>
        <p:nvSpPr>
          <p:cNvPr id="4" name="Text Placeholder 3">
            <a:extLst>
              <a:ext uri="{FF2B5EF4-FFF2-40B4-BE49-F238E27FC236}">
                <a16:creationId xmlns:a16="http://schemas.microsoft.com/office/drawing/2014/main" id="{025B88BF-3267-4385-9942-69BAB3A268FC}"/>
              </a:ext>
            </a:extLst>
          </p:cNvPr>
          <p:cNvSpPr>
            <a:spLocks noGrp="1"/>
          </p:cNvSpPr>
          <p:nvPr>
            <p:ph type="body" sz="quarter" idx="10"/>
          </p:nvPr>
        </p:nvSpPr>
        <p:spPr/>
        <p:txBody>
          <a:bodyPr/>
          <a:lstStyle/>
          <a:p>
            <a:r>
              <a:rPr lang="en-US" dirty="0"/>
              <a:t>Any data type which can be constructed in a program using the programming languages primitive and other composite data types</a:t>
            </a:r>
          </a:p>
        </p:txBody>
      </p:sp>
      <p:sp>
        <p:nvSpPr>
          <p:cNvPr id="5" name="Text Placeholder 4">
            <a:extLst>
              <a:ext uri="{FF2B5EF4-FFF2-40B4-BE49-F238E27FC236}">
                <a16:creationId xmlns:a16="http://schemas.microsoft.com/office/drawing/2014/main" id="{AA0EE50D-9943-4842-90FF-40FEE32E7580}"/>
              </a:ext>
            </a:extLst>
          </p:cNvPr>
          <p:cNvSpPr>
            <a:spLocks noGrp="1"/>
          </p:cNvSpPr>
          <p:nvPr>
            <p:ph type="body" sz="quarter" idx="12"/>
          </p:nvPr>
        </p:nvSpPr>
        <p:spPr/>
        <p:txBody>
          <a:bodyPr/>
          <a:lstStyle/>
          <a:p>
            <a:r>
              <a:rPr lang="en-US" dirty="0"/>
              <a:t>https://en.wikipedia.org/wiki/Composite_data_type</a:t>
            </a:r>
          </a:p>
        </p:txBody>
      </p:sp>
    </p:spTree>
    <p:extLst>
      <p:ext uri="{BB962C8B-B14F-4D97-AF65-F5344CB8AC3E}">
        <p14:creationId xmlns:p14="http://schemas.microsoft.com/office/powerpoint/2010/main" val="2160306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Collections: Arrays and Lists</a:t>
            </a:r>
          </a:p>
        </p:txBody>
      </p:sp>
      <p:sp>
        <p:nvSpPr>
          <p:cNvPr id="2" name="Content Placeholder 1"/>
          <p:cNvSpPr>
            <a:spLocks noGrp="1"/>
          </p:cNvSpPr>
          <p:nvPr>
            <p:ph sz="quarter" idx="11"/>
          </p:nvPr>
        </p:nvSpPr>
        <p:spPr/>
        <p:txBody>
          <a:bodyPr/>
          <a:lstStyle/>
          <a:p>
            <a:r>
              <a:rPr lang="en-US" sz="3200" b="1" dirty="0">
                <a:solidFill>
                  <a:schemeClr val="accent2"/>
                </a:solidFill>
                <a:latin typeface="PS TT Commons DemiBold" charset="0"/>
                <a:ea typeface="PS TT Commons DemiBold" charset="0"/>
                <a:cs typeface="PS TT Commons DemiBold" charset="0"/>
              </a:rPr>
              <a:t>Array</a:t>
            </a:r>
          </a:p>
          <a:p>
            <a:r>
              <a:rPr lang="en-US" dirty="0"/>
              <a:t>Fixed-sized, zero-based, mutable collections of consecutive elements that are all of the same type</a:t>
            </a:r>
          </a:p>
        </p:txBody>
      </p:sp>
      <p:sp>
        <p:nvSpPr>
          <p:cNvPr id="3" name="Content Placeholder 2"/>
          <p:cNvSpPr>
            <a:spLocks noGrp="1"/>
          </p:cNvSpPr>
          <p:nvPr>
            <p:ph sz="quarter" idx="10"/>
          </p:nvPr>
        </p:nvSpPr>
        <p:spPr/>
        <p:txBody>
          <a:bodyPr/>
          <a:lstStyle/>
          <a:p>
            <a:r>
              <a:rPr lang="en-US" sz="3200" b="1" dirty="0">
                <a:solidFill>
                  <a:schemeClr val="accent2"/>
                </a:solidFill>
                <a:latin typeface="PS TT Commons DemiBold" charset="0"/>
                <a:ea typeface="PS TT Commons DemiBold" charset="0"/>
                <a:cs typeface="PS TT Commons DemiBold" charset="0"/>
              </a:rPr>
              <a:t>List</a:t>
            </a:r>
          </a:p>
          <a:p>
            <a:r>
              <a:rPr lang="en-US" dirty="0"/>
              <a:t>Ordered, immutable, series of elements of the same type</a:t>
            </a:r>
          </a:p>
        </p:txBody>
      </p:sp>
    </p:spTree>
    <p:extLst>
      <p:ext uri="{BB962C8B-B14F-4D97-AF65-F5344CB8AC3E}">
        <p14:creationId xmlns:p14="http://schemas.microsoft.com/office/powerpoint/2010/main" val="178026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Arrays and Lists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Base set of collections in F#</a:t>
            </a:r>
          </a:p>
          <a:p>
            <a:pPr>
              <a:spcAft>
                <a:spcPts val="600"/>
              </a:spcAft>
            </a:pPr>
            <a:r>
              <a:rPr lang="en-US" dirty="0"/>
              <a:t>Lists are easy to use, but less performant than arrays</a:t>
            </a:r>
          </a:p>
          <a:p>
            <a:pPr>
              <a:spcAft>
                <a:spcPts val="600"/>
              </a:spcAft>
            </a:pPr>
            <a:r>
              <a:rPr lang="en-US" dirty="0"/>
              <a:t>Arrays are more performant than lists</a:t>
            </a:r>
          </a:p>
          <a:p>
            <a:pPr>
              <a:spcAft>
                <a:spcPts val="600"/>
              </a:spcAft>
            </a:pPr>
            <a:r>
              <a:rPr lang="en-US" dirty="0"/>
              <a:t>Both can be accessed via indexer []</a:t>
            </a:r>
          </a:p>
          <a:p>
            <a:pPr>
              <a:spcAft>
                <a:spcPts val="600"/>
              </a:spcAft>
            </a:pPr>
            <a:endParaRPr lang="en-US" dirty="0"/>
          </a:p>
        </p:txBody>
      </p:sp>
      <p:sp>
        <p:nvSpPr>
          <p:cNvPr id="2" name="Text Placeholder 1"/>
          <p:cNvSpPr>
            <a:spLocks noGrp="1"/>
          </p:cNvSpPr>
          <p:nvPr>
            <p:ph type="body" sz="quarter" idx="10"/>
          </p:nvPr>
        </p:nvSpPr>
        <p:spPr>
          <a:xfrm>
            <a:off x="268189" y="310365"/>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a: int[] = [|1; 2; 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a</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 bool = true</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l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l: int[] = [1; 2; 3;]</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l</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F78C6C"/>
                </a:solidFill>
                <a:effectLst/>
                <a:latin typeface="Roboto Mono" panose="00000009000000000000" pitchFamily="49" charset="0"/>
                <a:ea typeface="Roboto Mono" panose="00000009000000000000" pitchFamily="49" charset="0"/>
              </a:rPr>
              <a:t>3</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bool = true</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05469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E5403-7EF6-443D-9951-DD9E55C03C24}"/>
              </a:ext>
            </a:extLst>
          </p:cNvPr>
          <p:cNvSpPr>
            <a:spLocks noGrp="1"/>
          </p:cNvSpPr>
          <p:nvPr>
            <p:ph type="title"/>
          </p:nvPr>
        </p:nvSpPr>
        <p:spPr/>
        <p:txBody>
          <a:bodyPr/>
          <a:lstStyle/>
          <a:p>
            <a:r>
              <a:rPr lang="en-US" dirty="0"/>
              <a:t>F# Functional Data Types</a:t>
            </a:r>
          </a:p>
        </p:txBody>
      </p:sp>
      <p:sp>
        <p:nvSpPr>
          <p:cNvPr id="7" name="Content Placeholder 6">
            <a:extLst>
              <a:ext uri="{FF2B5EF4-FFF2-40B4-BE49-F238E27FC236}">
                <a16:creationId xmlns:a16="http://schemas.microsoft.com/office/drawing/2014/main" id="{01008B3A-265F-41DF-BB34-A1826247F56A}"/>
              </a:ext>
            </a:extLst>
          </p:cNvPr>
          <p:cNvSpPr>
            <a:spLocks noGrp="1"/>
          </p:cNvSpPr>
          <p:nvPr>
            <p:ph sz="quarter" idx="11"/>
          </p:nvPr>
        </p:nvSpPr>
        <p:spPr/>
        <p:txBody>
          <a:bodyPr/>
          <a:lstStyle/>
          <a:p>
            <a:r>
              <a:rPr lang="en-US" dirty="0"/>
              <a:t>Records</a:t>
            </a:r>
          </a:p>
        </p:txBody>
      </p:sp>
      <p:sp>
        <p:nvSpPr>
          <p:cNvPr id="6" name="Content Placeholder 5">
            <a:extLst>
              <a:ext uri="{FF2B5EF4-FFF2-40B4-BE49-F238E27FC236}">
                <a16:creationId xmlns:a16="http://schemas.microsoft.com/office/drawing/2014/main" id="{3BF352C5-4E1B-4B95-ADEE-FA872A22A470}"/>
              </a:ext>
            </a:extLst>
          </p:cNvPr>
          <p:cNvSpPr>
            <a:spLocks noGrp="1"/>
          </p:cNvSpPr>
          <p:nvPr>
            <p:ph sz="quarter" idx="10"/>
          </p:nvPr>
        </p:nvSpPr>
        <p:spPr/>
        <p:txBody>
          <a:bodyPr/>
          <a:lstStyle/>
          <a:p>
            <a:r>
              <a:rPr lang="en-US" dirty="0"/>
              <a:t>Tuples</a:t>
            </a:r>
          </a:p>
        </p:txBody>
      </p:sp>
      <p:sp>
        <p:nvSpPr>
          <p:cNvPr id="8" name="Content Placeholder 7">
            <a:extLst>
              <a:ext uri="{FF2B5EF4-FFF2-40B4-BE49-F238E27FC236}">
                <a16:creationId xmlns:a16="http://schemas.microsoft.com/office/drawing/2014/main" id="{2C5BEB87-9522-4452-8EE0-354D401F5259}"/>
              </a:ext>
            </a:extLst>
          </p:cNvPr>
          <p:cNvSpPr>
            <a:spLocks noGrp="1"/>
          </p:cNvSpPr>
          <p:nvPr>
            <p:ph sz="quarter" idx="12"/>
          </p:nvPr>
        </p:nvSpPr>
        <p:spPr/>
        <p:txBody>
          <a:bodyPr/>
          <a:lstStyle/>
          <a:p>
            <a:r>
              <a:rPr lang="en-US" dirty="0"/>
              <a:t>Discriminated Unions</a:t>
            </a:r>
          </a:p>
        </p:txBody>
      </p:sp>
      <p:sp>
        <p:nvSpPr>
          <p:cNvPr id="9" name="Content Placeholder 8">
            <a:extLst>
              <a:ext uri="{FF2B5EF4-FFF2-40B4-BE49-F238E27FC236}">
                <a16:creationId xmlns:a16="http://schemas.microsoft.com/office/drawing/2014/main" id="{AE1E2512-2B64-45F6-AEED-DE5F62004DEC}"/>
              </a:ext>
            </a:extLst>
          </p:cNvPr>
          <p:cNvSpPr>
            <a:spLocks noGrp="1"/>
          </p:cNvSpPr>
          <p:nvPr>
            <p:ph sz="quarter" idx="13"/>
          </p:nvPr>
        </p:nvSpPr>
        <p:spPr/>
        <p:txBody>
          <a:bodyPr/>
          <a:lstStyle/>
          <a:p>
            <a:r>
              <a:rPr lang="en-US" dirty="0"/>
              <a:t>Option</a:t>
            </a:r>
          </a:p>
        </p:txBody>
      </p:sp>
      <p:sp>
        <p:nvSpPr>
          <p:cNvPr id="10" name="Content Placeholder 9">
            <a:extLst>
              <a:ext uri="{FF2B5EF4-FFF2-40B4-BE49-F238E27FC236}">
                <a16:creationId xmlns:a16="http://schemas.microsoft.com/office/drawing/2014/main" id="{561F506E-3328-45E1-9021-F772480E8DB4}"/>
              </a:ext>
            </a:extLst>
          </p:cNvPr>
          <p:cNvSpPr>
            <a:spLocks noGrp="1"/>
          </p:cNvSpPr>
          <p:nvPr>
            <p:ph sz="quarter" idx="15"/>
          </p:nvPr>
        </p:nvSpPr>
        <p:spPr/>
        <p:txBody>
          <a:bodyPr/>
          <a:lstStyle/>
          <a:p>
            <a:r>
              <a:rPr lang="en-US" dirty="0"/>
              <a:t>Units of Measure</a:t>
            </a:r>
          </a:p>
        </p:txBody>
      </p:sp>
    </p:spTree>
    <p:extLst>
      <p:ext uri="{BB962C8B-B14F-4D97-AF65-F5344CB8AC3E}">
        <p14:creationId xmlns:p14="http://schemas.microsoft.com/office/powerpoint/2010/main" val="27754901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087493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Strings</a:t>
            </a:r>
          </a:p>
        </p:txBody>
      </p:sp>
      <p:sp>
        <p:nvSpPr>
          <p:cNvPr id="2" name="Text Placeholder 1"/>
          <p:cNvSpPr>
            <a:spLocks noGrp="1"/>
          </p:cNvSpPr>
          <p:nvPr>
            <p:ph type="body" sz="quarter" idx="10"/>
          </p:nvPr>
        </p:nvSpPr>
        <p:spPr>
          <a:prstGeom prst="rect">
            <a:avLst/>
          </a:prstGeom>
        </p:spPr>
        <p:txBody>
          <a:bodyPr/>
          <a:lstStyle/>
          <a:p>
            <a:r>
              <a:rPr lang="en-US" dirty="0"/>
              <a:t>Immutable text as a sequence of Unicode characters</a:t>
            </a:r>
          </a:p>
          <a:p>
            <a:r>
              <a:rPr lang="en-US" dirty="0"/>
              <a:t>Alias for </a:t>
            </a:r>
            <a:r>
              <a:rPr lang="en-US" dirty="0" err="1"/>
              <a:t>System.String</a:t>
            </a:r>
            <a:endParaRPr lang="en-US" dirty="0"/>
          </a:p>
        </p:txBody>
      </p:sp>
      <p:pic>
        <p:nvPicPr>
          <p:cNvPr id="1028" name="Picture 4">
            <a:extLst>
              <a:ext uri="{FF2B5EF4-FFF2-40B4-BE49-F238E27FC236}">
                <a16:creationId xmlns:a16="http://schemas.microsoft.com/office/drawing/2014/main" id="{7FB4FB43-D1E2-4A0B-BDBA-48269C80610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07290"/>
            <a:ext cx="3497263" cy="358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88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 string accessing elements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Elements cannot be changed</a:t>
            </a:r>
          </a:p>
          <a:p>
            <a:pPr>
              <a:spcAft>
                <a:spcPts val="600"/>
              </a:spcAft>
            </a:pPr>
            <a:r>
              <a:rPr lang="en-US" dirty="0"/>
              <a:t>Elements accessed via indexer []</a:t>
            </a:r>
          </a:p>
          <a:p>
            <a:pPr>
              <a:spcAft>
                <a:spcPts val="600"/>
              </a:spcAft>
            </a:pPr>
            <a:r>
              <a:rPr lang="en-US" dirty="0"/>
              <a:t>Can also be sliced</a:t>
            </a:r>
          </a:p>
        </p:txBody>
      </p:sp>
      <p:sp>
        <p:nvSpPr>
          <p:cNvPr id="2" name="Text Placeholder 1"/>
          <p:cNvSpPr>
            <a:spLocks noGrp="1"/>
          </p:cNvSpPr>
          <p:nvPr>
            <p:ph type="body" sz="quarter" idx="10"/>
          </p:nvPr>
        </p:nvSpPr>
        <p:spPr>
          <a:xfrm>
            <a:off x="268189" y="310365"/>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astring</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Hello from F#</a:t>
            </a:r>
            <a:r>
              <a:rPr lang="en-US" b="0" dirty="0">
                <a:solidFill>
                  <a:srgbClr val="89DDFF"/>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a:t>
            </a:r>
            <a:r>
              <a:rPr lang="en-US" b="0" i="1" dirty="0" err="1">
                <a:solidFill>
                  <a:srgbClr val="546E7A"/>
                </a:solidFill>
                <a:effectLst/>
                <a:latin typeface="Roboto Mono" panose="00000009000000000000" pitchFamily="49" charset="0"/>
                <a:ea typeface="Roboto Mono" panose="00000009000000000000" pitchFamily="49" charset="0"/>
              </a:rPr>
              <a:t>astring</a:t>
            </a:r>
            <a:r>
              <a:rPr lang="en-US" b="0" i="1" dirty="0">
                <a:solidFill>
                  <a:srgbClr val="546E7A"/>
                </a:solidFill>
                <a:effectLst/>
                <a:latin typeface="Roboto Mono" panose="00000009000000000000" pitchFamily="49" charset="0"/>
                <a:ea typeface="Roboto Mono" panose="00000009000000000000" pitchFamily="49" charset="0"/>
              </a:rPr>
              <a:t>: string = “Hello from F#”</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astring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3E88D"/>
                </a:solidFill>
                <a:effectLst/>
                <a:latin typeface="Roboto Mono" panose="00000009000000000000" pitchFamily="49" charset="0"/>
                <a:ea typeface="Roboto Mono" panose="00000009000000000000" pitchFamily="49" charset="0"/>
              </a:rPr>
              <a:t>‘e’</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bool = </a:t>
            </a:r>
            <a:r>
              <a:rPr lang="en-US" i="1" dirty="0">
                <a:solidFill>
                  <a:srgbClr val="546E7A"/>
                </a:solidFill>
                <a:latin typeface="Roboto Mono" panose="00000009000000000000" pitchFamily="49" charset="0"/>
                <a:ea typeface="Roboto Mono" panose="00000009000000000000" pitchFamily="49" charset="0"/>
              </a:rPr>
              <a:t>t</a:t>
            </a:r>
            <a:r>
              <a:rPr lang="en-US" b="0" i="1" dirty="0">
                <a:solidFill>
                  <a:srgbClr val="546E7A"/>
                </a:solidFill>
                <a:effectLst/>
                <a:latin typeface="Roboto Mono" panose="00000009000000000000" pitchFamily="49" charset="0"/>
                <a:ea typeface="Roboto Mono" panose="00000009000000000000" pitchFamily="49" charset="0"/>
              </a:rPr>
              <a:t>rue</a:t>
            </a:r>
            <a:endParaRPr lang="en-US" b="0" dirty="0">
              <a:solidFill>
                <a:srgbClr val="C3E88D"/>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astring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2.</a:t>
            </a:r>
            <a:r>
              <a:rPr lang="en-US" b="0" dirty="0">
                <a:solidFill>
                  <a:srgbClr val="EEFFFF"/>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5</a:t>
            </a:r>
            <a:r>
              <a:rPr lang="en-US" b="0" dirty="0">
                <a:solidFill>
                  <a:srgbClr val="C792EA"/>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it: string = “</a:t>
            </a:r>
            <a:r>
              <a:rPr lang="en-US" b="0" i="1" dirty="0" err="1">
                <a:solidFill>
                  <a:srgbClr val="546E7A"/>
                </a:solidFill>
                <a:effectLst/>
                <a:latin typeface="Roboto Mono" panose="00000009000000000000" pitchFamily="49" charset="0"/>
                <a:ea typeface="Roboto Mono" panose="00000009000000000000" pitchFamily="49" charset="0"/>
              </a:rPr>
              <a:t>llo</a:t>
            </a:r>
            <a:r>
              <a:rPr lang="en-US" b="0" i="1" dirty="0">
                <a:solidFill>
                  <a:srgbClr val="546E7A"/>
                </a:solidFill>
                <a:effectLst/>
                <a:latin typeface="Roboto Mono" panose="00000009000000000000" pitchFamily="49" charset="0"/>
                <a:ea typeface="Roboto Mono" panose="00000009000000000000" pitchFamily="49" charset="0"/>
              </a:rPr>
              <a:t> “</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astring</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F78C6C"/>
                </a:solidFill>
                <a:effectLst/>
                <a:latin typeface="Roboto Mono" panose="00000009000000000000" pitchFamily="49" charset="0"/>
                <a:ea typeface="Roboto Mono" panose="00000009000000000000" pitchFamily="49" charset="0"/>
              </a:rPr>
              <a:t>1</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792EA"/>
                </a:solidFill>
                <a:effectLst/>
                <a:latin typeface="Roboto Mono" panose="00000009000000000000" pitchFamily="49" charset="0"/>
                <a:ea typeface="Roboto Mono" panose="00000009000000000000" pitchFamily="49" charset="0"/>
              </a:rPr>
              <a:t>&lt;-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C3E88D"/>
                </a:solidFill>
                <a:effectLst/>
                <a:latin typeface="Roboto Mono" panose="00000009000000000000" pitchFamily="49" charset="0"/>
                <a:ea typeface="Roboto Mono" panose="00000009000000000000" pitchFamily="49" charset="0"/>
              </a:rPr>
              <a:t>'a'</a:t>
            </a:r>
            <a:r>
              <a:rPr lang="en-US" b="0" dirty="0">
                <a:solidFill>
                  <a:srgbClr val="EEFF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no can do</a:t>
            </a:r>
          </a:p>
        </p:txBody>
      </p:sp>
    </p:spTree>
    <p:extLst>
      <p:ext uri="{BB962C8B-B14F-4D97-AF65-F5344CB8AC3E}">
        <p14:creationId xmlns:p14="http://schemas.microsoft.com/office/powerpoint/2010/main" val="173464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Multi-line declarations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Can span lines and be interpreted as new line (no need for \n)</a:t>
            </a:r>
          </a:p>
          <a:p>
            <a:pPr>
              <a:spcAft>
                <a:spcPts val="600"/>
              </a:spcAft>
            </a:pPr>
            <a:r>
              <a:rPr lang="en-US" dirty="0"/>
              <a:t>End of line with \ makes current and next line flow together without \n</a:t>
            </a:r>
          </a:p>
        </p:txBody>
      </p:sp>
      <p:sp>
        <p:nvSpPr>
          <p:cNvPr id="2" name="Text Placeholder 1"/>
          <p:cNvSpPr>
            <a:spLocks noGrp="1"/>
          </p:cNvSpPr>
          <p:nvPr>
            <p:ph type="body" sz="quarter" idx="10"/>
          </p:nvPr>
        </p:nvSpPr>
        <p:spPr>
          <a:xfrm>
            <a:off x="268189" y="310365"/>
            <a:ext cx="11655588" cy="3711471"/>
          </a:xfrm>
        </p:spPr>
        <p:txBody>
          <a:bodyPr/>
          <a:lstStyle/>
          <a:p>
            <a:br>
              <a:rPr lang="en-US" b="0" dirty="0">
                <a:solidFill>
                  <a:srgbClr val="EEFFFF"/>
                </a:solidFill>
                <a:effectLst/>
                <a:latin typeface="Roboto Mono" panose="00000009000000000000" pitchFamily="49" charset="0"/>
                <a:ea typeface="Roboto Mono" panose="00000009000000000000" pitchFamily="49" charset="0"/>
              </a:rPr>
            </a:br>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str1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abc</a:t>
            </a:r>
            <a:endParaRPr lang="en-US" b="0" dirty="0">
              <a:solidFill>
                <a:srgbClr val="EEFFFF"/>
              </a:solidFill>
              <a:effectLst/>
              <a:latin typeface="Roboto Mono" panose="00000009000000000000" pitchFamily="49" charset="0"/>
              <a:ea typeface="Roboto Mono" panose="00000009000000000000" pitchFamily="49" charset="0"/>
            </a:endParaRPr>
          </a:p>
          <a:p>
            <a:r>
              <a:rPr lang="en-US" dirty="0">
                <a:solidFill>
                  <a:srgbClr val="C3E88D"/>
                </a:solidFill>
                <a:latin typeface="Roboto Mono" panose="00000009000000000000" pitchFamily="49" charset="0"/>
                <a:ea typeface="Roboto Mono" panose="00000009000000000000" pitchFamily="49" charset="0"/>
              </a:rPr>
              <a:t>d</a:t>
            </a:r>
            <a:r>
              <a:rPr lang="en-US" b="0" dirty="0">
                <a:solidFill>
                  <a:srgbClr val="C3E88D"/>
                </a:solidFill>
                <a:effectLst/>
                <a:latin typeface="Roboto Mono" panose="00000009000000000000" pitchFamily="49" charset="0"/>
                <a:ea typeface="Roboto Mono" panose="00000009000000000000" pitchFamily="49" charset="0"/>
              </a:rPr>
              <a:t>ef</a:t>
            </a:r>
            <a:r>
              <a:rPr lang="en-US" b="0" dirty="0">
                <a:solidFill>
                  <a:srgbClr val="89DDFF"/>
                </a:solidFill>
                <a:effectLst/>
                <a:latin typeface="Roboto Mono" panose="00000009000000000000" pitchFamily="49" charset="0"/>
                <a:ea typeface="Roboto Mono" panose="00000009000000000000" pitchFamily="49" charset="0"/>
              </a:rPr>
              <a:t>" </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abc</a:t>
            </a:r>
            <a:r>
              <a:rPr lang="en-US" b="0" i="1" dirty="0">
                <a:solidFill>
                  <a:srgbClr val="546E7A"/>
                </a:solidFill>
                <a:effectLst/>
                <a:latin typeface="Roboto Mono" panose="00000009000000000000" pitchFamily="49" charset="0"/>
                <a:ea typeface="Roboto Mono" panose="00000009000000000000" pitchFamily="49" charset="0"/>
              </a:rPr>
              <a:t> then def on another line</a:t>
            </a: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str2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abc</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3E88D"/>
                </a:solidFill>
                <a:effectLst/>
                <a:latin typeface="Roboto Mono" panose="00000009000000000000" pitchFamily="49" charset="0"/>
                <a:ea typeface="Roboto Mono" panose="00000009000000000000" pitchFamily="49" charset="0"/>
              </a:rPr>
              <a:t>def</a:t>
            </a:r>
            <a:r>
              <a:rPr lang="en-US" b="0" dirty="0">
                <a:solidFill>
                  <a:srgbClr val="89DDFF"/>
                </a:solidFill>
                <a:effectLst/>
                <a:latin typeface="Roboto Mono" panose="00000009000000000000" pitchFamily="49" charset="0"/>
                <a:ea typeface="Roboto Mono" panose="00000009000000000000" pitchFamily="49" charset="0"/>
              </a:rPr>
              <a:t> " </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abcdef</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30787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Verbatim and triple-quoted declarations</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err="1"/>
              <a:t>val</a:t>
            </a:r>
            <a:r>
              <a:rPr lang="en-US" dirty="0"/>
              <a:t> xmlFragment1: string =</a:t>
            </a:r>
          </a:p>
          <a:p>
            <a:pPr>
              <a:spcAft>
                <a:spcPts val="600"/>
              </a:spcAft>
            </a:pPr>
            <a:r>
              <a:rPr lang="en-US" dirty="0"/>
              <a:t>  "&lt;book author="Milton, John" title="Paradise Lost"&gt;“</a:t>
            </a:r>
          </a:p>
          <a:p>
            <a:pPr>
              <a:spcAft>
                <a:spcPts val="600"/>
              </a:spcAft>
            </a:pPr>
            <a:r>
              <a:rPr lang="en-US" dirty="0" err="1"/>
              <a:t>val</a:t>
            </a:r>
            <a:r>
              <a:rPr lang="en-US" dirty="0"/>
              <a:t> xmlFragment2: string =</a:t>
            </a:r>
          </a:p>
          <a:p>
            <a:pPr>
              <a:spcAft>
                <a:spcPts val="600"/>
              </a:spcAft>
            </a:pPr>
            <a:r>
              <a:rPr lang="en-US" dirty="0"/>
              <a:t>  "&lt;book author="Milton, John" title="Paradise Lost"&gt;"</a:t>
            </a:r>
          </a:p>
        </p:txBody>
      </p:sp>
      <p:sp>
        <p:nvSpPr>
          <p:cNvPr id="2" name="Text Placeholder 1"/>
          <p:cNvSpPr>
            <a:spLocks noGrp="1"/>
          </p:cNvSpPr>
          <p:nvPr>
            <p:ph type="body" sz="quarter" idx="10"/>
          </p:nvPr>
        </p:nvSpPr>
        <p:spPr>
          <a:xfrm>
            <a:off x="268189" y="310365"/>
            <a:ext cx="11655588" cy="3711471"/>
          </a:xfrm>
        </p:spPr>
        <p:txBody>
          <a:bodyPr/>
          <a:lstStyle/>
          <a:p>
            <a:r>
              <a:rPr lang="en-US" b="0" i="1" dirty="0">
                <a:solidFill>
                  <a:srgbClr val="546E7A"/>
                </a:solidFill>
                <a:effectLst/>
                <a:latin typeface="Roboto Mono" panose="00000009000000000000" pitchFamily="49" charset="0"/>
                <a:ea typeface="Roboto Mono" panose="00000009000000000000" pitchFamily="49" charset="0"/>
              </a:rPr>
              <a:t>// Using a verbatim string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xmlFragment1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&lt;book author=</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Milton, John</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 title=</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Paradise Lost</a:t>
            </a:r>
            <a:r>
              <a:rPr lang="en-US" b="0" dirty="0">
                <a:solidFill>
                  <a:srgbClr val="F78C6C"/>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&gt;</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br>
              <a:rPr lang="en-US" b="0" dirty="0">
                <a:solidFill>
                  <a:srgbClr val="EEFFFF"/>
                </a:solidFill>
                <a:effectLst/>
                <a:latin typeface="Roboto Mono" panose="00000009000000000000" pitchFamily="49" charset="0"/>
                <a:ea typeface="Roboto Mono" panose="00000009000000000000" pitchFamily="49" charset="0"/>
              </a:rPr>
            </a:br>
            <a:r>
              <a:rPr lang="en-US" b="0" i="1" dirty="0">
                <a:solidFill>
                  <a:srgbClr val="546E7A"/>
                </a:solidFill>
                <a:effectLst/>
                <a:latin typeface="Roboto Mono" panose="00000009000000000000" pitchFamily="49" charset="0"/>
                <a:ea typeface="Roboto Mono" panose="00000009000000000000" pitchFamily="49" charset="0"/>
              </a:rPr>
              <a:t>// Using a triple-quoted string</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xmlFragment2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&lt;book author="Milton, John" title="Paradise Lost"&gt;</a:t>
            </a:r>
            <a:r>
              <a:rPr lang="en-US" b="0" dirty="0">
                <a:solidFill>
                  <a:srgbClr val="89DDFF"/>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5102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a string</a:t>
            </a:r>
          </a:p>
        </p:txBody>
      </p:sp>
      <p:sp>
        <p:nvSpPr>
          <p:cNvPr id="3" name="Content Placeholder 2"/>
          <p:cNvSpPr>
            <a:spLocks noGrp="1"/>
          </p:cNvSpPr>
          <p:nvPr>
            <p:ph type="body" sz="quarter" idx="18"/>
          </p:nvPr>
        </p:nvSpPr>
        <p:spPr>
          <a:prstGeom prst="rect">
            <a:avLst/>
          </a:prstGeom>
        </p:spPr>
        <p:txBody>
          <a:bodyPr/>
          <a:lstStyle/>
          <a:p>
            <a:pPr>
              <a:spcAft>
                <a:spcPts val="600"/>
              </a:spcAft>
            </a:pPr>
            <a:r>
              <a:rPr lang="en-US" dirty="0"/>
              <a:t>Use the string builder class</a:t>
            </a:r>
          </a:p>
        </p:txBody>
      </p:sp>
      <p:sp>
        <p:nvSpPr>
          <p:cNvPr id="2" name="Text Placeholder 1"/>
          <p:cNvSpPr>
            <a:spLocks noGrp="1"/>
          </p:cNvSpPr>
          <p:nvPr>
            <p:ph type="body" sz="quarter" idx="10"/>
          </p:nvPr>
        </p:nvSpPr>
        <p:spPr>
          <a:xfrm>
            <a:off x="268189" y="310365"/>
            <a:ext cx="11655588" cy="3711471"/>
          </a:xfrm>
        </p:spPr>
        <p:txBody>
          <a:bodyPr/>
          <a:lstStyle/>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builder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System.Text.StringBuilder</a:t>
            </a:r>
            <a:r>
              <a:rPr lang="en-US" b="0" dirty="0">
                <a:solidFill>
                  <a:srgbClr val="F78C6C"/>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builder.Append</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err="1">
                <a:solidFill>
                  <a:srgbClr val="C3E88D"/>
                </a:solidFill>
                <a:effectLst/>
                <a:latin typeface="Roboto Mono" panose="00000009000000000000" pitchFamily="49" charset="0"/>
                <a:ea typeface="Roboto Mono" panose="00000009000000000000" pitchFamily="49" charset="0"/>
              </a:rPr>
              <a:t>abc</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err="1">
                <a:solidFill>
                  <a:srgbClr val="EEFFFF"/>
                </a:solidFill>
                <a:effectLst/>
                <a:latin typeface="Roboto Mono" panose="00000009000000000000" pitchFamily="49" charset="0"/>
                <a:ea typeface="Roboto Mono" panose="00000009000000000000" pitchFamily="49" charset="0"/>
              </a:rPr>
              <a:t>builder.Append</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3E88D"/>
                </a:solidFill>
                <a:effectLst/>
                <a:latin typeface="Roboto Mono" panose="00000009000000000000" pitchFamily="49" charset="0"/>
                <a:ea typeface="Roboto Mono" panose="00000009000000000000" pitchFamily="49" charset="0"/>
              </a:rPr>
              <a:t>123</a:t>
            </a:r>
            <a:r>
              <a:rPr lang="en-US" b="0" dirty="0">
                <a:solidFill>
                  <a:srgbClr val="89DDFF"/>
                </a:solidFill>
                <a:effectLst/>
                <a:latin typeface="Roboto Mono" panose="00000009000000000000" pitchFamily="49" charset="0"/>
                <a:ea typeface="Roboto Mono" panose="00000009000000000000" pitchFamily="49" charset="0"/>
              </a:rPr>
              <a:t>"</a:t>
            </a:r>
            <a:r>
              <a:rPr lang="en-US" b="0" dirty="0">
                <a:solidFill>
                  <a:srgbClr val="C792EA"/>
                </a:solidFill>
                <a:effectLst/>
                <a:latin typeface="Roboto Mono" panose="00000009000000000000" pitchFamily="49" charset="0"/>
                <a:ea typeface="Roboto Mono" panose="00000009000000000000" pitchFamily="49" charset="0"/>
              </a:rPr>
              <a:t>)</a:t>
            </a:r>
            <a:endParaRPr lang="en-US" b="0" dirty="0">
              <a:solidFill>
                <a:srgbClr val="EEFFFF"/>
              </a:solidFill>
              <a:effectLst/>
              <a:latin typeface="Roboto Mono" panose="00000009000000000000" pitchFamily="49" charset="0"/>
              <a:ea typeface="Roboto Mono" panose="00000009000000000000" pitchFamily="49" charset="0"/>
            </a:endParaRPr>
          </a:p>
          <a:p>
            <a:r>
              <a:rPr lang="en-US" b="0" dirty="0">
                <a:solidFill>
                  <a:srgbClr val="C792EA"/>
                </a:solidFill>
                <a:effectLst/>
                <a:latin typeface="Roboto Mono" panose="00000009000000000000" pitchFamily="49" charset="0"/>
                <a:ea typeface="Roboto Mono" panose="00000009000000000000" pitchFamily="49" charset="0"/>
              </a:rPr>
              <a:t>let</a:t>
            </a:r>
            <a:r>
              <a:rPr lang="en-US" b="0" dirty="0">
                <a:solidFill>
                  <a:srgbClr val="EEFFFF"/>
                </a:solidFill>
                <a:effectLst/>
                <a:latin typeface="Roboto Mono" panose="00000009000000000000" pitchFamily="49" charset="0"/>
                <a:ea typeface="Roboto Mono" panose="00000009000000000000" pitchFamily="49" charset="0"/>
              </a:rPr>
              <a:t> s </a:t>
            </a:r>
            <a:r>
              <a:rPr lang="en-US" b="0" dirty="0">
                <a:solidFill>
                  <a:srgbClr val="C792EA"/>
                </a:solidFill>
                <a:effectLst/>
                <a:latin typeface="Roboto Mono" panose="00000009000000000000" pitchFamily="49" charset="0"/>
                <a:ea typeface="Roboto Mono" panose="00000009000000000000" pitchFamily="49" charset="0"/>
              </a:rPr>
              <a:t>=</a:t>
            </a:r>
            <a:r>
              <a:rPr lang="en-US" b="0" dirty="0">
                <a:solidFill>
                  <a:srgbClr val="EEFFFF"/>
                </a:solidFill>
                <a:effectLst/>
                <a:latin typeface="Roboto Mono" panose="00000009000000000000" pitchFamily="49" charset="0"/>
                <a:ea typeface="Roboto Mono" panose="00000009000000000000" pitchFamily="49" charset="0"/>
              </a:rPr>
              <a:t> </a:t>
            </a:r>
            <a:r>
              <a:rPr lang="en-US" b="0" dirty="0" err="1">
                <a:solidFill>
                  <a:srgbClr val="EEFFFF"/>
                </a:solidFill>
                <a:effectLst/>
                <a:latin typeface="Roboto Mono" panose="00000009000000000000" pitchFamily="49" charset="0"/>
                <a:ea typeface="Roboto Mono" panose="00000009000000000000" pitchFamily="49" charset="0"/>
              </a:rPr>
              <a:t>builder.ToString</a:t>
            </a:r>
            <a:r>
              <a:rPr lang="en-US" b="0" dirty="0">
                <a:solidFill>
                  <a:srgbClr val="F78C6C"/>
                </a:solidFill>
                <a:effectLst/>
                <a:latin typeface="Roboto Mono" panose="00000009000000000000" pitchFamily="49" charset="0"/>
                <a:ea typeface="Roboto Mono" panose="00000009000000000000" pitchFamily="49" charset="0"/>
              </a:rPr>
              <a:t>()</a:t>
            </a:r>
            <a:r>
              <a:rPr lang="en-US" b="0" i="1" dirty="0">
                <a:solidFill>
                  <a:srgbClr val="546E7A"/>
                </a:solidFill>
                <a:effectLst/>
                <a:latin typeface="Roboto Mono" panose="00000009000000000000" pitchFamily="49" charset="0"/>
                <a:ea typeface="Roboto Mono" panose="00000009000000000000" pitchFamily="49" charset="0"/>
              </a:rPr>
              <a:t> // </a:t>
            </a:r>
            <a:r>
              <a:rPr lang="en-US" b="0" i="1" dirty="0" err="1">
                <a:solidFill>
                  <a:srgbClr val="546E7A"/>
                </a:solidFill>
                <a:effectLst/>
                <a:latin typeface="Roboto Mono" panose="00000009000000000000" pitchFamily="49" charset="0"/>
                <a:ea typeface="Roboto Mono" panose="00000009000000000000" pitchFamily="49" charset="0"/>
              </a:rPr>
              <a:t>val</a:t>
            </a:r>
            <a:r>
              <a:rPr lang="en-US" b="0" i="1" dirty="0">
                <a:solidFill>
                  <a:srgbClr val="546E7A"/>
                </a:solidFill>
                <a:effectLst/>
                <a:latin typeface="Roboto Mono" panose="00000009000000000000" pitchFamily="49" charset="0"/>
                <a:ea typeface="Roboto Mono" panose="00000009000000000000" pitchFamily="49" charset="0"/>
              </a:rPr>
              <a:t> s: string = “</a:t>
            </a:r>
            <a:r>
              <a:rPr lang="en-US" b="1" i="1" dirty="0">
                <a:solidFill>
                  <a:srgbClr val="546E7A"/>
                </a:solidFill>
                <a:effectLst/>
                <a:latin typeface="Roboto Mono" panose="00000009000000000000" pitchFamily="49" charset="0"/>
                <a:ea typeface="Roboto Mono" panose="00000009000000000000" pitchFamily="49" charset="0"/>
              </a:rPr>
              <a:t>abc123”</a:t>
            </a:r>
            <a:endParaRPr lang="en-US" b="0" dirty="0">
              <a:solidFill>
                <a:srgbClr val="EEFFFF"/>
              </a:solidFill>
              <a:effectLst/>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03844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12079</TotalTime>
  <Words>23054</Words>
  <Application>Microsoft Office PowerPoint</Application>
  <PresentationFormat>Widescreen</PresentationFormat>
  <Paragraphs>3344</Paragraphs>
  <Slides>445</Slides>
  <Notes>130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445</vt:i4>
      </vt:variant>
    </vt:vector>
  </HeadingPairs>
  <TitlesOfParts>
    <vt:vector size="465" baseType="lpstr">
      <vt:lpstr>Arial</vt:lpstr>
      <vt:lpstr>Calibri</vt:lpstr>
      <vt:lpstr>Consolas</vt:lpstr>
      <vt:lpstr>Gotham Medium</vt:lpstr>
      <vt:lpstr>Lucida Grande</vt:lpstr>
      <vt:lpstr>Montserrat</vt:lpstr>
      <vt:lpstr>Myriad Pro</vt:lpstr>
      <vt:lpstr>Myriad Pro Light</vt:lpstr>
      <vt:lpstr>Nimbus Roman No9 L</vt:lpstr>
      <vt:lpstr>PS TT Commons</vt:lpstr>
      <vt:lpstr>PS TT Commons Book</vt:lpstr>
      <vt:lpstr>PS TT Commons DemiBold</vt:lpstr>
      <vt:lpstr>PS TT Commons Light</vt:lpstr>
      <vt:lpstr>PS TT Commons Roman</vt:lpstr>
      <vt:lpstr>Roboto Mono</vt:lpstr>
      <vt:lpstr>Roboto Mono Medium</vt:lpstr>
      <vt:lpstr>ui-serif</vt:lpstr>
      <vt:lpstr>Wingdings</vt:lpstr>
      <vt:lpstr>Wingdings 3</vt:lpstr>
      <vt:lpstr>PSTTCommons</vt:lpstr>
      <vt:lpstr>PowerPoint Presentation</vt:lpstr>
      <vt:lpstr>PowerPoint Presentation</vt:lpstr>
      <vt:lpstr>PowerPoint Presentation</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What Can You Do with .NET?</vt:lpstr>
      <vt:lpstr>The .NET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Hello F#</vt:lpstr>
      <vt:lpstr>PowerPoint Presentation</vt:lpstr>
      <vt:lpstr>F# Timeline</vt:lpstr>
      <vt:lpstr>What Can I Build with F#?</vt:lpstr>
      <vt:lpstr>Why Use F#?</vt:lpstr>
      <vt:lpstr>F# and the .NET CLI</vt:lpstr>
      <vt:lpstr>PowerPoint Presentation</vt:lpstr>
      <vt:lpstr>The “dotnet” Command</vt:lpstr>
      <vt:lpstr>PowerPoint Presentation</vt:lpstr>
      <vt:lpstr>New Project</vt:lpstr>
      <vt:lpstr>.NET F# Projects</vt:lpstr>
      <vt:lpstr>Create a New F# Project</vt:lpstr>
      <vt:lpstr>Create a New F# Project</vt:lpstr>
      <vt:lpstr>Create a New F# Project</vt:lpstr>
      <vt:lpstr>Create a New F# Project</vt:lpstr>
      <vt:lpstr>Create a New F# Project</vt:lpstr>
      <vt:lpstr>Create a New F# Project</vt:lpstr>
      <vt:lpstr>Create a New F# Project</vt:lpstr>
      <vt:lpstr>New F# Project Structure</vt:lpstr>
      <vt:lpstr>.NET 6.0 Default Application</vt:lpstr>
      <vt:lpstr>.NET 5.0 Default Application</vt:lpstr>
      <vt:lpstr>Build F# Project</vt:lpstr>
      <vt:lpstr>Build F# Project</vt:lpstr>
      <vt:lpstr>F# Interactive</vt:lpstr>
      <vt:lpstr>Run an F# Script</vt:lpstr>
      <vt:lpstr>F# Tools</vt:lpstr>
      <vt:lpstr>F# Tools</vt:lpstr>
      <vt:lpstr>.NET 6.0 SDK</vt:lpstr>
      <vt:lpstr>Visual Studio</vt:lpstr>
      <vt:lpstr>Visual Studio and F#</vt:lpstr>
      <vt:lpstr>JetBrains Rider</vt:lpstr>
      <vt:lpstr>JetBrains Rider</vt:lpstr>
      <vt:lpstr>Visual Studio Code</vt:lpstr>
      <vt:lpstr>Visual Studio Code</vt:lpstr>
      <vt:lpstr>F# Interactive</vt:lpstr>
      <vt:lpstr>Jupyter Notebooks / F#</vt:lpstr>
      <vt:lpstr>.NET Interactive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Entry Points and Command Line Arguments</vt:lpstr>
      <vt:lpstr>PowerPoint Presentation</vt:lpstr>
      <vt:lpstr>F# Application Entry Points</vt:lpstr>
      <vt:lpstr>Implicit entry point</vt:lpstr>
      <vt:lpstr>Explicit entry point</vt:lpstr>
      <vt:lpstr>Configuring arguments in VS Code</vt:lpstr>
      <vt:lpstr>PowerPoint Presentation</vt:lpstr>
      <vt:lpstr>Console I/O and Command Line Arguments</vt:lpstr>
      <vt:lpstr>PowerPoint Presentation</vt:lpstr>
      <vt:lpstr>.NET Versus F# Console</vt:lpstr>
      <vt:lpstr>Console Output</vt:lpstr>
      <vt:lpstr>printf / printfn</vt:lpstr>
      <vt:lpstr>Console Input</vt:lpstr>
      <vt:lpstr>Console Input in VS Code</vt:lpstr>
      <vt:lpstr>Using open for console classes</vt:lpstr>
      <vt:lpstr>PowerPoint Presentation</vt:lpstr>
      <vt:lpstr>F# Primitive Data Types</vt:lpstr>
      <vt:lpstr>Built-in Data Type Categories</vt:lpstr>
      <vt:lpstr>Primitive Data Type</vt:lpstr>
      <vt:lpstr>F# Primitive Data Types</vt:lpstr>
      <vt:lpstr>Type inference</vt:lpstr>
      <vt:lpstr>Composite Data Types</vt:lpstr>
      <vt:lpstr>Collections: Arrays and Lists</vt:lpstr>
      <vt:lpstr>Arrays and Lists</vt:lpstr>
      <vt:lpstr>F# Functional Data Types</vt:lpstr>
      <vt:lpstr>Strings</vt:lpstr>
      <vt:lpstr>Strings</vt:lpstr>
      <vt:lpstr>Creating a string accessing elements</vt:lpstr>
      <vt:lpstr>Multi-line declarations</vt:lpstr>
      <vt:lpstr>Verbatim and triple-quoted declarations</vt:lpstr>
      <vt:lpstr>Building a string</vt:lpstr>
      <vt:lpstr>Interpolated strings</vt:lpstr>
      <vt:lpstr>Print / String Formatting Variations</vt:lpstr>
      <vt:lpstr>Expressions</vt:lpstr>
      <vt:lpstr>PowerPoint Presentation</vt:lpstr>
      <vt:lpstr>Statements and Expressions</vt:lpstr>
      <vt:lpstr>In F# everything is an expression, not just values and functions, but also control flows and pattern matches</vt:lpstr>
      <vt:lpstr>Common and unsafe C#</vt:lpstr>
      <vt:lpstr>F# solution</vt:lpstr>
      <vt:lpstr>The result of an expression must be handled</vt:lpstr>
      <vt:lpstr>Handling or ignoring results of an expression</vt:lpstr>
      <vt:lpstr>PowerPoint Presentation</vt:lpstr>
      <vt:lpstr>Unit ()</vt:lpstr>
      <vt:lpstr>Using unit ()</vt:lpstr>
      <vt:lpstr>Expressions are safer and more compact than statements</vt:lpstr>
      <vt:lpstr>Binding variables and functions</vt:lpstr>
      <vt:lpstr>Goals of the lesson</vt:lpstr>
      <vt:lpstr>PowerPoint Presentation</vt:lpstr>
      <vt:lpstr>PowerPoint Presentation</vt:lpstr>
      <vt:lpstr>let is not var</vt:lpstr>
      <vt:lpstr>Examples of bindings</vt:lpstr>
      <vt:lpstr>Functions are simply bindings to a block of expressions</vt:lpstr>
      <vt:lpstr>Function parameter and return types and inference</vt:lpstr>
      <vt:lpstr>Scoping at the top level and with in</vt:lpstr>
      <vt:lpstr>Scoping with shadows and closures</vt:lpstr>
      <vt:lpstr>use bindings</vt:lpstr>
      <vt:lpstr>using function</vt:lpstr>
      <vt:lpstr>do binding</vt:lpstr>
      <vt:lpstr>Generics</vt:lpstr>
      <vt:lpstr>PowerPoint Presentation</vt:lpstr>
      <vt:lpstr>Generics</vt:lpstr>
      <vt:lpstr>Generic parameters to functions</vt:lpstr>
      <vt:lpstr>Generic / polymorphic types</vt:lpstr>
      <vt:lpstr>Generic types are supported and specified with an apostrophe (such as ‘a)</vt:lpstr>
      <vt:lpstr>PowerPoint Presentation</vt:lpstr>
      <vt:lpstr>F# type inferencing infers function parameters to generic types when possible</vt:lpstr>
      <vt:lpstr>By default F# infers all types from the expression definition. By default you never have to code a type name, but can override if F# infers incorrectly.</vt:lpstr>
      <vt:lpstr>Type Conversions</vt:lpstr>
      <vt:lpstr>PowerPoint Presentation</vt:lpstr>
      <vt:lpstr>Type Conversions</vt:lpstr>
      <vt:lpstr>PowerPoint Presentation</vt:lpstr>
      <vt:lpstr>PowerPoint Presentation</vt:lpstr>
      <vt:lpstr>PowerPoint Presentation</vt:lpstr>
      <vt:lpstr>Control Flow - Loops</vt:lpstr>
      <vt:lpstr>PowerPoint Presentation</vt:lpstr>
      <vt:lpstr>Imperative Loops</vt:lpstr>
      <vt:lpstr>For and while loops</vt:lpstr>
      <vt:lpstr>for and while have their place in F#, but in functional programming we look to use functional constructs such as recursion for the same purpose</vt:lpstr>
      <vt:lpstr>Imperative vs functional</vt:lpstr>
      <vt:lpstr>Imperative vs functional</vt:lpstr>
      <vt:lpstr>Comprehensions</vt:lpstr>
      <vt:lpstr>Comprehensions / generators</vt:lpstr>
      <vt:lpstr>PowerPoint Presentation</vt:lpstr>
      <vt:lpstr>Conditionals</vt:lpstr>
      <vt:lpstr>PowerPoint Presentation</vt:lpstr>
      <vt:lpstr>F# Decision Making Expressions</vt:lpstr>
      <vt:lpstr>Conditionals such as If…then..else and match are expressions as they evaluate to a value based on the which branch is selected</vt:lpstr>
      <vt:lpstr>If-then-elif-else expression in F#</vt:lpstr>
      <vt:lpstr>If-then-elif-else example in F#</vt:lpstr>
      <vt:lpstr>Else branches must be specified</vt:lpstr>
      <vt:lpstr>F# does not have switch and instead uses match</vt:lpstr>
      <vt:lpstr>Match expression</vt:lpstr>
      <vt:lpstr>The match expression ensures we handle all possibilities</vt:lpstr>
      <vt:lpstr>Pattern Matching</vt:lpstr>
      <vt:lpstr>PowerPoint Presentation</vt:lpstr>
      <vt:lpstr>Pattern Matching</vt:lpstr>
      <vt:lpstr>Basic pattern match of an integer</vt:lpstr>
      <vt:lpstr>Special form of function for pattern match</vt:lpstr>
      <vt:lpstr>Three ways to identify an empty list</vt:lpstr>
      <vt:lpstr>List pattern matching of heads and tails</vt:lpstr>
      <vt:lpstr>Guarded conditions</vt:lpstr>
      <vt:lpstr>Or patterns</vt:lpstr>
      <vt:lpstr>Named sub-patterns</vt:lpstr>
      <vt:lpstr>There are cases that the compiler cannot confirm all cases handled</vt:lpstr>
      <vt:lpstr>PowerPoint Presentation</vt:lpstr>
      <vt:lpstr>Exceptions</vt:lpstr>
      <vt:lpstr>PowerPoint Presentation</vt:lpstr>
      <vt:lpstr>Exceptions</vt:lpstr>
      <vt:lpstr>Defining, raising and handling exceptions</vt:lpstr>
      <vt:lpstr>try…finally</vt:lpstr>
      <vt:lpstr>Organization</vt:lpstr>
      <vt:lpstr>Organization Concepts in F#</vt:lpstr>
      <vt:lpstr>Namespaces</vt:lpstr>
      <vt:lpstr>Fully qualified type names</vt:lpstr>
      <vt:lpstr>Open the namespace(s)</vt:lpstr>
      <vt:lpstr>PowerPoint Presentation</vt:lpstr>
      <vt:lpstr>Using module factory methods</vt:lpstr>
      <vt:lpstr>Compilation order is important. </vt:lpstr>
      <vt:lpstr>References must be earlier in the file</vt:lpstr>
      <vt:lpstr>PowerPoint Presentation</vt:lpstr>
      <vt:lpstr>F# is parsed from beginning of file to end.  Only code earlier in the file can be referenced. </vt:lpstr>
      <vt:lpstr>And any referenced code in other files must be compiled first</vt:lpstr>
      <vt:lpstr>PowerPoint Presentation</vt:lpstr>
      <vt:lpstr>PowerPoint Presentation</vt:lpstr>
      <vt:lpstr>PowerPoint Presentation</vt:lpstr>
      <vt:lpstr>PowerPoint Presentation</vt:lpstr>
      <vt:lpstr>Tuples</vt:lpstr>
      <vt:lpstr>PowerPoint Presentation</vt:lpstr>
      <vt:lpstr>Tuple</vt:lpstr>
      <vt:lpstr>Tuple</vt:lpstr>
      <vt:lpstr>Tuple definition</vt:lpstr>
      <vt:lpstr>Access to elements</vt:lpstr>
      <vt:lpstr>Pattern matching / destructuring</vt:lpstr>
      <vt:lpstr>Use with functions</vt:lpstr>
      <vt:lpstr>Records</vt:lpstr>
      <vt:lpstr>PowerPoint Presentation</vt:lpstr>
      <vt:lpstr>Record</vt:lpstr>
      <vt:lpstr>Record</vt:lpstr>
      <vt:lpstr>Declaration and use</vt:lpstr>
      <vt:lpstr>Records can have members</vt:lpstr>
      <vt:lpstr>Modifying records </vt:lpstr>
      <vt:lpstr>Equivalence of records</vt:lpstr>
      <vt:lpstr>Discriminated Unions</vt:lpstr>
      <vt:lpstr>PowerPoint Presentation</vt:lpstr>
      <vt:lpstr>Discriminated Union</vt:lpstr>
      <vt:lpstr>Discriminated Union Usage</vt:lpstr>
      <vt:lpstr>Defining Constructor Parameters</vt:lpstr>
      <vt:lpstr>Pattern matching “polymorphic” functions</vt:lpstr>
      <vt:lpstr>Pattern matching “polymorphic” functions</vt:lpstr>
      <vt:lpstr>Unwrapping</vt:lpstr>
      <vt:lpstr>Recursive Definitions</vt:lpstr>
      <vt:lpstr>Options</vt:lpstr>
      <vt:lpstr>PowerPoint Presentation</vt:lpstr>
      <vt:lpstr>The Billion Dollar Mistake: Nulls</vt:lpstr>
      <vt:lpstr>Options</vt:lpstr>
      <vt:lpstr>The Options for an Option</vt:lpstr>
      <vt:lpstr>A simple idea enabled by DU’s and generics</vt:lpstr>
      <vt:lpstr>Option in use</vt:lpstr>
      <vt:lpstr>Combined with pattern matching, both cases of an Option must be handled</vt:lpstr>
      <vt:lpstr>Using Option Module</vt:lpstr>
      <vt:lpstr>Units of Measure</vt:lpstr>
      <vt:lpstr>PowerPoint Presentation</vt:lpstr>
      <vt:lpstr>PowerPoint Presentation</vt:lpstr>
      <vt:lpstr>Units of Measure</vt:lpstr>
      <vt:lpstr>Defining a unit of measure</vt:lpstr>
      <vt:lpstr>Association with numeric values</vt:lpstr>
      <vt:lpstr>Combined units-of-measure</vt:lpstr>
      <vt:lpstr>Combined units-of-measure</vt:lpstr>
      <vt:lpstr>Derived units-of-measure</vt:lpstr>
      <vt:lpstr>Conversion between units of measures</vt:lpstr>
      <vt:lpstr>Equatability</vt:lpstr>
      <vt:lpstr>PowerPoint Presentation</vt:lpstr>
      <vt:lpstr>Equality</vt:lpstr>
      <vt:lpstr>PowerPoint Presentation</vt:lpstr>
      <vt:lpstr>PowerPoint Presentation</vt:lpstr>
      <vt:lpstr>PowerPoint Presentation</vt:lpstr>
      <vt:lpstr>PowerPoint Presentation</vt:lpstr>
      <vt:lpstr>Lists</vt:lpstr>
      <vt:lpstr>PowerPoint Presentation</vt:lpstr>
      <vt:lpstr>Lists</vt:lpstr>
      <vt:lpstr>Declaring a list</vt:lpstr>
      <vt:lpstr>Pattern match to head and tails with cons operator ::</vt:lpstr>
      <vt:lpstr>Built-in cons and concatenation operations</vt:lpstr>
      <vt:lpstr>Properties</vt:lpstr>
      <vt:lpstr>Arrays</vt:lpstr>
      <vt:lpstr>PowerPoint Presentation</vt:lpstr>
      <vt:lpstr>Arrays</vt:lpstr>
      <vt:lpstr>Creating arrays</vt:lpstr>
      <vt:lpstr>Accessing elements</vt:lpstr>
      <vt:lpstr>Multi-dimensional arrays</vt:lpstr>
      <vt:lpstr>Array module</vt:lpstr>
      <vt:lpstr>Array module: concat, append and copy</vt:lpstr>
      <vt:lpstr>Slicing</vt:lpstr>
      <vt:lpstr>Sequences</vt:lpstr>
      <vt:lpstr>PowerPoint Presentation</vt:lpstr>
      <vt:lpstr>Sequences</vt:lpstr>
      <vt:lpstr>Creating a sequence</vt:lpstr>
      <vt:lpstr>Efficiency</vt:lpstr>
      <vt:lpstr>Sequences are useful as function return values</vt:lpstr>
      <vt:lpstr>Maps, Sets and Dictionaries</vt:lpstr>
      <vt:lpstr>Immutable Dictionary</vt:lpstr>
      <vt:lpstr>Mutable Dictionary syntax</vt:lpstr>
      <vt:lpstr>Mutable Dictionary</vt:lpstr>
      <vt:lpstr>Maps</vt:lpstr>
      <vt:lpstr>Map syntax</vt:lpstr>
      <vt:lpstr>Sets</vt:lpstr>
      <vt:lpstr>Set syntax</vt:lpstr>
      <vt:lpstr>PowerPoint Presentation</vt:lpstr>
      <vt:lpstr>Collection Processing</vt:lpstr>
      <vt:lpstr>Common Operations on Collections</vt:lpstr>
      <vt:lpstr>PowerPoint Presentation</vt:lpstr>
      <vt:lpstr>Base data</vt:lpstr>
      <vt:lpstr>Iterate</vt:lpstr>
      <vt:lpstr>Iterate – with lambda function</vt:lpstr>
      <vt:lpstr>Iterate – with right pipe</vt:lpstr>
      <vt:lpstr>Filter</vt:lpstr>
      <vt:lpstr>Filter – dedicated function and pipe right</vt:lpstr>
      <vt:lpstr>Map</vt:lpstr>
      <vt:lpstr>GroupBy</vt:lpstr>
      <vt:lpstr>Aggregate</vt:lpstr>
      <vt:lpstr>Wait, that’s a total of amounts and not a balance</vt:lpstr>
      <vt:lpstr>Calculating the balance</vt:lpstr>
      <vt:lpstr>Net per year</vt:lpstr>
      <vt:lpstr>PowerPoint Presentation</vt:lpstr>
      <vt:lpstr>PowerPoint Presentation</vt:lpstr>
      <vt:lpstr>PowerPoint Presentation</vt:lpstr>
      <vt:lpstr>Functions</vt:lpstr>
      <vt:lpstr>Function</vt:lpstr>
      <vt:lpstr>Visualizing Functions</vt:lpstr>
      <vt:lpstr>Composite Functions</vt:lpstr>
      <vt:lpstr>PowerPoint Presentation</vt:lpstr>
      <vt:lpstr>Functional Programming Concepts</vt:lpstr>
      <vt:lpstr>Concepts of Functional Programming</vt:lpstr>
      <vt:lpstr>PowerPoint Presentation</vt:lpstr>
      <vt:lpstr>Benefits of Immutable Data</vt:lpstr>
      <vt:lpstr>PowerPoint Presentation</vt:lpstr>
      <vt:lpstr>Currying</vt:lpstr>
      <vt:lpstr>PowerPoint Presentation</vt:lpstr>
      <vt:lpstr>PowerPoint Presentation</vt:lpstr>
      <vt:lpstr>Four Key Concepts of F#</vt:lpstr>
      <vt:lpstr>PowerPoint Presentation</vt:lpstr>
      <vt:lpstr>Working with Functions</vt:lpstr>
      <vt:lpstr>Single parameter function</vt:lpstr>
      <vt:lpstr>Return value</vt:lpstr>
      <vt:lpstr>Multiline functions</vt:lpstr>
      <vt:lpstr>Function Signature</vt:lpstr>
      <vt:lpstr>Call a function</vt:lpstr>
      <vt:lpstr>This is an error</vt:lpstr>
      <vt:lpstr>Define type of parameter</vt:lpstr>
      <vt:lpstr>Casting</vt:lpstr>
      <vt:lpstr>Specify return type</vt:lpstr>
      <vt:lpstr>Function overloading is not possible in F#</vt:lpstr>
      <vt:lpstr>No function overloading</vt:lpstr>
      <vt:lpstr>Multiple parameter functions</vt:lpstr>
      <vt:lpstr>Multiple parameter functions</vt:lpstr>
      <vt:lpstr>Function Application</vt:lpstr>
      <vt:lpstr>square 3 + 1</vt:lpstr>
      <vt:lpstr>(square 3) + 1 = 10?</vt:lpstr>
      <vt:lpstr>(square 3) + 1 = 10?</vt:lpstr>
      <vt:lpstr>square 3 + 1 = 10</vt:lpstr>
      <vt:lpstr>square 3 + 1 = 10</vt:lpstr>
      <vt:lpstr>square 3 + 1 = 10</vt:lpstr>
      <vt:lpstr>square 3 + 1 = 10</vt:lpstr>
      <vt:lpstr>square 3 + 1 = 10</vt:lpstr>
      <vt:lpstr>square 3 + 1 = 10</vt:lpstr>
      <vt:lpstr>Multiple parameter functions</vt:lpstr>
      <vt:lpstr>Parameter</vt:lpstr>
      <vt:lpstr>Argument</vt:lpstr>
      <vt:lpstr>Type inference rule of thumb</vt:lpstr>
      <vt:lpstr>When should I specify parameter types?</vt:lpstr>
      <vt:lpstr>Outer functions (in an API)</vt:lpstr>
      <vt:lpstr>Prefix and Infix Functions</vt:lpstr>
      <vt:lpstr>Prefix and Infix Operators</vt:lpstr>
      <vt:lpstr>Using prefix like infix</vt:lpstr>
      <vt:lpstr>Partially applied custom infix</vt:lpstr>
      <vt:lpstr>Why are infix operators helpful?</vt:lpstr>
      <vt:lpstr>Defining and infix function</vt:lpstr>
      <vt:lpstr>Partial Application and Currying</vt:lpstr>
      <vt:lpstr>Wait, what is that function signature?</vt:lpstr>
      <vt:lpstr>Wait, what is that function signature?</vt:lpstr>
      <vt:lpstr>All F# functions can be considered as having one parameter</vt:lpstr>
      <vt:lpstr>Make sense?</vt:lpstr>
      <vt:lpstr>Currying</vt:lpstr>
      <vt:lpstr>Partial application</vt:lpstr>
      <vt:lpstr>This is immensely important to functional programming for partial application and currying</vt:lpstr>
      <vt:lpstr>PowerPoint Presentation</vt:lpstr>
      <vt:lpstr>Lambda Expressions</vt:lpstr>
      <vt:lpstr>PowerPoint Presentation</vt:lpstr>
      <vt:lpstr>Lambda function in use</vt:lpstr>
      <vt:lpstr> Recursive Functions</vt:lpstr>
      <vt:lpstr>Recursive Function</vt:lpstr>
      <vt:lpstr>Properties of Recursive Functions</vt:lpstr>
      <vt:lpstr>Recursive functions in F# - explicit parameter and pattern match</vt:lpstr>
      <vt:lpstr>Recursive functions in F# - implicit parameter and pattern match</vt:lpstr>
      <vt:lpstr>Tail recursive accumulator</vt:lpstr>
      <vt:lpstr>Pipelines</vt:lpstr>
      <vt:lpstr>PowerPoint Presentation</vt:lpstr>
      <vt:lpstr>Pipe forward: |&gt;</vt:lpstr>
      <vt:lpstr>Common F# pattern implemented with forward pipes</vt:lpstr>
      <vt:lpstr>Similar C# / LINQ</vt:lpstr>
      <vt:lpstr>Pipe backward: &lt;|</vt:lpstr>
      <vt:lpstr>Higher Order Functions</vt:lpstr>
      <vt:lpstr>PowerPoint Presentation</vt:lpstr>
      <vt:lpstr>Higher order function</vt:lpstr>
      <vt:lpstr>Higher Order Function</vt:lpstr>
      <vt:lpstr>Uses of Higher Order Functions</vt:lpstr>
      <vt:lpstr>Mapper</vt:lpstr>
      <vt:lpstr>Filter</vt:lpstr>
      <vt:lpstr>Filter</vt:lpstr>
      <vt:lpstr>Returning a function</vt:lpstr>
      <vt:lpstr>Function Composition</vt:lpstr>
      <vt:lpstr>PowerPoint Presentation</vt:lpstr>
      <vt:lpstr>Composite Functions</vt:lpstr>
      <vt:lpstr>PowerPoint Presentation</vt:lpstr>
      <vt:lpstr>Composition with &gt;&gt; and &lt;&lt;</vt:lpstr>
      <vt:lpstr>Composition with &lt;&lt;</vt:lpstr>
      <vt:lpstr>Equivalency with pipelines</vt:lpstr>
      <vt:lpstr>Functional Design Patterns</vt:lpstr>
      <vt:lpstr>Functional Design Patterns</vt:lpstr>
      <vt:lpstr>Map</vt:lpstr>
      <vt:lpstr>Fold</vt:lpstr>
      <vt:lpstr>Folds</vt:lpstr>
      <vt:lpstr>Fold</vt:lpstr>
      <vt:lpstr>PowerPoint Presentation</vt:lpstr>
      <vt:lpstr>Folds</vt:lpstr>
      <vt:lpstr>Example Folds</vt:lpstr>
      <vt:lpstr>Imperative sum “fold”</vt:lpstr>
      <vt:lpstr>Recursive sum “fold”</vt:lpstr>
      <vt:lpstr>Better recursive sum “fold”</vt:lpstr>
      <vt:lpstr>F# gives us a better way</vt:lpstr>
      <vt:lpstr>PowerPoint Presentation</vt:lpstr>
      <vt:lpstr>Fold Calculating a Sum</vt:lpstr>
      <vt:lpstr>fold and foldBack (with arrays)</vt:lpstr>
      <vt:lpstr>Results</vt:lpstr>
      <vt:lpstr>Result</vt:lpstr>
      <vt:lpstr>PowerPoint Presentation</vt:lpstr>
      <vt:lpstr>Result Functions (Railway Switches)</vt:lpstr>
      <vt:lpstr>PowerPoint Presentation</vt:lpstr>
      <vt:lpstr>PowerPoint Presentation</vt:lpstr>
      <vt:lpstr>Rule of thumb: Use exceptions when you don’t want to reason about the error.  Results are for when you want to do something depending on success or failure</vt:lpstr>
      <vt:lpstr>Dependencies as Functions</vt:lpstr>
      <vt:lpstr>PowerPoint Presentation</vt:lpstr>
      <vt:lpstr>Dependency Inversion</vt:lpstr>
      <vt:lpstr>Inversion of Control</vt:lpstr>
      <vt:lpstr>Managing State</vt:lpstr>
      <vt:lpstr>Mutable State</vt:lpstr>
      <vt:lpstr>Immutable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 of thumb: If you don’t have to use classes, then stick to the functional data types</vt:lpstr>
      <vt:lpstr>PowerPoint Presentation</vt:lpstr>
      <vt:lpstr>Example Excel File</vt:lpstr>
      <vt:lpstr>PowerPoint Presentation</vt:lpstr>
      <vt:lpstr>PowerPoint Presentation</vt:lpstr>
      <vt:lpstr>F# Web Application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pretty cool!</vt:lpstr>
      <vt:lpstr>PowerPoint Presentation</vt:lpstr>
      <vt:lpstr>PowerPoint Presentation</vt:lpstr>
      <vt:lpstr>Check out the functional and .NET courses on Pluralsight</vt:lpstr>
      <vt:lpstr>Congratulations on finishing this course!</vt:lpstr>
      <vt:lpstr>PowerPoint Presentation</vt:lpstr>
      <vt:lpstr>Binary Functions</vt:lpstr>
      <vt:lpstr>Composite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Heydt</dc:creator>
  <cp:lastModifiedBy>Michael Heydt</cp:lastModifiedBy>
  <cp:revision>28</cp:revision>
  <dcterms:created xsi:type="dcterms:W3CDTF">2022-03-21T05:15:42Z</dcterms:created>
  <dcterms:modified xsi:type="dcterms:W3CDTF">2022-04-26T05:46:10Z</dcterms:modified>
</cp:coreProperties>
</file>